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9" r:id="rId2"/>
    <p:sldId id="270" r:id="rId3"/>
    <p:sldId id="272" r:id="rId4"/>
    <p:sldId id="281" r:id="rId5"/>
    <p:sldId id="262" r:id="rId6"/>
    <p:sldId id="263" r:id="rId7"/>
    <p:sldId id="276" r:id="rId8"/>
    <p:sldId id="264" r:id="rId9"/>
    <p:sldId id="269" r:id="rId10"/>
    <p:sldId id="273" r:id="rId11"/>
    <p:sldId id="278" r:id="rId12"/>
    <p:sldId id="280" r:id="rId13"/>
    <p:sldId id="268" r:id="rId14"/>
    <p:sldId id="260" r:id="rId15"/>
    <p:sldId id="261" r:id="rId16"/>
  </p:sldIdLst>
  <p:sldSz cx="12192000" cy="6858000"/>
  <p:notesSz cx="6792913" cy="9925050"/>
  <p:defaultText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welina Drozdek" initials="ED" lastIdx="1" clrIdx="0">
    <p:extLst>
      <p:ext uri="{19B8F6BF-5375-455C-9EA6-DF929625EA0E}">
        <p15:presenceInfo xmlns:p15="http://schemas.microsoft.com/office/powerpoint/2012/main" userId="S-1-5-21-22142448-1767240275-3819483089-12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E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C0B626-F919-4418-8197-3DB6A00598E7}" v="1" dt="2023-11-22T09:25:05.3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94"/>
  </p:normalViewPr>
  <p:slideViewPr>
    <p:cSldViewPr snapToGrid="0" snapToObjects="1">
      <p:cViewPr varScale="1">
        <p:scale>
          <a:sx n="69" d="100"/>
          <a:sy n="69"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70539-3CCA-A24D-BC5A-1ECFB407836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PL"/>
          </a:p>
        </p:txBody>
      </p:sp>
      <p:sp>
        <p:nvSpPr>
          <p:cNvPr id="3" name="Subtitle 2">
            <a:extLst>
              <a:ext uri="{FF2B5EF4-FFF2-40B4-BE49-F238E27FC236}">
                <a16:creationId xmlns:a16="http://schemas.microsoft.com/office/drawing/2014/main" id="{47D59360-85D8-434C-9510-B29D5D998D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PL"/>
          </a:p>
        </p:txBody>
      </p:sp>
      <p:sp>
        <p:nvSpPr>
          <p:cNvPr id="4" name="Date Placeholder 3">
            <a:extLst>
              <a:ext uri="{FF2B5EF4-FFF2-40B4-BE49-F238E27FC236}">
                <a16:creationId xmlns:a16="http://schemas.microsoft.com/office/drawing/2014/main" id="{3181F90E-F578-4443-A1E5-DAAC02B93302}"/>
              </a:ext>
            </a:extLst>
          </p:cNvPr>
          <p:cNvSpPr>
            <a:spLocks noGrp="1"/>
          </p:cNvSpPr>
          <p:nvPr>
            <p:ph type="dt" sz="half" idx="10"/>
          </p:nvPr>
        </p:nvSpPr>
        <p:spPr/>
        <p:txBody>
          <a:bodyPr/>
          <a:lstStyle/>
          <a:p>
            <a:fld id="{1340621C-8ED1-F448-A0A4-F820DE5B809C}" type="datetimeFigureOut">
              <a:rPr lang="en-PL" smtClean="0"/>
              <a:t>11/22/2023</a:t>
            </a:fld>
            <a:endParaRPr lang="en-PL"/>
          </a:p>
        </p:txBody>
      </p:sp>
      <p:sp>
        <p:nvSpPr>
          <p:cNvPr id="5" name="Footer Placeholder 4">
            <a:extLst>
              <a:ext uri="{FF2B5EF4-FFF2-40B4-BE49-F238E27FC236}">
                <a16:creationId xmlns:a16="http://schemas.microsoft.com/office/drawing/2014/main" id="{FAA98D2A-B740-6745-B7E9-A3FDA72E8E15}"/>
              </a:ext>
            </a:extLst>
          </p:cNvPr>
          <p:cNvSpPr>
            <a:spLocks noGrp="1"/>
          </p:cNvSpPr>
          <p:nvPr>
            <p:ph type="ftr" sz="quarter" idx="11"/>
          </p:nvPr>
        </p:nvSpPr>
        <p:spPr/>
        <p:txBody>
          <a:bodyPr/>
          <a:lstStyle/>
          <a:p>
            <a:endParaRPr lang="en-PL"/>
          </a:p>
        </p:txBody>
      </p:sp>
      <p:sp>
        <p:nvSpPr>
          <p:cNvPr id="6" name="Slide Number Placeholder 5">
            <a:extLst>
              <a:ext uri="{FF2B5EF4-FFF2-40B4-BE49-F238E27FC236}">
                <a16:creationId xmlns:a16="http://schemas.microsoft.com/office/drawing/2014/main" id="{A6489B34-82C3-0D49-8F74-B218BC3511E2}"/>
              </a:ext>
            </a:extLst>
          </p:cNvPr>
          <p:cNvSpPr>
            <a:spLocks noGrp="1"/>
          </p:cNvSpPr>
          <p:nvPr>
            <p:ph type="sldNum" sz="quarter" idx="12"/>
          </p:nvPr>
        </p:nvSpPr>
        <p:spPr/>
        <p:txBody>
          <a:bodyPr/>
          <a:lstStyle/>
          <a:p>
            <a:fld id="{0F17979F-CE8B-3745-885D-C9D9DAEAF21F}" type="slidenum">
              <a:rPr lang="en-PL" smtClean="0"/>
              <a:t>‹#›</a:t>
            </a:fld>
            <a:endParaRPr lang="en-PL"/>
          </a:p>
        </p:txBody>
      </p:sp>
    </p:spTree>
    <p:extLst>
      <p:ext uri="{BB962C8B-B14F-4D97-AF65-F5344CB8AC3E}">
        <p14:creationId xmlns:p14="http://schemas.microsoft.com/office/powerpoint/2010/main" val="813223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B5597-C36A-1448-ACD6-9BF35E388592}"/>
              </a:ext>
            </a:extLst>
          </p:cNvPr>
          <p:cNvSpPr>
            <a:spLocks noGrp="1"/>
          </p:cNvSpPr>
          <p:nvPr>
            <p:ph type="title"/>
          </p:nvPr>
        </p:nvSpPr>
        <p:spPr/>
        <p:txBody>
          <a:bodyPr/>
          <a:lstStyle/>
          <a:p>
            <a:r>
              <a:rPr lang="en-GB"/>
              <a:t>Click to edit Master title style</a:t>
            </a:r>
            <a:endParaRPr lang="en-PL"/>
          </a:p>
        </p:txBody>
      </p:sp>
      <p:sp>
        <p:nvSpPr>
          <p:cNvPr id="3" name="Vertical Text Placeholder 2">
            <a:extLst>
              <a:ext uri="{FF2B5EF4-FFF2-40B4-BE49-F238E27FC236}">
                <a16:creationId xmlns:a16="http://schemas.microsoft.com/office/drawing/2014/main" id="{A598C73F-9665-8141-B140-68DBDC72CEB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L"/>
          </a:p>
        </p:txBody>
      </p:sp>
      <p:sp>
        <p:nvSpPr>
          <p:cNvPr id="4" name="Date Placeholder 3">
            <a:extLst>
              <a:ext uri="{FF2B5EF4-FFF2-40B4-BE49-F238E27FC236}">
                <a16:creationId xmlns:a16="http://schemas.microsoft.com/office/drawing/2014/main" id="{721B3A7D-7C8A-104C-BEF6-F10C4CF379B8}"/>
              </a:ext>
            </a:extLst>
          </p:cNvPr>
          <p:cNvSpPr>
            <a:spLocks noGrp="1"/>
          </p:cNvSpPr>
          <p:nvPr>
            <p:ph type="dt" sz="half" idx="10"/>
          </p:nvPr>
        </p:nvSpPr>
        <p:spPr/>
        <p:txBody>
          <a:bodyPr/>
          <a:lstStyle/>
          <a:p>
            <a:fld id="{1340621C-8ED1-F448-A0A4-F820DE5B809C}" type="datetimeFigureOut">
              <a:rPr lang="en-PL" smtClean="0"/>
              <a:t>11/22/2023</a:t>
            </a:fld>
            <a:endParaRPr lang="en-PL"/>
          </a:p>
        </p:txBody>
      </p:sp>
      <p:sp>
        <p:nvSpPr>
          <p:cNvPr id="5" name="Footer Placeholder 4">
            <a:extLst>
              <a:ext uri="{FF2B5EF4-FFF2-40B4-BE49-F238E27FC236}">
                <a16:creationId xmlns:a16="http://schemas.microsoft.com/office/drawing/2014/main" id="{074926B3-F863-D94B-9270-FCA2BF6F34F1}"/>
              </a:ext>
            </a:extLst>
          </p:cNvPr>
          <p:cNvSpPr>
            <a:spLocks noGrp="1"/>
          </p:cNvSpPr>
          <p:nvPr>
            <p:ph type="ftr" sz="quarter" idx="11"/>
          </p:nvPr>
        </p:nvSpPr>
        <p:spPr/>
        <p:txBody>
          <a:bodyPr/>
          <a:lstStyle/>
          <a:p>
            <a:endParaRPr lang="en-PL"/>
          </a:p>
        </p:txBody>
      </p:sp>
      <p:sp>
        <p:nvSpPr>
          <p:cNvPr id="6" name="Slide Number Placeholder 5">
            <a:extLst>
              <a:ext uri="{FF2B5EF4-FFF2-40B4-BE49-F238E27FC236}">
                <a16:creationId xmlns:a16="http://schemas.microsoft.com/office/drawing/2014/main" id="{A109DEC4-6EE3-A74E-B746-12C4EBCE1494}"/>
              </a:ext>
            </a:extLst>
          </p:cNvPr>
          <p:cNvSpPr>
            <a:spLocks noGrp="1"/>
          </p:cNvSpPr>
          <p:nvPr>
            <p:ph type="sldNum" sz="quarter" idx="12"/>
          </p:nvPr>
        </p:nvSpPr>
        <p:spPr/>
        <p:txBody>
          <a:bodyPr/>
          <a:lstStyle/>
          <a:p>
            <a:fld id="{0F17979F-CE8B-3745-885D-C9D9DAEAF21F}" type="slidenum">
              <a:rPr lang="en-PL" smtClean="0"/>
              <a:t>‹#›</a:t>
            </a:fld>
            <a:endParaRPr lang="en-PL"/>
          </a:p>
        </p:txBody>
      </p:sp>
    </p:spTree>
    <p:extLst>
      <p:ext uri="{BB962C8B-B14F-4D97-AF65-F5344CB8AC3E}">
        <p14:creationId xmlns:p14="http://schemas.microsoft.com/office/powerpoint/2010/main" val="3244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B05743-7A40-7749-B56D-CAB498979C7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PL"/>
          </a:p>
        </p:txBody>
      </p:sp>
      <p:sp>
        <p:nvSpPr>
          <p:cNvPr id="3" name="Vertical Text Placeholder 2">
            <a:extLst>
              <a:ext uri="{FF2B5EF4-FFF2-40B4-BE49-F238E27FC236}">
                <a16:creationId xmlns:a16="http://schemas.microsoft.com/office/drawing/2014/main" id="{EC084000-4924-6E49-AC08-CF86EA20C0C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L"/>
          </a:p>
        </p:txBody>
      </p:sp>
      <p:sp>
        <p:nvSpPr>
          <p:cNvPr id="4" name="Date Placeholder 3">
            <a:extLst>
              <a:ext uri="{FF2B5EF4-FFF2-40B4-BE49-F238E27FC236}">
                <a16:creationId xmlns:a16="http://schemas.microsoft.com/office/drawing/2014/main" id="{B015DB7B-A681-3E4A-A7D6-83CC1F4ED71D}"/>
              </a:ext>
            </a:extLst>
          </p:cNvPr>
          <p:cNvSpPr>
            <a:spLocks noGrp="1"/>
          </p:cNvSpPr>
          <p:nvPr>
            <p:ph type="dt" sz="half" idx="10"/>
          </p:nvPr>
        </p:nvSpPr>
        <p:spPr/>
        <p:txBody>
          <a:bodyPr/>
          <a:lstStyle/>
          <a:p>
            <a:fld id="{1340621C-8ED1-F448-A0A4-F820DE5B809C}" type="datetimeFigureOut">
              <a:rPr lang="en-PL" smtClean="0"/>
              <a:t>11/22/2023</a:t>
            </a:fld>
            <a:endParaRPr lang="en-PL"/>
          </a:p>
        </p:txBody>
      </p:sp>
      <p:sp>
        <p:nvSpPr>
          <p:cNvPr id="5" name="Footer Placeholder 4">
            <a:extLst>
              <a:ext uri="{FF2B5EF4-FFF2-40B4-BE49-F238E27FC236}">
                <a16:creationId xmlns:a16="http://schemas.microsoft.com/office/drawing/2014/main" id="{660ED04F-9B05-924C-9493-347172B79CC0}"/>
              </a:ext>
            </a:extLst>
          </p:cNvPr>
          <p:cNvSpPr>
            <a:spLocks noGrp="1"/>
          </p:cNvSpPr>
          <p:nvPr>
            <p:ph type="ftr" sz="quarter" idx="11"/>
          </p:nvPr>
        </p:nvSpPr>
        <p:spPr/>
        <p:txBody>
          <a:bodyPr/>
          <a:lstStyle/>
          <a:p>
            <a:endParaRPr lang="en-PL"/>
          </a:p>
        </p:txBody>
      </p:sp>
      <p:sp>
        <p:nvSpPr>
          <p:cNvPr id="6" name="Slide Number Placeholder 5">
            <a:extLst>
              <a:ext uri="{FF2B5EF4-FFF2-40B4-BE49-F238E27FC236}">
                <a16:creationId xmlns:a16="http://schemas.microsoft.com/office/drawing/2014/main" id="{07521DA6-C88F-1B4D-9A17-7B5604C7AC5B}"/>
              </a:ext>
            </a:extLst>
          </p:cNvPr>
          <p:cNvSpPr>
            <a:spLocks noGrp="1"/>
          </p:cNvSpPr>
          <p:nvPr>
            <p:ph type="sldNum" sz="quarter" idx="12"/>
          </p:nvPr>
        </p:nvSpPr>
        <p:spPr/>
        <p:txBody>
          <a:bodyPr/>
          <a:lstStyle/>
          <a:p>
            <a:fld id="{0F17979F-CE8B-3745-885D-C9D9DAEAF21F}" type="slidenum">
              <a:rPr lang="en-PL" smtClean="0"/>
              <a:t>‹#›</a:t>
            </a:fld>
            <a:endParaRPr lang="en-PL"/>
          </a:p>
        </p:txBody>
      </p:sp>
    </p:spTree>
    <p:extLst>
      <p:ext uri="{BB962C8B-B14F-4D97-AF65-F5344CB8AC3E}">
        <p14:creationId xmlns:p14="http://schemas.microsoft.com/office/powerpoint/2010/main" val="2977153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FD31C-5761-A54D-8CC8-C1CEF93784E6}"/>
              </a:ext>
            </a:extLst>
          </p:cNvPr>
          <p:cNvSpPr>
            <a:spLocks noGrp="1"/>
          </p:cNvSpPr>
          <p:nvPr>
            <p:ph type="title"/>
          </p:nvPr>
        </p:nvSpPr>
        <p:spPr/>
        <p:txBody>
          <a:bodyPr/>
          <a:lstStyle/>
          <a:p>
            <a:r>
              <a:rPr lang="en-GB"/>
              <a:t>Click to edit Master title style</a:t>
            </a:r>
            <a:endParaRPr lang="en-PL"/>
          </a:p>
        </p:txBody>
      </p:sp>
      <p:sp>
        <p:nvSpPr>
          <p:cNvPr id="3" name="Content Placeholder 2">
            <a:extLst>
              <a:ext uri="{FF2B5EF4-FFF2-40B4-BE49-F238E27FC236}">
                <a16:creationId xmlns:a16="http://schemas.microsoft.com/office/drawing/2014/main" id="{C5ADCE85-0A16-2943-B730-497F9F29E1A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L"/>
          </a:p>
        </p:txBody>
      </p:sp>
      <p:sp>
        <p:nvSpPr>
          <p:cNvPr id="4" name="Date Placeholder 3">
            <a:extLst>
              <a:ext uri="{FF2B5EF4-FFF2-40B4-BE49-F238E27FC236}">
                <a16:creationId xmlns:a16="http://schemas.microsoft.com/office/drawing/2014/main" id="{382491F1-2C3F-2D47-AC50-DE92349ACF89}"/>
              </a:ext>
            </a:extLst>
          </p:cNvPr>
          <p:cNvSpPr>
            <a:spLocks noGrp="1"/>
          </p:cNvSpPr>
          <p:nvPr>
            <p:ph type="dt" sz="half" idx="10"/>
          </p:nvPr>
        </p:nvSpPr>
        <p:spPr/>
        <p:txBody>
          <a:bodyPr/>
          <a:lstStyle/>
          <a:p>
            <a:fld id="{1340621C-8ED1-F448-A0A4-F820DE5B809C}" type="datetimeFigureOut">
              <a:rPr lang="en-PL" smtClean="0"/>
              <a:t>11/22/2023</a:t>
            </a:fld>
            <a:endParaRPr lang="en-PL"/>
          </a:p>
        </p:txBody>
      </p:sp>
      <p:sp>
        <p:nvSpPr>
          <p:cNvPr id="5" name="Footer Placeholder 4">
            <a:extLst>
              <a:ext uri="{FF2B5EF4-FFF2-40B4-BE49-F238E27FC236}">
                <a16:creationId xmlns:a16="http://schemas.microsoft.com/office/drawing/2014/main" id="{B83CE208-1788-0442-A9A2-AB6F406D3EE4}"/>
              </a:ext>
            </a:extLst>
          </p:cNvPr>
          <p:cNvSpPr>
            <a:spLocks noGrp="1"/>
          </p:cNvSpPr>
          <p:nvPr>
            <p:ph type="ftr" sz="quarter" idx="11"/>
          </p:nvPr>
        </p:nvSpPr>
        <p:spPr/>
        <p:txBody>
          <a:bodyPr/>
          <a:lstStyle/>
          <a:p>
            <a:endParaRPr lang="en-PL"/>
          </a:p>
        </p:txBody>
      </p:sp>
      <p:sp>
        <p:nvSpPr>
          <p:cNvPr id="6" name="Slide Number Placeholder 5">
            <a:extLst>
              <a:ext uri="{FF2B5EF4-FFF2-40B4-BE49-F238E27FC236}">
                <a16:creationId xmlns:a16="http://schemas.microsoft.com/office/drawing/2014/main" id="{8DAE10A0-B8CE-F94A-8FFF-287C1281EA27}"/>
              </a:ext>
            </a:extLst>
          </p:cNvPr>
          <p:cNvSpPr>
            <a:spLocks noGrp="1"/>
          </p:cNvSpPr>
          <p:nvPr>
            <p:ph type="sldNum" sz="quarter" idx="12"/>
          </p:nvPr>
        </p:nvSpPr>
        <p:spPr/>
        <p:txBody>
          <a:bodyPr/>
          <a:lstStyle/>
          <a:p>
            <a:fld id="{0F17979F-CE8B-3745-885D-C9D9DAEAF21F}" type="slidenum">
              <a:rPr lang="en-PL" smtClean="0"/>
              <a:t>‹#›</a:t>
            </a:fld>
            <a:endParaRPr lang="en-PL"/>
          </a:p>
        </p:txBody>
      </p:sp>
    </p:spTree>
    <p:extLst>
      <p:ext uri="{BB962C8B-B14F-4D97-AF65-F5344CB8AC3E}">
        <p14:creationId xmlns:p14="http://schemas.microsoft.com/office/powerpoint/2010/main" val="956933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D6F25-A0A7-4B49-97A6-2BFDDCA1160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PL"/>
          </a:p>
        </p:txBody>
      </p:sp>
      <p:sp>
        <p:nvSpPr>
          <p:cNvPr id="3" name="Text Placeholder 2">
            <a:extLst>
              <a:ext uri="{FF2B5EF4-FFF2-40B4-BE49-F238E27FC236}">
                <a16:creationId xmlns:a16="http://schemas.microsoft.com/office/drawing/2014/main" id="{2B71965E-1A8C-4F43-AB97-3FF6628E99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DF99045-617E-EE4D-8054-DF8ED7B57EFB}"/>
              </a:ext>
            </a:extLst>
          </p:cNvPr>
          <p:cNvSpPr>
            <a:spLocks noGrp="1"/>
          </p:cNvSpPr>
          <p:nvPr>
            <p:ph type="dt" sz="half" idx="10"/>
          </p:nvPr>
        </p:nvSpPr>
        <p:spPr/>
        <p:txBody>
          <a:bodyPr/>
          <a:lstStyle/>
          <a:p>
            <a:fld id="{1340621C-8ED1-F448-A0A4-F820DE5B809C}" type="datetimeFigureOut">
              <a:rPr lang="en-PL" smtClean="0"/>
              <a:t>11/22/2023</a:t>
            </a:fld>
            <a:endParaRPr lang="en-PL"/>
          </a:p>
        </p:txBody>
      </p:sp>
      <p:sp>
        <p:nvSpPr>
          <p:cNvPr id="5" name="Footer Placeholder 4">
            <a:extLst>
              <a:ext uri="{FF2B5EF4-FFF2-40B4-BE49-F238E27FC236}">
                <a16:creationId xmlns:a16="http://schemas.microsoft.com/office/drawing/2014/main" id="{BD9B3602-963D-E44A-806B-31CCCC0EF21E}"/>
              </a:ext>
            </a:extLst>
          </p:cNvPr>
          <p:cNvSpPr>
            <a:spLocks noGrp="1"/>
          </p:cNvSpPr>
          <p:nvPr>
            <p:ph type="ftr" sz="quarter" idx="11"/>
          </p:nvPr>
        </p:nvSpPr>
        <p:spPr/>
        <p:txBody>
          <a:bodyPr/>
          <a:lstStyle/>
          <a:p>
            <a:endParaRPr lang="en-PL"/>
          </a:p>
        </p:txBody>
      </p:sp>
      <p:sp>
        <p:nvSpPr>
          <p:cNvPr id="6" name="Slide Number Placeholder 5">
            <a:extLst>
              <a:ext uri="{FF2B5EF4-FFF2-40B4-BE49-F238E27FC236}">
                <a16:creationId xmlns:a16="http://schemas.microsoft.com/office/drawing/2014/main" id="{ADB916B3-A417-8044-93D7-23F806FB9286}"/>
              </a:ext>
            </a:extLst>
          </p:cNvPr>
          <p:cNvSpPr>
            <a:spLocks noGrp="1"/>
          </p:cNvSpPr>
          <p:nvPr>
            <p:ph type="sldNum" sz="quarter" idx="12"/>
          </p:nvPr>
        </p:nvSpPr>
        <p:spPr/>
        <p:txBody>
          <a:bodyPr/>
          <a:lstStyle/>
          <a:p>
            <a:fld id="{0F17979F-CE8B-3745-885D-C9D9DAEAF21F}" type="slidenum">
              <a:rPr lang="en-PL" smtClean="0"/>
              <a:t>‹#›</a:t>
            </a:fld>
            <a:endParaRPr lang="en-PL"/>
          </a:p>
        </p:txBody>
      </p:sp>
    </p:spTree>
    <p:extLst>
      <p:ext uri="{BB962C8B-B14F-4D97-AF65-F5344CB8AC3E}">
        <p14:creationId xmlns:p14="http://schemas.microsoft.com/office/powerpoint/2010/main" val="3135775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4FC02-DF54-4143-9CE1-05CE7600B5FE}"/>
              </a:ext>
            </a:extLst>
          </p:cNvPr>
          <p:cNvSpPr>
            <a:spLocks noGrp="1"/>
          </p:cNvSpPr>
          <p:nvPr>
            <p:ph type="title"/>
          </p:nvPr>
        </p:nvSpPr>
        <p:spPr/>
        <p:txBody>
          <a:bodyPr/>
          <a:lstStyle/>
          <a:p>
            <a:r>
              <a:rPr lang="en-GB"/>
              <a:t>Click to edit Master title style</a:t>
            </a:r>
            <a:endParaRPr lang="en-PL"/>
          </a:p>
        </p:txBody>
      </p:sp>
      <p:sp>
        <p:nvSpPr>
          <p:cNvPr id="3" name="Content Placeholder 2">
            <a:extLst>
              <a:ext uri="{FF2B5EF4-FFF2-40B4-BE49-F238E27FC236}">
                <a16:creationId xmlns:a16="http://schemas.microsoft.com/office/drawing/2014/main" id="{DF6905A3-90F2-7445-B3D4-D8DFA3F44C1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L"/>
          </a:p>
        </p:txBody>
      </p:sp>
      <p:sp>
        <p:nvSpPr>
          <p:cNvPr id="4" name="Content Placeholder 3">
            <a:extLst>
              <a:ext uri="{FF2B5EF4-FFF2-40B4-BE49-F238E27FC236}">
                <a16:creationId xmlns:a16="http://schemas.microsoft.com/office/drawing/2014/main" id="{A8AA6DB7-6F40-424C-95C7-8EC92C503B6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L"/>
          </a:p>
        </p:txBody>
      </p:sp>
      <p:sp>
        <p:nvSpPr>
          <p:cNvPr id="5" name="Date Placeholder 4">
            <a:extLst>
              <a:ext uri="{FF2B5EF4-FFF2-40B4-BE49-F238E27FC236}">
                <a16:creationId xmlns:a16="http://schemas.microsoft.com/office/drawing/2014/main" id="{28F6FD69-E978-FD4F-9B52-20CF75B24DB5}"/>
              </a:ext>
            </a:extLst>
          </p:cNvPr>
          <p:cNvSpPr>
            <a:spLocks noGrp="1"/>
          </p:cNvSpPr>
          <p:nvPr>
            <p:ph type="dt" sz="half" idx="10"/>
          </p:nvPr>
        </p:nvSpPr>
        <p:spPr/>
        <p:txBody>
          <a:bodyPr/>
          <a:lstStyle/>
          <a:p>
            <a:fld id="{1340621C-8ED1-F448-A0A4-F820DE5B809C}" type="datetimeFigureOut">
              <a:rPr lang="en-PL" smtClean="0"/>
              <a:t>11/22/2023</a:t>
            </a:fld>
            <a:endParaRPr lang="en-PL"/>
          </a:p>
        </p:txBody>
      </p:sp>
      <p:sp>
        <p:nvSpPr>
          <p:cNvPr id="6" name="Footer Placeholder 5">
            <a:extLst>
              <a:ext uri="{FF2B5EF4-FFF2-40B4-BE49-F238E27FC236}">
                <a16:creationId xmlns:a16="http://schemas.microsoft.com/office/drawing/2014/main" id="{A8230F97-2FAE-F34F-A3DB-584CFD094291}"/>
              </a:ext>
            </a:extLst>
          </p:cNvPr>
          <p:cNvSpPr>
            <a:spLocks noGrp="1"/>
          </p:cNvSpPr>
          <p:nvPr>
            <p:ph type="ftr" sz="quarter" idx="11"/>
          </p:nvPr>
        </p:nvSpPr>
        <p:spPr/>
        <p:txBody>
          <a:bodyPr/>
          <a:lstStyle/>
          <a:p>
            <a:endParaRPr lang="en-PL"/>
          </a:p>
        </p:txBody>
      </p:sp>
      <p:sp>
        <p:nvSpPr>
          <p:cNvPr id="7" name="Slide Number Placeholder 6">
            <a:extLst>
              <a:ext uri="{FF2B5EF4-FFF2-40B4-BE49-F238E27FC236}">
                <a16:creationId xmlns:a16="http://schemas.microsoft.com/office/drawing/2014/main" id="{5D8E1338-9E7F-5B49-8EBB-FE30B2E137B7}"/>
              </a:ext>
            </a:extLst>
          </p:cNvPr>
          <p:cNvSpPr>
            <a:spLocks noGrp="1"/>
          </p:cNvSpPr>
          <p:nvPr>
            <p:ph type="sldNum" sz="quarter" idx="12"/>
          </p:nvPr>
        </p:nvSpPr>
        <p:spPr/>
        <p:txBody>
          <a:bodyPr/>
          <a:lstStyle/>
          <a:p>
            <a:fld id="{0F17979F-CE8B-3745-885D-C9D9DAEAF21F}" type="slidenum">
              <a:rPr lang="en-PL" smtClean="0"/>
              <a:t>‹#›</a:t>
            </a:fld>
            <a:endParaRPr lang="en-PL"/>
          </a:p>
        </p:txBody>
      </p:sp>
    </p:spTree>
    <p:extLst>
      <p:ext uri="{BB962C8B-B14F-4D97-AF65-F5344CB8AC3E}">
        <p14:creationId xmlns:p14="http://schemas.microsoft.com/office/powerpoint/2010/main" val="337153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57DC4-187D-6E47-A4E1-67FCD2FD537F}"/>
              </a:ext>
            </a:extLst>
          </p:cNvPr>
          <p:cNvSpPr>
            <a:spLocks noGrp="1"/>
          </p:cNvSpPr>
          <p:nvPr>
            <p:ph type="title"/>
          </p:nvPr>
        </p:nvSpPr>
        <p:spPr>
          <a:xfrm>
            <a:off x="839788" y="365125"/>
            <a:ext cx="10515600" cy="1325563"/>
          </a:xfrm>
        </p:spPr>
        <p:txBody>
          <a:bodyPr/>
          <a:lstStyle/>
          <a:p>
            <a:r>
              <a:rPr lang="en-GB"/>
              <a:t>Click to edit Master title style</a:t>
            </a:r>
            <a:endParaRPr lang="en-PL"/>
          </a:p>
        </p:txBody>
      </p:sp>
      <p:sp>
        <p:nvSpPr>
          <p:cNvPr id="3" name="Text Placeholder 2">
            <a:extLst>
              <a:ext uri="{FF2B5EF4-FFF2-40B4-BE49-F238E27FC236}">
                <a16:creationId xmlns:a16="http://schemas.microsoft.com/office/drawing/2014/main" id="{51416D6C-04BA-C947-904D-A4AB35E567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E6F7953-C0FF-4041-A2A5-93B04CA245D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L"/>
          </a:p>
        </p:txBody>
      </p:sp>
      <p:sp>
        <p:nvSpPr>
          <p:cNvPr id="5" name="Text Placeholder 4">
            <a:extLst>
              <a:ext uri="{FF2B5EF4-FFF2-40B4-BE49-F238E27FC236}">
                <a16:creationId xmlns:a16="http://schemas.microsoft.com/office/drawing/2014/main" id="{A2987BFF-B4D4-5B41-9166-8E3287F988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9C85CCA-FC76-4B42-9A6B-697ECC99800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L"/>
          </a:p>
        </p:txBody>
      </p:sp>
      <p:sp>
        <p:nvSpPr>
          <p:cNvPr id="7" name="Date Placeholder 6">
            <a:extLst>
              <a:ext uri="{FF2B5EF4-FFF2-40B4-BE49-F238E27FC236}">
                <a16:creationId xmlns:a16="http://schemas.microsoft.com/office/drawing/2014/main" id="{E42FDE39-AAC2-EC45-8A1F-F4C8FA010C1D}"/>
              </a:ext>
            </a:extLst>
          </p:cNvPr>
          <p:cNvSpPr>
            <a:spLocks noGrp="1"/>
          </p:cNvSpPr>
          <p:nvPr>
            <p:ph type="dt" sz="half" idx="10"/>
          </p:nvPr>
        </p:nvSpPr>
        <p:spPr/>
        <p:txBody>
          <a:bodyPr/>
          <a:lstStyle/>
          <a:p>
            <a:fld id="{1340621C-8ED1-F448-A0A4-F820DE5B809C}" type="datetimeFigureOut">
              <a:rPr lang="en-PL" smtClean="0"/>
              <a:t>11/22/2023</a:t>
            </a:fld>
            <a:endParaRPr lang="en-PL"/>
          </a:p>
        </p:txBody>
      </p:sp>
      <p:sp>
        <p:nvSpPr>
          <p:cNvPr id="8" name="Footer Placeholder 7">
            <a:extLst>
              <a:ext uri="{FF2B5EF4-FFF2-40B4-BE49-F238E27FC236}">
                <a16:creationId xmlns:a16="http://schemas.microsoft.com/office/drawing/2014/main" id="{CBA8AD61-F445-744E-99F1-697C539F1956}"/>
              </a:ext>
            </a:extLst>
          </p:cNvPr>
          <p:cNvSpPr>
            <a:spLocks noGrp="1"/>
          </p:cNvSpPr>
          <p:nvPr>
            <p:ph type="ftr" sz="quarter" idx="11"/>
          </p:nvPr>
        </p:nvSpPr>
        <p:spPr/>
        <p:txBody>
          <a:bodyPr/>
          <a:lstStyle/>
          <a:p>
            <a:endParaRPr lang="en-PL"/>
          </a:p>
        </p:txBody>
      </p:sp>
      <p:sp>
        <p:nvSpPr>
          <p:cNvPr id="9" name="Slide Number Placeholder 8">
            <a:extLst>
              <a:ext uri="{FF2B5EF4-FFF2-40B4-BE49-F238E27FC236}">
                <a16:creationId xmlns:a16="http://schemas.microsoft.com/office/drawing/2014/main" id="{6EC4B7FF-D700-B347-A0E5-5D633A825B0F}"/>
              </a:ext>
            </a:extLst>
          </p:cNvPr>
          <p:cNvSpPr>
            <a:spLocks noGrp="1"/>
          </p:cNvSpPr>
          <p:nvPr>
            <p:ph type="sldNum" sz="quarter" idx="12"/>
          </p:nvPr>
        </p:nvSpPr>
        <p:spPr/>
        <p:txBody>
          <a:bodyPr/>
          <a:lstStyle/>
          <a:p>
            <a:fld id="{0F17979F-CE8B-3745-885D-C9D9DAEAF21F}" type="slidenum">
              <a:rPr lang="en-PL" smtClean="0"/>
              <a:t>‹#›</a:t>
            </a:fld>
            <a:endParaRPr lang="en-PL"/>
          </a:p>
        </p:txBody>
      </p:sp>
    </p:spTree>
    <p:extLst>
      <p:ext uri="{BB962C8B-B14F-4D97-AF65-F5344CB8AC3E}">
        <p14:creationId xmlns:p14="http://schemas.microsoft.com/office/powerpoint/2010/main" val="2072661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2CE1D-5DEE-B343-A57E-7162607DFF47}"/>
              </a:ext>
            </a:extLst>
          </p:cNvPr>
          <p:cNvSpPr>
            <a:spLocks noGrp="1"/>
          </p:cNvSpPr>
          <p:nvPr>
            <p:ph type="title"/>
          </p:nvPr>
        </p:nvSpPr>
        <p:spPr/>
        <p:txBody>
          <a:bodyPr/>
          <a:lstStyle/>
          <a:p>
            <a:r>
              <a:rPr lang="en-GB"/>
              <a:t>Click to edit Master title style</a:t>
            </a:r>
            <a:endParaRPr lang="en-PL"/>
          </a:p>
        </p:txBody>
      </p:sp>
      <p:sp>
        <p:nvSpPr>
          <p:cNvPr id="3" name="Date Placeholder 2">
            <a:extLst>
              <a:ext uri="{FF2B5EF4-FFF2-40B4-BE49-F238E27FC236}">
                <a16:creationId xmlns:a16="http://schemas.microsoft.com/office/drawing/2014/main" id="{2352D62F-17AD-1842-B4D3-E5CD1BF515DD}"/>
              </a:ext>
            </a:extLst>
          </p:cNvPr>
          <p:cNvSpPr>
            <a:spLocks noGrp="1"/>
          </p:cNvSpPr>
          <p:nvPr>
            <p:ph type="dt" sz="half" idx="10"/>
          </p:nvPr>
        </p:nvSpPr>
        <p:spPr/>
        <p:txBody>
          <a:bodyPr/>
          <a:lstStyle/>
          <a:p>
            <a:fld id="{1340621C-8ED1-F448-A0A4-F820DE5B809C}" type="datetimeFigureOut">
              <a:rPr lang="en-PL" smtClean="0"/>
              <a:t>11/22/2023</a:t>
            </a:fld>
            <a:endParaRPr lang="en-PL"/>
          </a:p>
        </p:txBody>
      </p:sp>
      <p:sp>
        <p:nvSpPr>
          <p:cNvPr id="4" name="Footer Placeholder 3">
            <a:extLst>
              <a:ext uri="{FF2B5EF4-FFF2-40B4-BE49-F238E27FC236}">
                <a16:creationId xmlns:a16="http://schemas.microsoft.com/office/drawing/2014/main" id="{B8B06514-B27F-D245-8867-9708DF8A30E5}"/>
              </a:ext>
            </a:extLst>
          </p:cNvPr>
          <p:cNvSpPr>
            <a:spLocks noGrp="1"/>
          </p:cNvSpPr>
          <p:nvPr>
            <p:ph type="ftr" sz="quarter" idx="11"/>
          </p:nvPr>
        </p:nvSpPr>
        <p:spPr/>
        <p:txBody>
          <a:bodyPr/>
          <a:lstStyle/>
          <a:p>
            <a:endParaRPr lang="en-PL"/>
          </a:p>
        </p:txBody>
      </p:sp>
      <p:sp>
        <p:nvSpPr>
          <p:cNvPr id="5" name="Slide Number Placeholder 4">
            <a:extLst>
              <a:ext uri="{FF2B5EF4-FFF2-40B4-BE49-F238E27FC236}">
                <a16:creationId xmlns:a16="http://schemas.microsoft.com/office/drawing/2014/main" id="{57C831C7-F92B-9743-927D-6040A7FBD25F}"/>
              </a:ext>
            </a:extLst>
          </p:cNvPr>
          <p:cNvSpPr>
            <a:spLocks noGrp="1"/>
          </p:cNvSpPr>
          <p:nvPr>
            <p:ph type="sldNum" sz="quarter" idx="12"/>
          </p:nvPr>
        </p:nvSpPr>
        <p:spPr/>
        <p:txBody>
          <a:bodyPr/>
          <a:lstStyle/>
          <a:p>
            <a:fld id="{0F17979F-CE8B-3745-885D-C9D9DAEAF21F}" type="slidenum">
              <a:rPr lang="en-PL" smtClean="0"/>
              <a:t>‹#›</a:t>
            </a:fld>
            <a:endParaRPr lang="en-PL"/>
          </a:p>
        </p:txBody>
      </p:sp>
    </p:spTree>
    <p:extLst>
      <p:ext uri="{BB962C8B-B14F-4D97-AF65-F5344CB8AC3E}">
        <p14:creationId xmlns:p14="http://schemas.microsoft.com/office/powerpoint/2010/main" val="502133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90CDD6-BE2D-D648-A21D-831AC92B537F}"/>
              </a:ext>
            </a:extLst>
          </p:cNvPr>
          <p:cNvSpPr>
            <a:spLocks noGrp="1"/>
          </p:cNvSpPr>
          <p:nvPr>
            <p:ph type="dt" sz="half" idx="10"/>
          </p:nvPr>
        </p:nvSpPr>
        <p:spPr/>
        <p:txBody>
          <a:bodyPr/>
          <a:lstStyle/>
          <a:p>
            <a:fld id="{1340621C-8ED1-F448-A0A4-F820DE5B809C}" type="datetimeFigureOut">
              <a:rPr lang="en-PL" smtClean="0"/>
              <a:t>11/22/2023</a:t>
            </a:fld>
            <a:endParaRPr lang="en-PL"/>
          </a:p>
        </p:txBody>
      </p:sp>
      <p:sp>
        <p:nvSpPr>
          <p:cNvPr id="3" name="Footer Placeholder 2">
            <a:extLst>
              <a:ext uri="{FF2B5EF4-FFF2-40B4-BE49-F238E27FC236}">
                <a16:creationId xmlns:a16="http://schemas.microsoft.com/office/drawing/2014/main" id="{522D35BC-35C0-A145-AD19-4D84A9C2BFD9}"/>
              </a:ext>
            </a:extLst>
          </p:cNvPr>
          <p:cNvSpPr>
            <a:spLocks noGrp="1"/>
          </p:cNvSpPr>
          <p:nvPr>
            <p:ph type="ftr" sz="quarter" idx="11"/>
          </p:nvPr>
        </p:nvSpPr>
        <p:spPr/>
        <p:txBody>
          <a:bodyPr/>
          <a:lstStyle/>
          <a:p>
            <a:endParaRPr lang="en-PL"/>
          </a:p>
        </p:txBody>
      </p:sp>
      <p:sp>
        <p:nvSpPr>
          <p:cNvPr id="4" name="Slide Number Placeholder 3">
            <a:extLst>
              <a:ext uri="{FF2B5EF4-FFF2-40B4-BE49-F238E27FC236}">
                <a16:creationId xmlns:a16="http://schemas.microsoft.com/office/drawing/2014/main" id="{D60C739D-8E08-6F45-96D0-1CED92B7E425}"/>
              </a:ext>
            </a:extLst>
          </p:cNvPr>
          <p:cNvSpPr>
            <a:spLocks noGrp="1"/>
          </p:cNvSpPr>
          <p:nvPr>
            <p:ph type="sldNum" sz="quarter" idx="12"/>
          </p:nvPr>
        </p:nvSpPr>
        <p:spPr/>
        <p:txBody>
          <a:bodyPr/>
          <a:lstStyle/>
          <a:p>
            <a:fld id="{0F17979F-CE8B-3745-885D-C9D9DAEAF21F}" type="slidenum">
              <a:rPr lang="en-PL" smtClean="0"/>
              <a:t>‹#›</a:t>
            </a:fld>
            <a:endParaRPr lang="en-PL"/>
          </a:p>
        </p:txBody>
      </p:sp>
    </p:spTree>
    <p:extLst>
      <p:ext uri="{BB962C8B-B14F-4D97-AF65-F5344CB8AC3E}">
        <p14:creationId xmlns:p14="http://schemas.microsoft.com/office/powerpoint/2010/main" val="566568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3B40A-CCF8-0A41-A84F-61E21D0FE3D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PL"/>
          </a:p>
        </p:txBody>
      </p:sp>
      <p:sp>
        <p:nvSpPr>
          <p:cNvPr id="3" name="Content Placeholder 2">
            <a:extLst>
              <a:ext uri="{FF2B5EF4-FFF2-40B4-BE49-F238E27FC236}">
                <a16:creationId xmlns:a16="http://schemas.microsoft.com/office/drawing/2014/main" id="{D63C3B77-1553-D04D-B3F0-C5D6F5A273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L"/>
          </a:p>
        </p:txBody>
      </p:sp>
      <p:sp>
        <p:nvSpPr>
          <p:cNvPr id="4" name="Text Placeholder 3">
            <a:extLst>
              <a:ext uri="{FF2B5EF4-FFF2-40B4-BE49-F238E27FC236}">
                <a16:creationId xmlns:a16="http://schemas.microsoft.com/office/drawing/2014/main" id="{56A9D806-0A3D-8947-8C89-639EDF5012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4181FFC-A47A-4641-ADDB-B449CEA8B249}"/>
              </a:ext>
            </a:extLst>
          </p:cNvPr>
          <p:cNvSpPr>
            <a:spLocks noGrp="1"/>
          </p:cNvSpPr>
          <p:nvPr>
            <p:ph type="dt" sz="half" idx="10"/>
          </p:nvPr>
        </p:nvSpPr>
        <p:spPr/>
        <p:txBody>
          <a:bodyPr/>
          <a:lstStyle/>
          <a:p>
            <a:fld id="{1340621C-8ED1-F448-A0A4-F820DE5B809C}" type="datetimeFigureOut">
              <a:rPr lang="en-PL" smtClean="0"/>
              <a:t>11/22/2023</a:t>
            </a:fld>
            <a:endParaRPr lang="en-PL"/>
          </a:p>
        </p:txBody>
      </p:sp>
      <p:sp>
        <p:nvSpPr>
          <p:cNvPr id="6" name="Footer Placeholder 5">
            <a:extLst>
              <a:ext uri="{FF2B5EF4-FFF2-40B4-BE49-F238E27FC236}">
                <a16:creationId xmlns:a16="http://schemas.microsoft.com/office/drawing/2014/main" id="{45C277FB-D824-BF45-BAA6-31BA8B3C14DB}"/>
              </a:ext>
            </a:extLst>
          </p:cNvPr>
          <p:cNvSpPr>
            <a:spLocks noGrp="1"/>
          </p:cNvSpPr>
          <p:nvPr>
            <p:ph type="ftr" sz="quarter" idx="11"/>
          </p:nvPr>
        </p:nvSpPr>
        <p:spPr/>
        <p:txBody>
          <a:bodyPr/>
          <a:lstStyle/>
          <a:p>
            <a:endParaRPr lang="en-PL"/>
          </a:p>
        </p:txBody>
      </p:sp>
      <p:sp>
        <p:nvSpPr>
          <p:cNvPr id="7" name="Slide Number Placeholder 6">
            <a:extLst>
              <a:ext uri="{FF2B5EF4-FFF2-40B4-BE49-F238E27FC236}">
                <a16:creationId xmlns:a16="http://schemas.microsoft.com/office/drawing/2014/main" id="{1145A9DB-0194-D744-B1B6-9EE59AE25B4D}"/>
              </a:ext>
            </a:extLst>
          </p:cNvPr>
          <p:cNvSpPr>
            <a:spLocks noGrp="1"/>
          </p:cNvSpPr>
          <p:nvPr>
            <p:ph type="sldNum" sz="quarter" idx="12"/>
          </p:nvPr>
        </p:nvSpPr>
        <p:spPr/>
        <p:txBody>
          <a:bodyPr/>
          <a:lstStyle/>
          <a:p>
            <a:fld id="{0F17979F-CE8B-3745-885D-C9D9DAEAF21F}" type="slidenum">
              <a:rPr lang="en-PL" smtClean="0"/>
              <a:t>‹#›</a:t>
            </a:fld>
            <a:endParaRPr lang="en-PL"/>
          </a:p>
        </p:txBody>
      </p:sp>
    </p:spTree>
    <p:extLst>
      <p:ext uri="{BB962C8B-B14F-4D97-AF65-F5344CB8AC3E}">
        <p14:creationId xmlns:p14="http://schemas.microsoft.com/office/powerpoint/2010/main" val="3330413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8BE5E-37B1-584E-A0A3-786DE884721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PL"/>
          </a:p>
        </p:txBody>
      </p:sp>
      <p:sp>
        <p:nvSpPr>
          <p:cNvPr id="3" name="Picture Placeholder 2">
            <a:extLst>
              <a:ext uri="{FF2B5EF4-FFF2-40B4-BE49-F238E27FC236}">
                <a16:creationId xmlns:a16="http://schemas.microsoft.com/office/drawing/2014/main" id="{77D77CD7-212D-EE49-87DA-6592D0F494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L"/>
          </a:p>
        </p:txBody>
      </p:sp>
      <p:sp>
        <p:nvSpPr>
          <p:cNvPr id="4" name="Text Placeholder 3">
            <a:extLst>
              <a:ext uri="{FF2B5EF4-FFF2-40B4-BE49-F238E27FC236}">
                <a16:creationId xmlns:a16="http://schemas.microsoft.com/office/drawing/2014/main" id="{AB7F9275-570A-F240-97BF-54C559A180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FA58067-CE5C-1343-A6C4-39838E994537}"/>
              </a:ext>
            </a:extLst>
          </p:cNvPr>
          <p:cNvSpPr>
            <a:spLocks noGrp="1"/>
          </p:cNvSpPr>
          <p:nvPr>
            <p:ph type="dt" sz="half" idx="10"/>
          </p:nvPr>
        </p:nvSpPr>
        <p:spPr/>
        <p:txBody>
          <a:bodyPr/>
          <a:lstStyle/>
          <a:p>
            <a:fld id="{1340621C-8ED1-F448-A0A4-F820DE5B809C}" type="datetimeFigureOut">
              <a:rPr lang="en-PL" smtClean="0"/>
              <a:t>11/22/2023</a:t>
            </a:fld>
            <a:endParaRPr lang="en-PL"/>
          </a:p>
        </p:txBody>
      </p:sp>
      <p:sp>
        <p:nvSpPr>
          <p:cNvPr id="6" name="Footer Placeholder 5">
            <a:extLst>
              <a:ext uri="{FF2B5EF4-FFF2-40B4-BE49-F238E27FC236}">
                <a16:creationId xmlns:a16="http://schemas.microsoft.com/office/drawing/2014/main" id="{2C3A2E64-7613-4D41-8BCB-9D13DCB6A1B7}"/>
              </a:ext>
            </a:extLst>
          </p:cNvPr>
          <p:cNvSpPr>
            <a:spLocks noGrp="1"/>
          </p:cNvSpPr>
          <p:nvPr>
            <p:ph type="ftr" sz="quarter" idx="11"/>
          </p:nvPr>
        </p:nvSpPr>
        <p:spPr/>
        <p:txBody>
          <a:bodyPr/>
          <a:lstStyle/>
          <a:p>
            <a:endParaRPr lang="en-PL"/>
          </a:p>
        </p:txBody>
      </p:sp>
      <p:sp>
        <p:nvSpPr>
          <p:cNvPr id="7" name="Slide Number Placeholder 6">
            <a:extLst>
              <a:ext uri="{FF2B5EF4-FFF2-40B4-BE49-F238E27FC236}">
                <a16:creationId xmlns:a16="http://schemas.microsoft.com/office/drawing/2014/main" id="{257389EC-3468-2643-A2C1-F30DED70CA1A}"/>
              </a:ext>
            </a:extLst>
          </p:cNvPr>
          <p:cNvSpPr>
            <a:spLocks noGrp="1"/>
          </p:cNvSpPr>
          <p:nvPr>
            <p:ph type="sldNum" sz="quarter" idx="12"/>
          </p:nvPr>
        </p:nvSpPr>
        <p:spPr/>
        <p:txBody>
          <a:bodyPr/>
          <a:lstStyle/>
          <a:p>
            <a:fld id="{0F17979F-CE8B-3745-885D-C9D9DAEAF21F}" type="slidenum">
              <a:rPr lang="en-PL" smtClean="0"/>
              <a:t>‹#›</a:t>
            </a:fld>
            <a:endParaRPr lang="en-PL"/>
          </a:p>
        </p:txBody>
      </p:sp>
    </p:spTree>
    <p:extLst>
      <p:ext uri="{BB962C8B-B14F-4D97-AF65-F5344CB8AC3E}">
        <p14:creationId xmlns:p14="http://schemas.microsoft.com/office/powerpoint/2010/main" val="2711450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9E15E0-40AF-014E-997E-B3F1A26C66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PL"/>
          </a:p>
        </p:txBody>
      </p:sp>
      <p:sp>
        <p:nvSpPr>
          <p:cNvPr id="3" name="Text Placeholder 2">
            <a:extLst>
              <a:ext uri="{FF2B5EF4-FFF2-40B4-BE49-F238E27FC236}">
                <a16:creationId xmlns:a16="http://schemas.microsoft.com/office/drawing/2014/main" id="{3BE34A4C-3D74-B54E-838C-A7FF0C2FCB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L"/>
          </a:p>
        </p:txBody>
      </p:sp>
      <p:sp>
        <p:nvSpPr>
          <p:cNvPr id="4" name="Date Placeholder 3">
            <a:extLst>
              <a:ext uri="{FF2B5EF4-FFF2-40B4-BE49-F238E27FC236}">
                <a16:creationId xmlns:a16="http://schemas.microsoft.com/office/drawing/2014/main" id="{78878EA1-15EC-F04D-B6F7-A27BD0ECC7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40621C-8ED1-F448-A0A4-F820DE5B809C}" type="datetimeFigureOut">
              <a:rPr lang="en-PL" smtClean="0"/>
              <a:t>11/22/2023</a:t>
            </a:fld>
            <a:endParaRPr lang="en-PL"/>
          </a:p>
        </p:txBody>
      </p:sp>
      <p:sp>
        <p:nvSpPr>
          <p:cNvPr id="5" name="Footer Placeholder 4">
            <a:extLst>
              <a:ext uri="{FF2B5EF4-FFF2-40B4-BE49-F238E27FC236}">
                <a16:creationId xmlns:a16="http://schemas.microsoft.com/office/drawing/2014/main" id="{7FB4DEF1-C9F5-2447-8F72-3910F2FE4A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PL"/>
          </a:p>
        </p:txBody>
      </p:sp>
      <p:sp>
        <p:nvSpPr>
          <p:cNvPr id="6" name="Slide Number Placeholder 5">
            <a:extLst>
              <a:ext uri="{FF2B5EF4-FFF2-40B4-BE49-F238E27FC236}">
                <a16:creationId xmlns:a16="http://schemas.microsoft.com/office/drawing/2014/main" id="{10ADE831-1811-484F-926C-AB0588A1F1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17979F-CE8B-3745-885D-C9D9DAEAF21F}" type="slidenum">
              <a:rPr lang="en-PL" smtClean="0"/>
              <a:t>‹#›</a:t>
            </a:fld>
            <a:endParaRPr lang="en-PL"/>
          </a:p>
        </p:txBody>
      </p:sp>
    </p:spTree>
    <p:extLst>
      <p:ext uri="{BB962C8B-B14F-4D97-AF65-F5344CB8AC3E}">
        <p14:creationId xmlns:p14="http://schemas.microsoft.com/office/powerpoint/2010/main" val="42746699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Nowy%20folder/Orkiestra%20skr&#243;cona.mp4" TargetMode="External"/><Relationship Id="rId7" Type="http://schemas.openxmlformats.org/officeDocument/2006/relationships/image" Target="../media/image20.emf"/><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image" Target="../media/image19.emf"/><Relationship Id="rId5" Type="http://schemas.openxmlformats.org/officeDocument/2006/relationships/hyperlink" Target="mar&#380;oretki.mp4" TargetMode="Externa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hyperlink" Target="DJI_0502.MP4" TargetMode="External"/><Relationship Id="rId2" Type="http://schemas.openxmlformats.org/officeDocument/2006/relationships/image" Target="../media/image3.emf"/><Relationship Id="rId1" Type="http://schemas.openxmlformats.org/officeDocument/2006/relationships/slideLayout" Target="../slideLayouts/slideLayout2.xml"/><Relationship Id="rId5" Type="http://schemas.openxmlformats.org/officeDocument/2006/relationships/image" Target="../media/image22.emf"/><Relationship Id="rId4" Type="http://schemas.openxmlformats.org/officeDocument/2006/relationships/image" Target="../media/image21.emf"/></Relationships>
</file>

<file path=ppt/slides/_rels/slide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em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hyperlink" Target="Nowy%20folder/poprawione/stare%20miasto.mp4" TargetMode="External"/><Relationship Id="rId7" Type="http://schemas.openxmlformats.org/officeDocument/2006/relationships/image" Target="../media/image11.jpeg"/><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hyperlink" Target="Nowy%20folder/poprawione/Lapidarium.mp4" TargetMode="External"/><Relationship Id="rId5" Type="http://schemas.openxmlformats.org/officeDocument/2006/relationships/image" Target="../media/image10.jpeg"/><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hyperlink" Target="Nowy%20folder/poprawione/Kripplein%20.mp4" TargetMode="External"/><Relationship Id="rId7" Type="http://schemas.openxmlformats.org/officeDocument/2006/relationships/hyperlink" Target="Nowy%20folder/poprawione/Kompleks%20klasztorny.mp4" TargetMode="External"/><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hyperlink" Target="Nowy%20folder/poprawione/Dawna%20rezydencja%20jezuicka.mp4" TargetMode="External"/><Relationship Id="rId10" Type="http://schemas.openxmlformats.org/officeDocument/2006/relationships/image" Target="../media/image17.png"/><Relationship Id="rId4" Type="http://schemas.openxmlformats.org/officeDocument/2006/relationships/image" Target="../media/image13.jpe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D2A9D59-6F60-EC43-8E6A-7405978EBBAF}"/>
              </a:ext>
            </a:extLst>
          </p:cNvPr>
          <p:cNvSpPr/>
          <p:nvPr/>
        </p:nvSpPr>
        <p:spPr>
          <a:xfrm>
            <a:off x="0" y="0"/>
            <a:ext cx="12192000" cy="6858000"/>
          </a:xfrm>
          <a:prstGeom prst="rect">
            <a:avLst/>
          </a:prstGeom>
          <a:solidFill>
            <a:srgbClr val="00AE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L"/>
          </a:p>
        </p:txBody>
      </p:sp>
      <p:pic>
        <p:nvPicPr>
          <p:cNvPr id="7" name="Picture 6">
            <a:extLst>
              <a:ext uri="{FF2B5EF4-FFF2-40B4-BE49-F238E27FC236}">
                <a16:creationId xmlns:a16="http://schemas.microsoft.com/office/drawing/2014/main" id="{991A9BC7-A0AA-AE4E-BE49-68587217CC10}"/>
              </a:ext>
            </a:extLst>
          </p:cNvPr>
          <p:cNvPicPr>
            <a:picLocks noChangeAspect="1"/>
          </p:cNvPicPr>
          <p:nvPr/>
        </p:nvPicPr>
        <p:blipFill>
          <a:blip r:embed="rId2"/>
          <a:stretch>
            <a:fillRect/>
          </a:stretch>
        </p:blipFill>
        <p:spPr>
          <a:xfrm>
            <a:off x="128337" y="-2558354"/>
            <a:ext cx="11935326" cy="12876173"/>
          </a:xfrm>
          <a:prstGeom prst="rect">
            <a:avLst/>
          </a:prstGeom>
        </p:spPr>
      </p:pic>
      <p:pic>
        <p:nvPicPr>
          <p:cNvPr id="9" name="Picture 8">
            <a:extLst>
              <a:ext uri="{FF2B5EF4-FFF2-40B4-BE49-F238E27FC236}">
                <a16:creationId xmlns:a16="http://schemas.microsoft.com/office/drawing/2014/main" id="{453FC790-752E-9547-9FAB-90B8D80AD868}"/>
              </a:ext>
            </a:extLst>
          </p:cNvPr>
          <p:cNvPicPr>
            <a:picLocks noChangeAspect="1"/>
          </p:cNvPicPr>
          <p:nvPr/>
        </p:nvPicPr>
        <p:blipFill>
          <a:blip r:embed="rId3"/>
          <a:stretch>
            <a:fillRect/>
          </a:stretch>
        </p:blipFill>
        <p:spPr>
          <a:xfrm>
            <a:off x="833280" y="835296"/>
            <a:ext cx="4563473" cy="762443"/>
          </a:xfrm>
          <a:prstGeom prst="rect">
            <a:avLst/>
          </a:prstGeom>
        </p:spPr>
      </p:pic>
      <p:sp>
        <p:nvSpPr>
          <p:cNvPr id="10" name="TextBox 9">
            <a:extLst>
              <a:ext uri="{FF2B5EF4-FFF2-40B4-BE49-F238E27FC236}">
                <a16:creationId xmlns:a16="http://schemas.microsoft.com/office/drawing/2014/main" id="{2A292140-050C-7D4B-930C-E9315A6E5EF6}"/>
              </a:ext>
            </a:extLst>
          </p:cNvPr>
          <p:cNvSpPr txBox="1"/>
          <p:nvPr/>
        </p:nvSpPr>
        <p:spPr>
          <a:xfrm>
            <a:off x="786983" y="1791325"/>
            <a:ext cx="3125450" cy="369332"/>
          </a:xfrm>
          <a:prstGeom prst="rect">
            <a:avLst/>
          </a:prstGeom>
          <a:noFill/>
        </p:spPr>
        <p:txBody>
          <a:bodyPr wrap="square" rtlCol="0">
            <a:spAutoFit/>
          </a:bodyPr>
          <a:lstStyle/>
          <a:p>
            <a:r>
              <a:rPr lang="en-PL" spc="470" dirty="0">
                <a:solidFill>
                  <a:schemeClr val="bg1"/>
                </a:solidFill>
                <a:latin typeface="Crimson Text" panose="02000503000000000000" pitchFamily="2" charset="77"/>
              </a:rPr>
              <a:t>WŁAŚNIE TU</a:t>
            </a:r>
          </a:p>
        </p:txBody>
      </p:sp>
      <p:cxnSp>
        <p:nvCxnSpPr>
          <p:cNvPr id="11" name="Straight Connector 10">
            <a:extLst>
              <a:ext uri="{FF2B5EF4-FFF2-40B4-BE49-F238E27FC236}">
                <a16:creationId xmlns:a16="http://schemas.microsoft.com/office/drawing/2014/main" id="{E5E35F8E-D423-3B45-8E94-97B95C1D5D77}"/>
              </a:ext>
            </a:extLst>
          </p:cNvPr>
          <p:cNvCxnSpPr/>
          <p:nvPr/>
        </p:nvCxnSpPr>
        <p:spPr>
          <a:xfrm>
            <a:off x="2930577" y="2046157"/>
            <a:ext cx="237594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2899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E222454-DD51-B84B-B722-D89522F63AC2}"/>
              </a:ext>
            </a:extLst>
          </p:cNvPr>
          <p:cNvSpPr txBox="1"/>
          <p:nvPr/>
        </p:nvSpPr>
        <p:spPr>
          <a:xfrm>
            <a:off x="361679" y="334664"/>
            <a:ext cx="3125450" cy="276999"/>
          </a:xfrm>
          <a:prstGeom prst="rect">
            <a:avLst/>
          </a:prstGeom>
          <a:noFill/>
        </p:spPr>
        <p:txBody>
          <a:bodyPr wrap="square" rtlCol="0">
            <a:spAutoFit/>
          </a:bodyPr>
          <a:lstStyle/>
          <a:p>
            <a:r>
              <a:rPr lang="en-PL" sz="1200" spc="350" dirty="0">
                <a:solidFill>
                  <a:srgbClr val="00AEEF"/>
                </a:solidFill>
                <a:latin typeface="Crimson Text" panose="02000503000000000000" pitchFamily="2" charset="77"/>
              </a:rPr>
              <a:t>Właśnie tu.</a:t>
            </a:r>
          </a:p>
        </p:txBody>
      </p:sp>
      <p:cxnSp>
        <p:nvCxnSpPr>
          <p:cNvPr id="7" name="Straight Connector 6">
            <a:extLst>
              <a:ext uri="{FF2B5EF4-FFF2-40B4-BE49-F238E27FC236}">
                <a16:creationId xmlns:a16="http://schemas.microsoft.com/office/drawing/2014/main" id="{3735A612-DFA9-A443-BDCA-319739C60057}"/>
              </a:ext>
            </a:extLst>
          </p:cNvPr>
          <p:cNvCxnSpPr>
            <a:cxnSpLocks/>
          </p:cNvCxnSpPr>
          <p:nvPr/>
        </p:nvCxnSpPr>
        <p:spPr>
          <a:xfrm>
            <a:off x="453191" y="674556"/>
            <a:ext cx="11295786"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9BF16A2-EC67-314A-90B3-376259E85072}"/>
              </a:ext>
            </a:extLst>
          </p:cNvPr>
          <p:cNvSpPr txBox="1"/>
          <p:nvPr/>
        </p:nvSpPr>
        <p:spPr>
          <a:xfrm>
            <a:off x="10231952" y="334664"/>
            <a:ext cx="1620854" cy="276999"/>
          </a:xfrm>
          <a:prstGeom prst="rect">
            <a:avLst/>
          </a:prstGeom>
          <a:noFill/>
        </p:spPr>
        <p:txBody>
          <a:bodyPr wrap="square" rtlCol="0">
            <a:spAutoFit/>
          </a:bodyPr>
          <a:lstStyle/>
          <a:p>
            <a:pPr algn="r"/>
            <a:r>
              <a:rPr lang="en-PL" sz="1200" b="1" spc="500" dirty="0">
                <a:solidFill>
                  <a:srgbClr val="00AEEF"/>
                </a:solidFill>
                <a:latin typeface="Spartan" pitchFamily="2" charset="77"/>
              </a:rPr>
              <a:t>WSCHOWA</a:t>
            </a:r>
          </a:p>
        </p:txBody>
      </p:sp>
      <p:cxnSp>
        <p:nvCxnSpPr>
          <p:cNvPr id="10" name="Straight Connector 9">
            <a:extLst>
              <a:ext uri="{FF2B5EF4-FFF2-40B4-BE49-F238E27FC236}">
                <a16:creationId xmlns:a16="http://schemas.microsoft.com/office/drawing/2014/main" id="{F70A1216-D7E1-1645-8407-9EF5EA8FF5B2}"/>
              </a:ext>
            </a:extLst>
          </p:cNvPr>
          <p:cNvCxnSpPr>
            <a:cxnSpLocks/>
          </p:cNvCxnSpPr>
          <p:nvPr/>
        </p:nvCxnSpPr>
        <p:spPr>
          <a:xfrm>
            <a:off x="1154243" y="6400799"/>
            <a:ext cx="10125855"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C58422F5-E728-6145-AAD6-75CFBD60652F}"/>
              </a:ext>
            </a:extLst>
          </p:cNvPr>
          <p:cNvPicPr>
            <a:picLocks noChangeAspect="1"/>
          </p:cNvPicPr>
          <p:nvPr/>
        </p:nvPicPr>
        <p:blipFill>
          <a:blip r:embed="rId2"/>
          <a:stretch>
            <a:fillRect/>
          </a:stretch>
        </p:blipFill>
        <p:spPr>
          <a:xfrm>
            <a:off x="453191" y="5831178"/>
            <a:ext cx="507772" cy="568122"/>
          </a:xfrm>
          <a:prstGeom prst="rect">
            <a:avLst/>
          </a:prstGeom>
        </p:spPr>
      </p:pic>
      <p:sp>
        <p:nvSpPr>
          <p:cNvPr id="15" name="Rectangle 14">
            <a:extLst>
              <a:ext uri="{FF2B5EF4-FFF2-40B4-BE49-F238E27FC236}">
                <a16:creationId xmlns:a16="http://schemas.microsoft.com/office/drawing/2014/main" id="{D6AE224F-B3E8-A340-ADDD-4AF4DB66C395}"/>
              </a:ext>
            </a:extLst>
          </p:cNvPr>
          <p:cNvSpPr/>
          <p:nvPr/>
        </p:nvSpPr>
        <p:spPr>
          <a:xfrm>
            <a:off x="11447051" y="6110303"/>
            <a:ext cx="288997" cy="288997"/>
          </a:xfrm>
          <a:prstGeom prst="rect">
            <a:avLst/>
          </a:prstGeom>
          <a:noFill/>
          <a:ln w="6350">
            <a:solidFill>
              <a:srgbClr val="00AE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L"/>
          </a:p>
        </p:txBody>
      </p:sp>
      <p:sp>
        <p:nvSpPr>
          <p:cNvPr id="16" name="TextBox 15">
            <a:extLst>
              <a:ext uri="{FF2B5EF4-FFF2-40B4-BE49-F238E27FC236}">
                <a16:creationId xmlns:a16="http://schemas.microsoft.com/office/drawing/2014/main" id="{7CB4FAD4-E265-E94A-9294-3CC1FDFA1FCE}"/>
              </a:ext>
            </a:extLst>
          </p:cNvPr>
          <p:cNvSpPr txBox="1"/>
          <p:nvPr/>
        </p:nvSpPr>
        <p:spPr>
          <a:xfrm>
            <a:off x="11437219" y="6122301"/>
            <a:ext cx="362221" cy="276999"/>
          </a:xfrm>
          <a:prstGeom prst="rect">
            <a:avLst/>
          </a:prstGeom>
          <a:noFill/>
        </p:spPr>
        <p:txBody>
          <a:bodyPr wrap="square" rtlCol="0">
            <a:spAutoFit/>
          </a:bodyPr>
          <a:lstStyle/>
          <a:p>
            <a:pPr algn="ctr"/>
            <a:fld id="{2B88B975-73F2-EF42-99A2-67C7F8997F50}" type="slidenum">
              <a:rPr lang="en-PL" sz="1200" spc="350" smtClean="0">
                <a:solidFill>
                  <a:srgbClr val="00AEEF"/>
                </a:solidFill>
                <a:latin typeface="Crimson Text" panose="02000503000000000000" pitchFamily="2" charset="77"/>
              </a:rPr>
              <a:pPr algn="ctr"/>
              <a:t>10</a:t>
            </a:fld>
            <a:endParaRPr lang="en-PL" sz="1200" spc="350" dirty="0">
              <a:solidFill>
                <a:srgbClr val="00AEEF"/>
              </a:solidFill>
              <a:latin typeface="Crimson Text" panose="02000503000000000000" pitchFamily="2" charset="77"/>
            </a:endParaRPr>
          </a:p>
        </p:txBody>
      </p:sp>
      <p:sp>
        <p:nvSpPr>
          <p:cNvPr id="2" name="pole tekstowe 1">
            <a:extLst>
              <a:ext uri="{FF2B5EF4-FFF2-40B4-BE49-F238E27FC236}">
                <a16:creationId xmlns:a16="http://schemas.microsoft.com/office/drawing/2014/main" id="{DF9541E1-0DF0-2166-B3FE-1FC9BEC9CA96}"/>
              </a:ext>
            </a:extLst>
          </p:cNvPr>
          <p:cNvSpPr txBox="1"/>
          <p:nvPr/>
        </p:nvSpPr>
        <p:spPr>
          <a:xfrm>
            <a:off x="1271632" y="799591"/>
            <a:ext cx="9525527" cy="769441"/>
          </a:xfrm>
          <a:prstGeom prst="rect">
            <a:avLst/>
          </a:prstGeom>
          <a:noFill/>
        </p:spPr>
        <p:txBody>
          <a:bodyPr wrap="square">
            <a:spAutoFit/>
          </a:bodyPr>
          <a:lstStyle/>
          <a:p>
            <a:pPr algn="ctr"/>
            <a:r>
              <a:rPr lang="pl-PL" sz="2400" b="1" dirty="0">
                <a:latin typeface="Arial" panose="020B0604020202020204" pitchFamily="34" charset="0"/>
                <a:ea typeface="Verdana" panose="020B0604030504040204" pitchFamily="34" charset="0"/>
                <a:cs typeface="Arial" panose="020B0604020202020204" pitchFamily="34" charset="0"/>
              </a:rPr>
              <a:t>CULTURAL ACTIVITIES</a:t>
            </a:r>
          </a:p>
          <a:p>
            <a:pPr algn="l"/>
            <a:endParaRPr lang="pl-PL" sz="1000" dirty="0">
              <a:latin typeface="Verdana" panose="020B0604030504040204" pitchFamily="34" charset="0"/>
              <a:ea typeface="Verdana" panose="020B0604030504040204" pitchFamily="34" charset="0"/>
            </a:endParaRPr>
          </a:p>
          <a:p>
            <a:pPr algn="l"/>
            <a:endParaRPr lang="pl-PL" sz="1000" dirty="0">
              <a:latin typeface="Verdana" panose="020B0604030504040204" pitchFamily="34" charset="0"/>
              <a:ea typeface="Verdana" panose="020B0604030504040204" pitchFamily="34" charset="0"/>
            </a:endParaRPr>
          </a:p>
        </p:txBody>
      </p:sp>
      <p:sp>
        <p:nvSpPr>
          <p:cNvPr id="12" name="Tytuł 1">
            <a:extLst>
              <a:ext uri="{FF2B5EF4-FFF2-40B4-BE49-F238E27FC236}">
                <a16:creationId xmlns:a16="http://schemas.microsoft.com/office/drawing/2014/main" id="{A7DB9579-5E39-BFED-7115-70BCCCC06E0E}"/>
              </a:ext>
            </a:extLst>
          </p:cNvPr>
          <p:cNvSpPr>
            <a:spLocks noGrp="1"/>
          </p:cNvSpPr>
          <p:nvPr>
            <p:ph type="title"/>
          </p:nvPr>
        </p:nvSpPr>
        <p:spPr>
          <a:xfrm>
            <a:off x="725354" y="1474646"/>
            <a:ext cx="3044127" cy="1265220"/>
          </a:xfrm>
        </p:spPr>
        <p:txBody>
          <a:bodyPr>
            <a:noAutofit/>
          </a:bodyPr>
          <a:lstStyle/>
          <a:p>
            <a:pPr algn="just"/>
            <a:r>
              <a:rPr lang="en-US" sz="1400" dirty="0">
                <a:latin typeface="Arial" panose="020B0604020202020204" pitchFamily="34" charset="0"/>
                <a:ea typeface="Verdana" panose="020B0604030504040204" pitchFamily="34" charset="0"/>
                <a:cs typeface="Arial" panose="020B0604020202020204" pitchFamily="34" charset="0"/>
              </a:rPr>
              <a:t>The Wind Instruments Young Orchestra was founded in 2005 by the Association of </a:t>
            </a:r>
            <a:r>
              <a:rPr lang="en-US" sz="1400" dirty="0" err="1">
                <a:latin typeface="Arial" panose="020B0604020202020204" pitchFamily="34" charset="0"/>
                <a:ea typeface="Verdana" panose="020B0604030504040204" pitchFamily="34" charset="0"/>
                <a:cs typeface="Arial" panose="020B0604020202020204" pitchFamily="34" charset="0"/>
              </a:rPr>
              <a:t>Wschowa’s</a:t>
            </a:r>
            <a:r>
              <a:rPr lang="en-US" sz="1400" dirty="0">
                <a:latin typeface="Arial" panose="020B0604020202020204" pitchFamily="34" charset="0"/>
                <a:ea typeface="Verdana" panose="020B0604030504040204" pitchFamily="34" charset="0"/>
                <a:cs typeface="Arial" panose="020B0604020202020204" pitchFamily="34" charset="0"/>
              </a:rPr>
              <a:t> Culture. The Orchestra plays concerts</a:t>
            </a:r>
            <a:r>
              <a:rPr lang="pl-PL" sz="1400" dirty="0">
                <a:latin typeface="Arial" panose="020B0604020202020204" pitchFamily="34" charset="0"/>
                <a:ea typeface="Verdana" panose="020B0604030504040204" pitchFamily="34" charset="0"/>
                <a:cs typeface="Arial" panose="020B0604020202020204" pitchFamily="34" charset="0"/>
              </a:rPr>
              <a:t> </a:t>
            </a:r>
            <a:r>
              <a:rPr lang="en-US" sz="1400" dirty="0">
                <a:latin typeface="Arial" panose="020B0604020202020204" pitchFamily="34" charset="0"/>
                <a:ea typeface="Verdana" panose="020B0604030504040204" pitchFamily="34" charset="0"/>
                <a:cs typeface="Arial" panose="020B0604020202020204" pitchFamily="34" charset="0"/>
              </a:rPr>
              <a:t>both </a:t>
            </a:r>
            <a:r>
              <a:rPr lang="pl-PL" sz="1400" dirty="0">
                <a:latin typeface="Arial" panose="020B0604020202020204" pitchFamily="34" charset="0"/>
                <a:ea typeface="Verdana" panose="020B0604030504040204" pitchFamily="34" charset="0"/>
                <a:cs typeface="Arial" panose="020B0604020202020204" pitchFamily="34" charset="0"/>
              </a:rPr>
              <a:t> </a:t>
            </a:r>
            <a:r>
              <a:rPr lang="en-US" sz="1400" dirty="0">
                <a:latin typeface="Arial" panose="020B0604020202020204" pitchFamily="34" charset="0"/>
                <a:ea typeface="Verdana" panose="020B0604030504040204" pitchFamily="34" charset="0"/>
                <a:cs typeface="Arial" panose="020B0604020202020204" pitchFamily="34" charset="0"/>
              </a:rPr>
              <a:t>in the country and</a:t>
            </a:r>
            <a:br>
              <a:rPr lang="pl-PL" sz="1400" dirty="0">
                <a:latin typeface="Arial" panose="020B0604020202020204" pitchFamily="34" charset="0"/>
                <a:ea typeface="Verdana" panose="020B0604030504040204" pitchFamily="34" charset="0"/>
                <a:cs typeface="Arial" panose="020B0604020202020204" pitchFamily="34" charset="0"/>
              </a:rPr>
            </a:br>
            <a:r>
              <a:rPr lang="en-US" sz="1400" dirty="0">
                <a:latin typeface="Arial" panose="020B0604020202020204" pitchFamily="34" charset="0"/>
                <a:ea typeface="Verdana" panose="020B0604030504040204" pitchFamily="34" charset="0"/>
                <a:cs typeface="Arial" panose="020B0604020202020204" pitchFamily="34" charset="0"/>
              </a:rPr>
              <a:t>abroad. </a:t>
            </a:r>
            <a:br>
              <a:rPr lang="pl-PL" sz="1400" dirty="0">
                <a:latin typeface="Arial" panose="020B0604020202020204" pitchFamily="34" charset="0"/>
                <a:ea typeface="Verdana" panose="020B0604030504040204" pitchFamily="34" charset="0"/>
                <a:cs typeface="Arial" panose="020B0604020202020204" pitchFamily="34" charset="0"/>
              </a:rPr>
            </a:br>
            <a:br>
              <a:rPr lang="pl-PL" sz="1400" dirty="0">
                <a:latin typeface="Arial" panose="020B0604020202020204" pitchFamily="34" charset="0"/>
                <a:ea typeface="Verdana" panose="020B0604030504040204" pitchFamily="34" charset="0"/>
                <a:cs typeface="Arial" panose="020B0604020202020204" pitchFamily="34" charset="0"/>
              </a:rPr>
            </a:br>
            <a:r>
              <a:rPr lang="en-US" sz="1400" dirty="0">
                <a:latin typeface="Arial" panose="020B0604020202020204" pitchFamily="34" charset="0"/>
                <a:ea typeface="Verdana" panose="020B0604030504040204" pitchFamily="34" charset="0"/>
                <a:cs typeface="Arial" panose="020B0604020202020204" pitchFamily="34" charset="0"/>
              </a:rPr>
              <a:t>Workshops take place regularly.</a:t>
            </a:r>
            <a:br>
              <a:rPr lang="en-US" sz="1400" dirty="0">
                <a:latin typeface="Arial" panose="020B0604020202020204" pitchFamily="34" charset="0"/>
                <a:ea typeface="Verdana" panose="020B0604030504040204" pitchFamily="34" charset="0"/>
                <a:cs typeface="Arial" panose="020B0604020202020204" pitchFamily="34" charset="0"/>
              </a:rPr>
            </a:br>
            <a:endParaRPr lang="pl-PL" sz="1400" dirty="0">
              <a:latin typeface="Arial" panose="020B0604020202020204" pitchFamily="34" charset="0"/>
              <a:ea typeface="Verdana" panose="020B0604030504040204" pitchFamily="34" charset="0"/>
              <a:cs typeface="Arial" panose="020B0604020202020204" pitchFamily="34" charset="0"/>
            </a:endParaRPr>
          </a:p>
        </p:txBody>
      </p:sp>
      <p:pic>
        <p:nvPicPr>
          <p:cNvPr id="13" name="Obraz 12">
            <a:hlinkClick r:id="rId3" action="ppaction://hlinkfile"/>
            <a:extLst>
              <a:ext uri="{FF2B5EF4-FFF2-40B4-BE49-F238E27FC236}">
                <a16:creationId xmlns:a16="http://schemas.microsoft.com/office/drawing/2014/main" id="{7FB69F4B-60DC-7A2F-2D5E-401D60898920}"/>
              </a:ext>
            </a:extLst>
          </p:cNvPr>
          <p:cNvPicPr>
            <a:picLocks noChangeAspect="1"/>
          </p:cNvPicPr>
          <p:nvPr/>
        </p:nvPicPr>
        <p:blipFill>
          <a:blip r:embed="rId4"/>
          <a:stretch>
            <a:fillRect/>
          </a:stretch>
        </p:blipFill>
        <p:spPr>
          <a:xfrm>
            <a:off x="488873" y="3049066"/>
            <a:ext cx="3501841" cy="1826053"/>
          </a:xfrm>
          <a:prstGeom prst="rect">
            <a:avLst/>
          </a:prstGeom>
          <a:ln>
            <a:noFill/>
          </a:ln>
          <a:effectLst>
            <a:softEdge rad="112500"/>
          </a:effectLst>
        </p:spPr>
      </p:pic>
      <p:sp>
        <p:nvSpPr>
          <p:cNvPr id="3" name="Tytuł 1">
            <a:extLst>
              <a:ext uri="{FF2B5EF4-FFF2-40B4-BE49-F238E27FC236}">
                <a16:creationId xmlns:a16="http://schemas.microsoft.com/office/drawing/2014/main" id="{414160BA-73A1-8E67-8172-FA4D8FA0AF83}"/>
              </a:ext>
            </a:extLst>
          </p:cNvPr>
          <p:cNvSpPr txBox="1">
            <a:spLocks/>
          </p:cNvSpPr>
          <p:nvPr/>
        </p:nvSpPr>
        <p:spPr>
          <a:xfrm>
            <a:off x="8163419" y="1048193"/>
            <a:ext cx="3428130" cy="16916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1400" dirty="0">
                <a:latin typeface="Arial" panose="020B0604020202020204" pitchFamily="34" charset="0"/>
                <a:ea typeface="Verdana" panose="020B0604030504040204" pitchFamily="34" charset="0"/>
                <a:cs typeface="Arial" panose="020B0604020202020204" pitchFamily="34" charset="0"/>
              </a:rPr>
              <a:t>The Majorettes performance group "</a:t>
            </a:r>
            <a:r>
              <a:rPr lang="en-US" sz="1400" dirty="0" err="1">
                <a:latin typeface="Arial" panose="020B0604020202020204" pitchFamily="34" charset="0"/>
                <a:ea typeface="Verdana" panose="020B0604030504040204" pitchFamily="34" charset="0"/>
                <a:cs typeface="Arial" panose="020B0604020202020204" pitchFamily="34" charset="0"/>
              </a:rPr>
              <a:t>Finezja</a:t>
            </a:r>
            <a:r>
              <a:rPr lang="en-US" sz="1400" dirty="0">
                <a:latin typeface="Arial" panose="020B0604020202020204" pitchFamily="34" charset="0"/>
                <a:ea typeface="Verdana" panose="020B0604030504040204" pitchFamily="34" charset="0"/>
                <a:cs typeface="Arial" panose="020B0604020202020204" pitchFamily="34" charset="0"/>
              </a:rPr>
              <a:t>" that are active with the Association of </a:t>
            </a:r>
            <a:r>
              <a:rPr lang="en-US" sz="1400" dirty="0" err="1">
                <a:latin typeface="Arial" panose="020B0604020202020204" pitchFamily="34" charset="0"/>
                <a:ea typeface="Verdana" panose="020B0604030504040204" pitchFamily="34" charset="0"/>
                <a:cs typeface="Arial" panose="020B0604020202020204" pitchFamily="34" charset="0"/>
              </a:rPr>
              <a:t>Wschowa’s</a:t>
            </a:r>
            <a:r>
              <a:rPr lang="en-US" sz="1400" dirty="0">
                <a:latin typeface="Arial" panose="020B0604020202020204" pitchFamily="34" charset="0"/>
                <a:ea typeface="Verdana" panose="020B0604030504040204" pitchFamily="34" charset="0"/>
                <a:cs typeface="Arial" panose="020B0604020202020204" pitchFamily="34" charset="0"/>
              </a:rPr>
              <a:t> Culture. They are </a:t>
            </a:r>
            <a:r>
              <a:rPr lang="en-US" sz="1400" dirty="0" err="1">
                <a:latin typeface="Arial" panose="020B0604020202020204" pitchFamily="34" charset="0"/>
                <a:ea typeface="Verdana" panose="020B0604030504040204" pitchFamily="34" charset="0"/>
                <a:cs typeface="Arial" panose="020B0604020202020204" pitchFamily="34" charset="0"/>
              </a:rPr>
              <a:t>recognised</a:t>
            </a:r>
            <a:r>
              <a:rPr lang="en-US" sz="1400" dirty="0">
                <a:latin typeface="Arial" panose="020B0604020202020204" pitchFamily="34" charset="0"/>
                <a:ea typeface="Verdana" panose="020B0604030504040204" pitchFamily="34" charset="0"/>
                <a:cs typeface="Arial" panose="020B0604020202020204" pitchFamily="34" charset="0"/>
              </a:rPr>
              <a:t> as one of the best bands in Europe and worldwide,</a:t>
            </a:r>
            <a:r>
              <a:rPr lang="pl-PL" sz="1400" dirty="0">
                <a:latin typeface="Arial" panose="020B0604020202020204" pitchFamily="34" charset="0"/>
                <a:ea typeface="Verdana" panose="020B0604030504040204" pitchFamily="34" charset="0"/>
                <a:cs typeface="Arial" panose="020B0604020202020204" pitchFamily="34" charset="0"/>
              </a:rPr>
              <a:t> </a:t>
            </a:r>
            <a:r>
              <a:rPr lang="en-US" sz="1400" dirty="0">
                <a:latin typeface="Arial" panose="020B0604020202020204" pitchFamily="34" charset="0"/>
                <a:ea typeface="Verdana" panose="020B0604030504040204" pitchFamily="34" charset="0"/>
                <a:cs typeface="Arial" panose="020B0604020202020204" pitchFamily="34" charset="0"/>
              </a:rPr>
              <a:t>successfully competing in international</a:t>
            </a:r>
            <a:r>
              <a:rPr lang="pl-PL" sz="1400" dirty="0">
                <a:latin typeface="Arial" panose="020B0604020202020204" pitchFamily="34" charset="0"/>
                <a:ea typeface="Verdana" panose="020B0604030504040204" pitchFamily="34" charset="0"/>
                <a:cs typeface="Arial" panose="020B0604020202020204" pitchFamily="34" charset="0"/>
              </a:rPr>
              <a:t> </a:t>
            </a:r>
            <a:r>
              <a:rPr lang="en-US" sz="1400" dirty="0">
                <a:latin typeface="Arial" panose="020B0604020202020204" pitchFamily="34" charset="0"/>
                <a:ea typeface="Verdana" panose="020B0604030504040204" pitchFamily="34" charset="0"/>
                <a:cs typeface="Arial" panose="020B0604020202020204" pitchFamily="34" charset="0"/>
              </a:rPr>
              <a:t>contests</a:t>
            </a:r>
            <a:r>
              <a:rPr lang="pl-PL" sz="1400" dirty="0">
                <a:latin typeface="Arial" panose="020B0604020202020204" pitchFamily="34" charset="0"/>
                <a:ea typeface="Verdana" panose="020B0604030504040204" pitchFamily="34" charset="0"/>
                <a:cs typeface="Arial" panose="020B0604020202020204" pitchFamily="34" charset="0"/>
              </a:rPr>
              <a:t>.</a:t>
            </a:r>
            <a:br>
              <a:rPr lang="en-US" sz="1400" dirty="0">
                <a:latin typeface="Arial" panose="020B0604020202020204" pitchFamily="34" charset="0"/>
                <a:ea typeface="Verdana" panose="020B0604030504040204" pitchFamily="34" charset="0"/>
                <a:cs typeface="Arial" panose="020B0604020202020204" pitchFamily="34" charset="0"/>
              </a:rPr>
            </a:br>
            <a:endParaRPr lang="pl-PL" sz="1400" dirty="0">
              <a:latin typeface="Arial" panose="020B0604020202020204" pitchFamily="34" charset="0"/>
              <a:ea typeface="Verdana" panose="020B0604030504040204" pitchFamily="34" charset="0"/>
              <a:cs typeface="Arial" panose="020B0604020202020204" pitchFamily="34" charset="0"/>
            </a:endParaRPr>
          </a:p>
        </p:txBody>
      </p:sp>
      <p:pic>
        <p:nvPicPr>
          <p:cNvPr id="5" name="Obraz 4">
            <a:hlinkClick r:id="rId5" action="ppaction://hlinkfile"/>
            <a:extLst>
              <a:ext uri="{FF2B5EF4-FFF2-40B4-BE49-F238E27FC236}">
                <a16:creationId xmlns:a16="http://schemas.microsoft.com/office/drawing/2014/main" id="{BE56D79C-5873-E5FC-5983-1A7BDC272671}"/>
              </a:ext>
            </a:extLst>
          </p:cNvPr>
          <p:cNvPicPr>
            <a:picLocks noChangeAspect="1"/>
          </p:cNvPicPr>
          <p:nvPr/>
        </p:nvPicPr>
        <p:blipFill>
          <a:blip r:embed="rId6"/>
          <a:stretch>
            <a:fillRect/>
          </a:stretch>
        </p:blipFill>
        <p:spPr>
          <a:xfrm>
            <a:off x="8219809" y="2841081"/>
            <a:ext cx="3428130" cy="1938993"/>
          </a:xfrm>
          <a:prstGeom prst="rect">
            <a:avLst/>
          </a:prstGeom>
          <a:ln>
            <a:noFill/>
          </a:ln>
          <a:effectLst>
            <a:softEdge rad="112500"/>
          </a:effectLst>
        </p:spPr>
      </p:pic>
      <p:sp>
        <p:nvSpPr>
          <p:cNvPr id="4" name="Tytuł 1">
            <a:extLst>
              <a:ext uri="{FF2B5EF4-FFF2-40B4-BE49-F238E27FC236}">
                <a16:creationId xmlns:a16="http://schemas.microsoft.com/office/drawing/2014/main" id="{CD6AB30B-129D-920E-C436-3F4876AD91B2}"/>
              </a:ext>
            </a:extLst>
          </p:cNvPr>
          <p:cNvSpPr txBox="1">
            <a:spLocks/>
          </p:cNvSpPr>
          <p:nvPr/>
        </p:nvSpPr>
        <p:spPr>
          <a:xfrm>
            <a:off x="2474765" y="5184318"/>
            <a:ext cx="3950036" cy="12086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sz="1400" dirty="0"/>
            </a:br>
            <a:endParaRPr lang="pl-PL" sz="1400" dirty="0"/>
          </a:p>
        </p:txBody>
      </p:sp>
      <p:sp>
        <p:nvSpPr>
          <p:cNvPr id="11" name="pole tekstowe 10">
            <a:extLst>
              <a:ext uri="{FF2B5EF4-FFF2-40B4-BE49-F238E27FC236}">
                <a16:creationId xmlns:a16="http://schemas.microsoft.com/office/drawing/2014/main" id="{35C02068-C8A5-AFB1-DDB1-396A0AF0B7F8}"/>
              </a:ext>
            </a:extLst>
          </p:cNvPr>
          <p:cNvSpPr txBox="1"/>
          <p:nvPr/>
        </p:nvSpPr>
        <p:spPr>
          <a:xfrm>
            <a:off x="4718793" y="1184311"/>
            <a:ext cx="2716547" cy="2246769"/>
          </a:xfrm>
          <a:prstGeom prst="rect">
            <a:avLst/>
          </a:prstGeom>
          <a:noFill/>
        </p:spPr>
        <p:txBody>
          <a:bodyPr wrap="square">
            <a:spAutoFit/>
          </a:bodyPr>
          <a:lstStyle/>
          <a:p>
            <a:pPr algn="just"/>
            <a:r>
              <a:rPr lang="pl-PL" sz="1400" dirty="0">
                <a:latin typeface="Arial" panose="020B0604020202020204" pitchFamily="34" charset="0"/>
                <a:ea typeface="Verdana" panose="020B0604030504040204" pitchFamily="34" charset="0"/>
                <a:cs typeface="Arial" panose="020B0604020202020204" pitchFamily="34" charset="0"/>
              </a:rPr>
              <a:t>T</a:t>
            </a:r>
            <a:r>
              <a:rPr lang="en-US" sz="1400" dirty="0">
                <a:latin typeface="Arial" panose="020B0604020202020204" pitchFamily="34" charset="0"/>
                <a:ea typeface="Verdana" panose="020B0604030504040204" pitchFamily="34" charset="0"/>
                <a:cs typeface="Arial" panose="020B0604020202020204" pitchFamily="34" charset="0"/>
              </a:rPr>
              <a:t>he Polish Scouting and</a:t>
            </a:r>
            <a:r>
              <a:rPr lang="pl-PL" sz="1400" dirty="0">
                <a:latin typeface="Arial" panose="020B0604020202020204" pitchFamily="34" charset="0"/>
                <a:ea typeface="Verdana" panose="020B0604030504040204" pitchFamily="34" charset="0"/>
                <a:cs typeface="Arial" panose="020B0604020202020204" pitchFamily="34" charset="0"/>
              </a:rPr>
              <a:t> </a:t>
            </a:r>
            <a:r>
              <a:rPr lang="en-US" sz="1400" dirty="0">
                <a:latin typeface="Arial" panose="020B0604020202020204" pitchFamily="34" charset="0"/>
                <a:ea typeface="Verdana" panose="020B0604030504040204" pitchFamily="34" charset="0"/>
                <a:cs typeface="Arial" panose="020B0604020202020204" pitchFamily="34" charset="0"/>
              </a:rPr>
              <a:t>Guiding Association (ZHP)</a:t>
            </a:r>
            <a:r>
              <a:rPr lang="pl-PL" sz="1400" dirty="0">
                <a:latin typeface="Arial" panose="020B0604020202020204" pitchFamily="34" charset="0"/>
                <a:ea typeface="Verdana" panose="020B0604030504040204" pitchFamily="34" charset="0"/>
                <a:cs typeface="Arial" panose="020B0604020202020204" pitchFamily="34" charset="0"/>
              </a:rPr>
              <a:t> in the Wschowa </a:t>
            </a:r>
            <a:r>
              <a:rPr lang="pl-PL" sz="1400" dirty="0" err="1">
                <a:latin typeface="Arial" panose="020B0604020202020204" pitchFamily="34" charset="0"/>
                <a:ea typeface="Verdana" panose="020B0604030504040204" pitchFamily="34" charset="0"/>
                <a:cs typeface="Arial" panose="020B0604020202020204" pitchFamily="34" charset="0"/>
              </a:rPr>
              <a:t>County</a:t>
            </a:r>
            <a:r>
              <a:rPr lang="pl-PL" sz="1400" dirty="0">
                <a:latin typeface="Arial" panose="020B0604020202020204" pitchFamily="34" charset="0"/>
                <a:ea typeface="Verdana" panose="020B0604030504040204" pitchFamily="34" charset="0"/>
                <a:cs typeface="Arial" panose="020B0604020202020204" pitchFamily="34" charset="0"/>
              </a:rPr>
              <a:t> was </a:t>
            </a:r>
            <a:r>
              <a:rPr lang="pl-PL" sz="1400" dirty="0" err="1">
                <a:latin typeface="Arial" panose="020B0604020202020204" pitchFamily="34" charset="0"/>
                <a:ea typeface="Verdana" panose="020B0604030504040204" pitchFamily="34" charset="0"/>
                <a:cs typeface="Arial" panose="020B0604020202020204" pitchFamily="34" charset="0"/>
              </a:rPr>
              <a:t>founded</a:t>
            </a:r>
            <a:r>
              <a:rPr lang="pl-PL" sz="1400" dirty="0">
                <a:latin typeface="Arial" panose="020B0604020202020204" pitchFamily="34" charset="0"/>
                <a:ea typeface="Verdana" panose="020B0604030504040204" pitchFamily="34" charset="0"/>
                <a:cs typeface="Arial" panose="020B0604020202020204" pitchFamily="34" charset="0"/>
              </a:rPr>
              <a:t> in 1950. The </a:t>
            </a:r>
            <a:r>
              <a:rPr lang="pl-PL" sz="1400" dirty="0" err="1">
                <a:latin typeface="Arial" panose="020B0604020202020204" pitchFamily="34" charset="0"/>
                <a:ea typeface="Verdana" panose="020B0604030504040204" pitchFamily="34" charset="0"/>
                <a:cs typeface="Arial" panose="020B0604020202020204" pitchFamily="34" charset="0"/>
              </a:rPr>
              <a:t>main</a:t>
            </a:r>
            <a:r>
              <a:rPr lang="en-US" sz="1400" dirty="0">
                <a:latin typeface="Arial" panose="020B0604020202020204" pitchFamily="34" charset="0"/>
                <a:ea typeface="Verdana" panose="020B0604030504040204" pitchFamily="34" charset="0"/>
                <a:cs typeface="Arial" panose="020B0604020202020204" pitchFamily="34" charset="0"/>
              </a:rPr>
              <a:t> mission is to educate young people, that is to support them in their full development and character formation by posing challenges</a:t>
            </a:r>
            <a:r>
              <a:rPr lang="pl-PL" sz="1400" dirty="0">
                <a:latin typeface="Arial" panose="020B0604020202020204" pitchFamily="34" charset="0"/>
                <a:ea typeface="Verdana" panose="020B0604030504040204" pitchFamily="34" charset="0"/>
                <a:cs typeface="Arial" panose="020B0604020202020204" pitchFamily="34" charset="0"/>
              </a:rPr>
              <a:t>, </a:t>
            </a:r>
            <a:r>
              <a:rPr lang="pl-PL" sz="1400" dirty="0" err="1">
                <a:latin typeface="Arial" panose="020B0604020202020204" pitchFamily="34" charset="0"/>
                <a:ea typeface="Verdana" panose="020B0604030504040204" pitchFamily="34" charset="0"/>
                <a:cs typeface="Arial" panose="020B0604020202020204" pitchFamily="34" charset="0"/>
              </a:rPr>
              <a:t>bringing</a:t>
            </a:r>
            <a:r>
              <a:rPr lang="pl-PL" sz="1400" dirty="0">
                <a:latin typeface="Arial" panose="020B0604020202020204" pitchFamily="34" charset="0"/>
                <a:ea typeface="Verdana" panose="020B0604030504040204" pitchFamily="34" charset="0"/>
                <a:cs typeface="Arial" panose="020B0604020202020204" pitchFamily="34" charset="0"/>
              </a:rPr>
              <a:t> </a:t>
            </a:r>
            <a:r>
              <a:rPr lang="pl-PL" sz="1400" dirty="0" err="1">
                <a:latin typeface="Arial" panose="020B0604020202020204" pitchFamily="34" charset="0"/>
                <a:ea typeface="Verdana" panose="020B0604030504040204" pitchFamily="34" charset="0"/>
                <a:cs typeface="Arial" panose="020B0604020202020204" pitchFamily="34" charset="0"/>
              </a:rPr>
              <a:t>together</a:t>
            </a:r>
            <a:r>
              <a:rPr lang="pl-PL" sz="1400" dirty="0">
                <a:latin typeface="Arial" panose="020B0604020202020204" pitchFamily="34" charset="0"/>
                <a:ea typeface="Verdana" panose="020B0604030504040204" pitchFamily="34" charset="0"/>
                <a:cs typeface="Arial" panose="020B0604020202020204" pitchFamily="34" charset="0"/>
              </a:rPr>
              <a:t> </a:t>
            </a:r>
            <a:r>
              <a:rPr lang="pl-PL" sz="1400" dirty="0" err="1">
                <a:latin typeface="Arial" panose="020B0604020202020204" pitchFamily="34" charset="0"/>
                <a:ea typeface="Verdana" panose="020B0604030504040204" pitchFamily="34" charset="0"/>
                <a:cs typeface="Arial" panose="020B0604020202020204" pitchFamily="34" charset="0"/>
              </a:rPr>
              <a:t>Children</a:t>
            </a:r>
            <a:r>
              <a:rPr lang="pl-PL" sz="1400" dirty="0">
                <a:latin typeface="Arial" panose="020B0604020202020204" pitchFamily="34" charset="0"/>
                <a:ea typeface="Verdana" panose="020B0604030504040204" pitchFamily="34" charset="0"/>
                <a:cs typeface="Arial" panose="020B0604020202020204" pitchFamily="34" charset="0"/>
              </a:rPr>
              <a:t> and </a:t>
            </a:r>
            <a:r>
              <a:rPr lang="pl-PL" sz="1400" dirty="0" err="1">
                <a:latin typeface="Arial" panose="020B0604020202020204" pitchFamily="34" charset="0"/>
                <a:ea typeface="Verdana" panose="020B0604030504040204" pitchFamily="34" charset="0"/>
                <a:cs typeface="Arial" panose="020B0604020202020204" pitchFamily="34" charset="0"/>
              </a:rPr>
              <a:t>Youth</a:t>
            </a:r>
            <a:r>
              <a:rPr lang="pl-PL" sz="1400" dirty="0">
                <a:latin typeface="Arial" panose="020B0604020202020204" pitchFamily="34" charset="0"/>
                <a:ea typeface="Verdana" panose="020B0604030504040204" pitchFamily="34" charset="0"/>
                <a:cs typeface="Arial" panose="020B0604020202020204" pitchFamily="34" charset="0"/>
              </a:rPr>
              <a:t>. </a:t>
            </a:r>
          </a:p>
        </p:txBody>
      </p:sp>
      <p:pic>
        <p:nvPicPr>
          <p:cNvPr id="18" name="Obraz 17">
            <a:extLst>
              <a:ext uri="{FF2B5EF4-FFF2-40B4-BE49-F238E27FC236}">
                <a16:creationId xmlns:a16="http://schemas.microsoft.com/office/drawing/2014/main" id="{81EE2F4D-AC7F-FB97-497A-03EE1FB3C191}"/>
              </a:ext>
            </a:extLst>
          </p:cNvPr>
          <p:cNvPicPr>
            <a:picLocks noChangeAspect="1"/>
          </p:cNvPicPr>
          <p:nvPr/>
        </p:nvPicPr>
        <p:blipFill>
          <a:blip r:embed="rId7"/>
          <a:stretch>
            <a:fillRect/>
          </a:stretch>
        </p:blipFill>
        <p:spPr>
          <a:xfrm>
            <a:off x="4325733" y="3689277"/>
            <a:ext cx="3501841" cy="2181594"/>
          </a:xfrm>
          <a:prstGeom prst="rect">
            <a:avLst/>
          </a:prstGeom>
          <a:ln>
            <a:noFill/>
          </a:ln>
          <a:effectLst>
            <a:softEdge rad="112500"/>
          </a:effectLst>
        </p:spPr>
      </p:pic>
    </p:spTree>
    <p:extLst>
      <p:ext uri="{BB962C8B-B14F-4D97-AF65-F5344CB8AC3E}">
        <p14:creationId xmlns:p14="http://schemas.microsoft.com/office/powerpoint/2010/main" val="358182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E222454-DD51-B84B-B722-D89522F63AC2}"/>
              </a:ext>
            </a:extLst>
          </p:cNvPr>
          <p:cNvSpPr txBox="1"/>
          <p:nvPr/>
        </p:nvSpPr>
        <p:spPr>
          <a:xfrm>
            <a:off x="361679" y="334664"/>
            <a:ext cx="3125450" cy="276999"/>
          </a:xfrm>
          <a:prstGeom prst="rect">
            <a:avLst/>
          </a:prstGeom>
          <a:noFill/>
        </p:spPr>
        <p:txBody>
          <a:bodyPr wrap="square" rtlCol="0">
            <a:spAutoFit/>
          </a:bodyPr>
          <a:lstStyle/>
          <a:p>
            <a:r>
              <a:rPr lang="en-PL" sz="1200" spc="350" dirty="0">
                <a:solidFill>
                  <a:srgbClr val="00AEEF"/>
                </a:solidFill>
                <a:latin typeface="Crimson Text" panose="02000503000000000000" pitchFamily="2" charset="77"/>
              </a:rPr>
              <a:t>Właśnie tu.</a:t>
            </a:r>
          </a:p>
        </p:txBody>
      </p:sp>
      <p:cxnSp>
        <p:nvCxnSpPr>
          <p:cNvPr id="7" name="Straight Connector 6">
            <a:extLst>
              <a:ext uri="{FF2B5EF4-FFF2-40B4-BE49-F238E27FC236}">
                <a16:creationId xmlns:a16="http://schemas.microsoft.com/office/drawing/2014/main" id="{3735A612-DFA9-A443-BDCA-319739C60057}"/>
              </a:ext>
            </a:extLst>
          </p:cNvPr>
          <p:cNvCxnSpPr>
            <a:cxnSpLocks/>
          </p:cNvCxnSpPr>
          <p:nvPr/>
        </p:nvCxnSpPr>
        <p:spPr>
          <a:xfrm>
            <a:off x="453191" y="674556"/>
            <a:ext cx="11295786"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9BF16A2-EC67-314A-90B3-376259E85072}"/>
              </a:ext>
            </a:extLst>
          </p:cNvPr>
          <p:cNvSpPr txBox="1"/>
          <p:nvPr/>
        </p:nvSpPr>
        <p:spPr>
          <a:xfrm>
            <a:off x="10231952" y="334664"/>
            <a:ext cx="1620854" cy="276999"/>
          </a:xfrm>
          <a:prstGeom prst="rect">
            <a:avLst/>
          </a:prstGeom>
          <a:noFill/>
        </p:spPr>
        <p:txBody>
          <a:bodyPr wrap="square" rtlCol="0">
            <a:spAutoFit/>
          </a:bodyPr>
          <a:lstStyle/>
          <a:p>
            <a:pPr algn="r"/>
            <a:r>
              <a:rPr lang="en-PL" sz="1200" b="1" spc="500" dirty="0">
                <a:solidFill>
                  <a:srgbClr val="00AEEF"/>
                </a:solidFill>
                <a:latin typeface="Spartan" pitchFamily="2" charset="77"/>
              </a:rPr>
              <a:t>WSCHOWA</a:t>
            </a:r>
          </a:p>
        </p:txBody>
      </p:sp>
      <p:cxnSp>
        <p:nvCxnSpPr>
          <p:cNvPr id="10" name="Straight Connector 9">
            <a:extLst>
              <a:ext uri="{FF2B5EF4-FFF2-40B4-BE49-F238E27FC236}">
                <a16:creationId xmlns:a16="http://schemas.microsoft.com/office/drawing/2014/main" id="{F70A1216-D7E1-1645-8407-9EF5EA8FF5B2}"/>
              </a:ext>
            </a:extLst>
          </p:cNvPr>
          <p:cNvCxnSpPr>
            <a:cxnSpLocks/>
          </p:cNvCxnSpPr>
          <p:nvPr/>
        </p:nvCxnSpPr>
        <p:spPr>
          <a:xfrm>
            <a:off x="1154243" y="6400799"/>
            <a:ext cx="10125855"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C58422F5-E728-6145-AAD6-75CFBD60652F}"/>
              </a:ext>
            </a:extLst>
          </p:cNvPr>
          <p:cNvPicPr>
            <a:picLocks noChangeAspect="1"/>
          </p:cNvPicPr>
          <p:nvPr/>
        </p:nvPicPr>
        <p:blipFill>
          <a:blip r:embed="rId2"/>
          <a:stretch>
            <a:fillRect/>
          </a:stretch>
        </p:blipFill>
        <p:spPr>
          <a:xfrm>
            <a:off x="453191" y="5831178"/>
            <a:ext cx="507772" cy="568122"/>
          </a:xfrm>
          <a:prstGeom prst="rect">
            <a:avLst/>
          </a:prstGeom>
        </p:spPr>
      </p:pic>
      <p:sp>
        <p:nvSpPr>
          <p:cNvPr id="15" name="Rectangle 14">
            <a:extLst>
              <a:ext uri="{FF2B5EF4-FFF2-40B4-BE49-F238E27FC236}">
                <a16:creationId xmlns:a16="http://schemas.microsoft.com/office/drawing/2014/main" id="{D6AE224F-B3E8-A340-ADDD-4AF4DB66C395}"/>
              </a:ext>
            </a:extLst>
          </p:cNvPr>
          <p:cNvSpPr/>
          <p:nvPr/>
        </p:nvSpPr>
        <p:spPr>
          <a:xfrm>
            <a:off x="11447051" y="6110303"/>
            <a:ext cx="288997" cy="288997"/>
          </a:xfrm>
          <a:prstGeom prst="rect">
            <a:avLst/>
          </a:prstGeom>
          <a:noFill/>
          <a:ln w="6350">
            <a:solidFill>
              <a:srgbClr val="00AE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L"/>
          </a:p>
        </p:txBody>
      </p:sp>
      <p:sp>
        <p:nvSpPr>
          <p:cNvPr id="16" name="TextBox 15">
            <a:extLst>
              <a:ext uri="{FF2B5EF4-FFF2-40B4-BE49-F238E27FC236}">
                <a16:creationId xmlns:a16="http://schemas.microsoft.com/office/drawing/2014/main" id="{7CB4FAD4-E265-E94A-9294-3CC1FDFA1FCE}"/>
              </a:ext>
            </a:extLst>
          </p:cNvPr>
          <p:cNvSpPr txBox="1"/>
          <p:nvPr/>
        </p:nvSpPr>
        <p:spPr>
          <a:xfrm>
            <a:off x="11437219" y="6122301"/>
            <a:ext cx="362221" cy="276999"/>
          </a:xfrm>
          <a:prstGeom prst="rect">
            <a:avLst/>
          </a:prstGeom>
          <a:noFill/>
        </p:spPr>
        <p:txBody>
          <a:bodyPr wrap="square" rtlCol="0">
            <a:spAutoFit/>
          </a:bodyPr>
          <a:lstStyle/>
          <a:p>
            <a:pPr algn="ctr"/>
            <a:fld id="{2B88B975-73F2-EF42-99A2-67C7F8997F50}" type="slidenum">
              <a:rPr lang="en-PL" sz="1200" spc="350" smtClean="0">
                <a:solidFill>
                  <a:srgbClr val="00AEEF"/>
                </a:solidFill>
                <a:latin typeface="Crimson Text" panose="02000503000000000000" pitchFamily="2" charset="77"/>
              </a:rPr>
              <a:pPr algn="ctr"/>
              <a:t>11</a:t>
            </a:fld>
            <a:endParaRPr lang="en-PL" sz="1200" spc="350" dirty="0">
              <a:solidFill>
                <a:srgbClr val="00AEEF"/>
              </a:solidFill>
              <a:latin typeface="Crimson Text" panose="02000503000000000000" pitchFamily="2" charset="77"/>
            </a:endParaRPr>
          </a:p>
        </p:txBody>
      </p:sp>
      <p:sp>
        <p:nvSpPr>
          <p:cNvPr id="2" name="pole tekstowe 1">
            <a:extLst>
              <a:ext uri="{FF2B5EF4-FFF2-40B4-BE49-F238E27FC236}">
                <a16:creationId xmlns:a16="http://schemas.microsoft.com/office/drawing/2014/main" id="{DF9541E1-0DF0-2166-B3FE-1FC9BEC9CA96}"/>
              </a:ext>
            </a:extLst>
          </p:cNvPr>
          <p:cNvSpPr txBox="1"/>
          <p:nvPr/>
        </p:nvSpPr>
        <p:spPr>
          <a:xfrm>
            <a:off x="453191" y="1317663"/>
            <a:ext cx="5838184" cy="4585871"/>
          </a:xfrm>
          <a:prstGeom prst="rect">
            <a:avLst/>
          </a:prstGeom>
          <a:noFill/>
        </p:spPr>
        <p:txBody>
          <a:bodyPr wrap="square">
            <a:spAutoFit/>
          </a:bodyPr>
          <a:lstStyle/>
          <a:p>
            <a:pPr algn="l"/>
            <a:r>
              <a:rPr lang="pl-PL" sz="1400" dirty="0">
                <a:latin typeface="Arial" panose="020B0604020202020204" pitchFamily="34" charset="0"/>
                <a:ea typeface="Verdana" panose="020B0604030504040204" pitchFamily="34" charset="0"/>
                <a:cs typeface="Arial" panose="020B0604020202020204" pitchFamily="34" charset="0"/>
              </a:rPr>
              <a:t>I</a:t>
            </a:r>
            <a:r>
              <a:rPr lang="en-US" sz="1400" b="0" i="0" u="none" strike="noStrike" baseline="0" dirty="0">
                <a:latin typeface="Arial" panose="020B0604020202020204" pitchFamily="34" charset="0"/>
                <a:ea typeface="Verdana" panose="020B0604030504040204" pitchFamily="34" charset="0"/>
                <a:cs typeface="Arial" panose="020B0604020202020204" pitchFamily="34" charset="0"/>
              </a:rPr>
              <a:t>t is worth touring the further</a:t>
            </a:r>
            <a:r>
              <a:rPr lang="pl-PL" sz="1400" b="0" i="0" u="none" strike="noStrike" baseline="0" dirty="0">
                <a:latin typeface="Arial" panose="020B0604020202020204" pitchFamily="34" charset="0"/>
                <a:ea typeface="Verdana" panose="020B0604030504040204" pitchFamily="34" charset="0"/>
                <a:cs typeface="Arial" panose="020B0604020202020204" pitchFamily="34" charset="0"/>
              </a:rPr>
              <a:t> </a:t>
            </a:r>
            <a:r>
              <a:rPr lang="en-US" sz="1400" b="0" i="0" u="none" strike="noStrike" baseline="0" dirty="0" err="1">
                <a:latin typeface="Arial" panose="020B0604020202020204" pitchFamily="34" charset="0"/>
                <a:ea typeface="Verdana" panose="020B0604030504040204" pitchFamily="34" charset="0"/>
                <a:cs typeface="Arial" panose="020B0604020202020204" pitchFamily="34" charset="0"/>
              </a:rPr>
              <a:t>neighbourhood</a:t>
            </a:r>
            <a:r>
              <a:rPr lang="en-US" sz="1400" b="0" i="0" u="none" strike="noStrike" baseline="0" dirty="0">
                <a:latin typeface="Arial" panose="020B0604020202020204" pitchFamily="34" charset="0"/>
                <a:ea typeface="Verdana" panose="020B0604030504040204" pitchFamily="34" charset="0"/>
                <a:cs typeface="Arial" panose="020B0604020202020204" pitchFamily="34" charset="0"/>
              </a:rPr>
              <a:t> of the town and the county. These parts</a:t>
            </a:r>
            <a:r>
              <a:rPr lang="pl-PL" sz="1400" b="0" i="0" u="none" strike="noStrike" baseline="0" dirty="0">
                <a:latin typeface="Arial" panose="020B0604020202020204" pitchFamily="34" charset="0"/>
                <a:ea typeface="Verdana" panose="020B0604030504040204" pitchFamily="34" charset="0"/>
                <a:cs typeface="Arial" panose="020B0604020202020204" pitchFamily="34" charset="0"/>
              </a:rPr>
              <a:t> </a:t>
            </a:r>
            <a:r>
              <a:rPr lang="en-US" sz="1400" b="0" i="0" u="none" strike="noStrike" baseline="0" dirty="0">
                <a:latin typeface="Arial" panose="020B0604020202020204" pitchFamily="34" charset="0"/>
                <a:ea typeface="Verdana" panose="020B0604030504040204" pitchFamily="34" charset="0"/>
                <a:cs typeface="Arial" panose="020B0604020202020204" pitchFamily="34" charset="0"/>
              </a:rPr>
              <a:t>are particularly recommended for tourists and active rest</a:t>
            </a:r>
            <a:r>
              <a:rPr lang="pl-PL" sz="1400" b="0" i="0" u="none" strike="noStrike" baseline="0" dirty="0">
                <a:latin typeface="Arial" panose="020B0604020202020204" pitchFamily="34" charset="0"/>
                <a:ea typeface="Verdana" panose="020B0604030504040204" pitchFamily="34" charset="0"/>
                <a:cs typeface="Arial" panose="020B0604020202020204" pitchFamily="34" charset="0"/>
              </a:rPr>
              <a:t> </a:t>
            </a:r>
            <a:r>
              <a:rPr lang="en-US" sz="1400" b="0" i="0" u="none" strike="noStrike" baseline="0" dirty="0">
                <a:latin typeface="Arial" panose="020B0604020202020204" pitchFamily="34" charset="0"/>
                <a:ea typeface="Verdana" panose="020B0604030504040204" pitchFamily="34" charset="0"/>
                <a:cs typeface="Arial" panose="020B0604020202020204" pitchFamily="34" charset="0"/>
              </a:rPr>
              <a:t>lovers especially keen on cycling, hiking and water trips.</a:t>
            </a:r>
            <a:r>
              <a:rPr lang="pl-PL" sz="1400" b="0" i="0" u="none" strike="noStrike" baseline="0" dirty="0">
                <a:latin typeface="Arial" panose="020B0604020202020204" pitchFamily="34" charset="0"/>
                <a:ea typeface="Verdana" panose="020B0604030504040204" pitchFamily="34" charset="0"/>
                <a:cs typeface="Arial" panose="020B0604020202020204" pitchFamily="34" charset="0"/>
              </a:rPr>
              <a:t> </a:t>
            </a:r>
            <a:r>
              <a:rPr lang="en-US" sz="1400" b="0" i="0" u="none" strike="noStrike" baseline="0" dirty="0">
                <a:latin typeface="Arial" panose="020B0604020202020204" pitchFamily="34" charset="0"/>
                <a:ea typeface="Verdana" panose="020B0604030504040204" pitchFamily="34" charset="0"/>
                <a:cs typeface="Arial" panose="020B0604020202020204" pitchFamily="34" charset="0"/>
              </a:rPr>
              <a:t>People who are fond of sailing cruises and kayaking</a:t>
            </a:r>
            <a:r>
              <a:rPr lang="pl-PL" sz="1400" b="0" i="0" u="none" strike="noStrike" baseline="0" dirty="0">
                <a:latin typeface="Arial" panose="020B0604020202020204" pitchFamily="34" charset="0"/>
                <a:ea typeface="Verdana" panose="020B0604030504040204" pitchFamily="34" charset="0"/>
                <a:cs typeface="Arial" panose="020B0604020202020204" pitchFamily="34" charset="0"/>
              </a:rPr>
              <a:t> </a:t>
            </a:r>
            <a:r>
              <a:rPr lang="en-US" sz="1400" b="0" i="0" u="none" strike="noStrike" baseline="0" dirty="0">
                <a:latin typeface="Arial" panose="020B0604020202020204" pitchFamily="34" charset="0"/>
                <a:ea typeface="Verdana" panose="020B0604030504040204" pitchFamily="34" charset="0"/>
                <a:cs typeface="Arial" panose="020B0604020202020204" pitchFamily="34" charset="0"/>
              </a:rPr>
              <a:t>will be delighted to visit the </a:t>
            </a:r>
            <a:r>
              <a:rPr lang="en-US" sz="1400" b="0" i="0" u="none" strike="noStrike" baseline="0" dirty="0" err="1">
                <a:latin typeface="Arial" panose="020B0604020202020204" pitchFamily="34" charset="0"/>
                <a:ea typeface="Verdana" panose="020B0604030504040204" pitchFamily="34" charset="0"/>
                <a:cs typeface="Arial" panose="020B0604020202020204" pitchFamily="34" charset="0"/>
              </a:rPr>
              <a:t>Przemęt</a:t>
            </a:r>
            <a:r>
              <a:rPr lang="en-US" sz="1400" b="0" i="0" u="none" strike="noStrike" baseline="0" dirty="0">
                <a:latin typeface="Arial" panose="020B0604020202020204" pitchFamily="34" charset="0"/>
                <a:ea typeface="Verdana" panose="020B0604030504040204" pitchFamily="34" charset="0"/>
                <a:cs typeface="Arial" panose="020B0604020202020204" pitchFamily="34" charset="0"/>
              </a:rPr>
              <a:t> Landscape Park</a:t>
            </a:r>
            <a:r>
              <a:rPr lang="pl-PL" sz="1400" b="0" i="0" u="none" strike="noStrike" baseline="0" dirty="0">
                <a:latin typeface="Arial" panose="020B0604020202020204" pitchFamily="34" charset="0"/>
                <a:ea typeface="Verdana" panose="020B0604030504040204" pitchFamily="34" charset="0"/>
                <a:cs typeface="Arial" panose="020B0604020202020204" pitchFamily="34" charset="0"/>
              </a:rPr>
              <a:t> </a:t>
            </a:r>
            <a:r>
              <a:rPr lang="en-US" sz="1400" b="0" i="0" u="none" strike="noStrike" baseline="0" dirty="0">
                <a:latin typeface="Arial" panose="020B0604020202020204" pitchFamily="34" charset="0"/>
                <a:ea typeface="Verdana" panose="020B0604030504040204" pitchFamily="34" charset="0"/>
                <a:cs typeface="Arial" panose="020B0604020202020204" pitchFamily="34" charset="0"/>
              </a:rPr>
              <a:t>situated in the direct </a:t>
            </a:r>
            <a:r>
              <a:rPr lang="en-US" sz="1400" b="0" i="0" u="none" strike="noStrike" baseline="0" dirty="0" err="1">
                <a:latin typeface="Arial" panose="020B0604020202020204" pitchFamily="34" charset="0"/>
                <a:ea typeface="Verdana" panose="020B0604030504040204" pitchFamily="34" charset="0"/>
                <a:cs typeface="Arial" panose="020B0604020202020204" pitchFamily="34" charset="0"/>
              </a:rPr>
              <a:t>neighbourhood</a:t>
            </a:r>
            <a:r>
              <a:rPr lang="en-US" sz="1400" b="0" i="0" u="none" strike="noStrike" baseline="0" dirty="0">
                <a:latin typeface="Arial" panose="020B0604020202020204" pitchFamily="34" charset="0"/>
                <a:ea typeface="Verdana" panose="020B0604030504040204" pitchFamily="34" charset="0"/>
                <a:cs typeface="Arial" panose="020B0604020202020204" pitchFamily="34" charset="0"/>
              </a:rPr>
              <a:t>. Within that area,</a:t>
            </a:r>
            <a:r>
              <a:rPr lang="pl-PL" sz="1400" b="0" i="0" u="none" strike="noStrike" baseline="0" dirty="0">
                <a:latin typeface="Arial" panose="020B0604020202020204" pitchFamily="34" charset="0"/>
                <a:ea typeface="Verdana" panose="020B0604030504040204" pitchFamily="34" charset="0"/>
                <a:cs typeface="Arial" panose="020B0604020202020204" pitchFamily="34" charset="0"/>
              </a:rPr>
              <a:t> </a:t>
            </a:r>
            <a:r>
              <a:rPr lang="en-US" sz="1400" b="0" i="0" u="none" strike="noStrike" baseline="0" dirty="0">
                <a:latin typeface="Arial" panose="020B0604020202020204" pitchFamily="34" charset="0"/>
                <a:ea typeface="Verdana" panose="020B0604030504040204" pitchFamily="34" charset="0"/>
                <a:cs typeface="Arial" panose="020B0604020202020204" pitchFamily="34" charset="0"/>
              </a:rPr>
              <a:t>there are 24 proglacial gully lakes, two water routes</a:t>
            </a:r>
            <a:r>
              <a:rPr lang="pl-PL" sz="1400" b="0" i="0" u="none" strike="noStrike" baseline="0" dirty="0">
                <a:latin typeface="Arial" panose="020B0604020202020204" pitchFamily="34" charset="0"/>
                <a:ea typeface="Verdana" panose="020B0604030504040204" pitchFamily="34" charset="0"/>
                <a:cs typeface="Arial" panose="020B0604020202020204" pitchFamily="34" charset="0"/>
              </a:rPr>
              <a:t> </a:t>
            </a:r>
            <a:r>
              <a:rPr lang="en-US" sz="1400" b="0" i="0" u="none" strike="noStrike" baseline="0" dirty="0">
                <a:latin typeface="Arial" panose="020B0604020202020204" pitchFamily="34" charset="0"/>
                <a:ea typeface="Verdana" panose="020B0604030504040204" pitchFamily="34" charset="0"/>
                <a:cs typeface="Arial" panose="020B0604020202020204" pitchFamily="34" charset="0"/>
              </a:rPr>
              <a:t>(the Lily of the Valley Route and the Cistercian Kayak</a:t>
            </a:r>
            <a:r>
              <a:rPr lang="pl-PL" sz="1400" b="0" i="0" u="none" strike="noStrike" baseline="0" dirty="0">
                <a:latin typeface="Arial" panose="020B0604020202020204" pitchFamily="34" charset="0"/>
                <a:ea typeface="Verdana" panose="020B0604030504040204" pitchFamily="34" charset="0"/>
                <a:cs typeface="Arial" panose="020B0604020202020204" pitchFamily="34" charset="0"/>
              </a:rPr>
              <a:t> </a:t>
            </a:r>
            <a:r>
              <a:rPr lang="en-US" sz="1400" b="0" i="0" u="none" strike="noStrike" baseline="0" dirty="0">
                <a:latin typeface="Arial" panose="020B0604020202020204" pitchFamily="34" charset="0"/>
                <a:ea typeface="Verdana" panose="020B0604030504040204" pitchFamily="34" charset="0"/>
                <a:cs typeface="Arial" panose="020B0604020202020204" pitchFamily="34" charset="0"/>
              </a:rPr>
              <a:t>Route)</a:t>
            </a:r>
            <a:r>
              <a:rPr lang="pl-PL" sz="1400" b="0" i="0" u="none" strike="noStrike" baseline="0" dirty="0">
                <a:latin typeface="Arial" panose="020B0604020202020204" pitchFamily="34" charset="0"/>
                <a:ea typeface="Verdana" panose="020B0604030504040204" pitchFamily="34" charset="0"/>
                <a:cs typeface="Arial" panose="020B0604020202020204" pitchFamily="34" charset="0"/>
              </a:rPr>
              <a:t>. </a:t>
            </a:r>
          </a:p>
          <a:p>
            <a:pPr algn="l"/>
            <a:endParaRPr lang="pl-PL" dirty="0">
              <a:latin typeface="Arial" panose="020B0604020202020204" pitchFamily="34" charset="0"/>
              <a:ea typeface="Verdana" panose="020B0604030504040204" pitchFamily="34" charset="0"/>
              <a:cs typeface="Arial" panose="020B0604020202020204" pitchFamily="34" charset="0"/>
            </a:endParaRPr>
          </a:p>
          <a:p>
            <a:pPr algn="l"/>
            <a:endParaRPr lang="pl-PL" dirty="0">
              <a:latin typeface="Geometr231PL-Roman"/>
              <a:ea typeface="Verdana" panose="020B0604030504040204" pitchFamily="34" charset="0"/>
            </a:endParaRPr>
          </a:p>
          <a:p>
            <a:pPr algn="l"/>
            <a:endParaRPr lang="pl-PL" dirty="0">
              <a:latin typeface="Geometr231PL-Roman"/>
              <a:ea typeface="Verdana" panose="020B0604030504040204" pitchFamily="34" charset="0"/>
            </a:endParaRPr>
          </a:p>
          <a:p>
            <a:pPr algn="l"/>
            <a:endParaRPr lang="pl-PL" dirty="0">
              <a:latin typeface="Geometr231PL-Roman"/>
              <a:ea typeface="Verdana" panose="020B0604030504040204" pitchFamily="34" charset="0"/>
            </a:endParaRPr>
          </a:p>
          <a:p>
            <a:pPr algn="l"/>
            <a:endParaRPr lang="pl-PL" dirty="0">
              <a:latin typeface="Geometr231PL-Roman"/>
              <a:ea typeface="Verdana" panose="020B0604030504040204" pitchFamily="34" charset="0"/>
            </a:endParaRPr>
          </a:p>
          <a:p>
            <a:pPr algn="l"/>
            <a:endParaRPr lang="pl-PL" dirty="0">
              <a:latin typeface="Geometr231PL-Roman"/>
              <a:ea typeface="Verdana" panose="020B0604030504040204" pitchFamily="34" charset="0"/>
            </a:endParaRPr>
          </a:p>
          <a:p>
            <a:pPr algn="l"/>
            <a:endParaRPr lang="pl-PL" dirty="0">
              <a:latin typeface="Geometr231PL-Roman"/>
              <a:ea typeface="Verdana" panose="020B0604030504040204" pitchFamily="34" charset="0"/>
            </a:endParaRPr>
          </a:p>
          <a:p>
            <a:pPr algn="l"/>
            <a:endParaRPr lang="pl-PL" dirty="0">
              <a:latin typeface="Geometr231PL-Roman"/>
              <a:ea typeface="Verdana" panose="020B0604030504040204" pitchFamily="34" charset="0"/>
            </a:endParaRPr>
          </a:p>
          <a:p>
            <a:pPr algn="l"/>
            <a:endParaRPr lang="pl-PL" sz="1000" dirty="0">
              <a:solidFill>
                <a:srgbClr val="894231"/>
              </a:solidFill>
              <a:latin typeface="Geometr231PL-Roman"/>
              <a:ea typeface="Verdana" panose="020B0604030504040204" pitchFamily="34" charset="0"/>
            </a:endParaRPr>
          </a:p>
          <a:p>
            <a:pPr algn="l"/>
            <a:endParaRPr lang="pl-PL" sz="1000" dirty="0">
              <a:solidFill>
                <a:srgbClr val="894231"/>
              </a:solidFill>
              <a:latin typeface="Geometr231PL-Roman"/>
              <a:ea typeface="Verdana" panose="020B0604030504040204" pitchFamily="34" charset="0"/>
            </a:endParaRPr>
          </a:p>
          <a:p>
            <a:pPr algn="l"/>
            <a:endParaRPr lang="pl-PL" sz="1000" dirty="0">
              <a:solidFill>
                <a:srgbClr val="894231"/>
              </a:solidFill>
              <a:latin typeface="Geometr231PL-Roman"/>
              <a:ea typeface="Verdana" panose="020B0604030504040204" pitchFamily="34" charset="0"/>
            </a:endParaRPr>
          </a:p>
          <a:p>
            <a:pPr algn="l"/>
            <a:endParaRPr lang="pl-PL" sz="1000" dirty="0">
              <a:solidFill>
                <a:srgbClr val="894231"/>
              </a:solidFill>
              <a:latin typeface="Geometr231PL-Roman"/>
              <a:ea typeface="Verdana" panose="020B0604030504040204" pitchFamily="34" charset="0"/>
            </a:endParaRPr>
          </a:p>
          <a:p>
            <a:pPr algn="l"/>
            <a:endParaRPr lang="pl-PL" sz="1000" dirty="0">
              <a:latin typeface="Verdana" panose="020B0604030504040204" pitchFamily="34" charset="0"/>
              <a:ea typeface="Verdana" panose="020B0604030504040204" pitchFamily="34" charset="0"/>
            </a:endParaRPr>
          </a:p>
        </p:txBody>
      </p:sp>
      <p:sp>
        <p:nvSpPr>
          <p:cNvPr id="12" name="Tytuł 1">
            <a:extLst>
              <a:ext uri="{FF2B5EF4-FFF2-40B4-BE49-F238E27FC236}">
                <a16:creationId xmlns:a16="http://schemas.microsoft.com/office/drawing/2014/main" id="{A7DB9579-5E39-BFED-7115-70BCCCC06E0E}"/>
              </a:ext>
            </a:extLst>
          </p:cNvPr>
          <p:cNvSpPr>
            <a:spLocks noGrp="1"/>
          </p:cNvSpPr>
          <p:nvPr>
            <p:ph type="title"/>
          </p:nvPr>
        </p:nvSpPr>
        <p:spPr>
          <a:xfrm>
            <a:off x="5333528" y="4687411"/>
            <a:ext cx="5708852" cy="1278384"/>
          </a:xfrm>
        </p:spPr>
        <p:txBody>
          <a:bodyPr>
            <a:noAutofit/>
          </a:bodyPr>
          <a:lstStyle/>
          <a:p>
            <a:r>
              <a:rPr lang="en-US" sz="1400" i="0" u="none" strike="noStrike" baseline="0" dirty="0">
                <a:latin typeface="Arial" panose="020B0604020202020204" pitchFamily="34" charset="0"/>
                <a:ea typeface="Verdana" panose="020B0604030504040204" pitchFamily="34" charset="0"/>
                <a:cs typeface="Arial" panose="020B0604020202020204" pitchFamily="34" charset="0"/>
              </a:rPr>
              <a:t>Lgiń, is a sports and relaxing backup of Wschowa, In the summer it is frequently visited by the inhabitants of the town and the county as well as by lots of tourists. Lgiń is situated 10 km from Wschowa, on two lakes – </a:t>
            </a:r>
            <a:r>
              <a:rPr lang="en-US" sz="1400" i="0" u="none" strike="noStrike" baseline="0" dirty="0" err="1">
                <a:latin typeface="Arial" panose="020B0604020202020204" pitchFamily="34" charset="0"/>
                <a:ea typeface="Verdana" panose="020B0604030504040204" pitchFamily="34" charset="0"/>
                <a:cs typeface="Arial" panose="020B0604020202020204" pitchFamily="34" charset="0"/>
              </a:rPr>
              <a:t>Lgińsko</a:t>
            </a:r>
            <a:r>
              <a:rPr lang="en-US" sz="1400" i="0" u="none" strike="noStrike" baseline="0" dirty="0">
                <a:latin typeface="Arial" panose="020B0604020202020204" pitchFamily="34" charset="0"/>
                <a:ea typeface="Verdana" panose="020B0604030504040204" pitchFamily="34" charset="0"/>
                <a:cs typeface="Arial" panose="020B0604020202020204" pitchFamily="34" charset="0"/>
              </a:rPr>
              <a:t> (the Big Lgiń, an area of almost 69 ha) and </a:t>
            </a:r>
            <a:r>
              <a:rPr lang="en-US" sz="1400" i="0" u="none" strike="noStrike" baseline="0" dirty="0" err="1">
                <a:latin typeface="Arial" panose="020B0604020202020204" pitchFamily="34" charset="0"/>
                <a:ea typeface="Verdana" panose="020B0604030504040204" pitchFamily="34" charset="0"/>
                <a:cs typeface="Arial" panose="020B0604020202020204" pitchFamily="34" charset="0"/>
              </a:rPr>
              <a:t>Lginko</a:t>
            </a:r>
            <a:r>
              <a:rPr lang="en-US" sz="1400" i="0" u="none" strike="noStrike" baseline="0" dirty="0">
                <a:latin typeface="Arial" panose="020B0604020202020204" pitchFamily="34" charset="0"/>
                <a:ea typeface="Verdana" panose="020B0604030504040204" pitchFamily="34" charset="0"/>
                <a:cs typeface="Arial" panose="020B0604020202020204" pitchFamily="34" charset="0"/>
              </a:rPr>
              <a:t> (the Little Lgiń, an area of about 39 ha). </a:t>
            </a:r>
            <a:br>
              <a:rPr lang="en-US" sz="1200" b="1" i="0" u="none" strike="noStrike" baseline="0" dirty="0">
                <a:latin typeface="Verdana" panose="020B0604030504040204" pitchFamily="34" charset="0"/>
                <a:ea typeface="Verdana" panose="020B0604030504040204" pitchFamily="34" charset="0"/>
              </a:rPr>
            </a:br>
            <a:br>
              <a:rPr lang="en-US" sz="1200" b="1" i="0" u="none" strike="noStrike" baseline="0" dirty="0">
                <a:latin typeface="Verdana" panose="020B0604030504040204" pitchFamily="34" charset="0"/>
                <a:ea typeface="Verdana" panose="020B0604030504040204" pitchFamily="34" charset="0"/>
              </a:rPr>
            </a:br>
            <a:endParaRPr lang="pl-PL" sz="1200" dirty="0">
              <a:latin typeface="Verdana" panose="020B0604030504040204" pitchFamily="34" charset="0"/>
              <a:ea typeface="Verdana" panose="020B0604030504040204" pitchFamily="34" charset="0"/>
            </a:endParaRPr>
          </a:p>
        </p:txBody>
      </p:sp>
      <p:sp>
        <p:nvSpPr>
          <p:cNvPr id="4" name="Tytuł 1">
            <a:extLst>
              <a:ext uri="{FF2B5EF4-FFF2-40B4-BE49-F238E27FC236}">
                <a16:creationId xmlns:a16="http://schemas.microsoft.com/office/drawing/2014/main" id="{3FA8865D-7B11-ADD4-6795-A2A6ADB65F28}"/>
              </a:ext>
            </a:extLst>
          </p:cNvPr>
          <p:cNvSpPr txBox="1">
            <a:spLocks/>
          </p:cNvSpPr>
          <p:nvPr/>
        </p:nvSpPr>
        <p:spPr>
          <a:xfrm>
            <a:off x="1676437" y="820185"/>
            <a:ext cx="9365942" cy="56812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b="1" dirty="0">
                <a:latin typeface="Arial" panose="020B0604020202020204" pitchFamily="34" charset="0"/>
                <a:ea typeface="Verdana" panose="020B0604030504040204" pitchFamily="34" charset="0"/>
                <a:cs typeface="Arial" panose="020B0604020202020204" pitchFamily="34" charset="0"/>
              </a:rPr>
              <a:t>C</a:t>
            </a:r>
            <a:r>
              <a:rPr lang="pl-PL" sz="2400" b="1" dirty="0">
                <a:latin typeface="Arial" panose="020B0604020202020204" pitchFamily="34" charset="0"/>
                <a:ea typeface="Verdana" panose="020B0604030504040204" pitchFamily="34" charset="0"/>
                <a:cs typeface="Arial" panose="020B0604020202020204" pitchFamily="34" charset="0"/>
              </a:rPr>
              <a:t>LEAN</a:t>
            </a:r>
            <a:r>
              <a:rPr lang="en-US" sz="2400" b="1" dirty="0">
                <a:latin typeface="Arial" panose="020B0604020202020204" pitchFamily="34" charset="0"/>
                <a:ea typeface="Verdana" panose="020B0604030504040204" pitchFamily="34" charset="0"/>
                <a:cs typeface="Arial" panose="020B0604020202020204" pitchFamily="34" charset="0"/>
              </a:rPr>
              <a:t> </a:t>
            </a:r>
            <a:r>
              <a:rPr lang="pl-PL" sz="2400" b="1" dirty="0">
                <a:latin typeface="Arial" panose="020B0604020202020204" pitchFamily="34" charset="0"/>
                <a:ea typeface="Verdana" panose="020B0604030504040204" pitchFamily="34" charset="0"/>
                <a:cs typeface="Arial" panose="020B0604020202020204" pitchFamily="34" charset="0"/>
              </a:rPr>
              <a:t>LAKES</a:t>
            </a:r>
            <a:r>
              <a:rPr lang="en-US" sz="2400" b="1" dirty="0">
                <a:latin typeface="Arial" panose="020B0604020202020204" pitchFamily="34" charset="0"/>
                <a:ea typeface="Verdana" panose="020B0604030504040204" pitchFamily="34" charset="0"/>
                <a:cs typeface="Arial" panose="020B0604020202020204" pitchFamily="34" charset="0"/>
              </a:rPr>
              <a:t>, </a:t>
            </a:r>
            <a:r>
              <a:rPr lang="pl-PL" sz="2400" b="1" dirty="0">
                <a:latin typeface="Arial" panose="020B0604020202020204" pitchFamily="34" charset="0"/>
                <a:ea typeface="Verdana" panose="020B0604030504040204" pitchFamily="34" charset="0"/>
                <a:cs typeface="Arial" panose="020B0604020202020204" pitchFamily="34" charset="0"/>
              </a:rPr>
              <a:t>FOREST</a:t>
            </a:r>
            <a:r>
              <a:rPr lang="en-US" sz="2400" b="1" dirty="0">
                <a:latin typeface="Arial" panose="020B0604020202020204" pitchFamily="34" charset="0"/>
                <a:ea typeface="Verdana" panose="020B0604030504040204" pitchFamily="34" charset="0"/>
                <a:cs typeface="Arial" panose="020B0604020202020204" pitchFamily="34" charset="0"/>
              </a:rPr>
              <a:t> </a:t>
            </a:r>
            <a:r>
              <a:rPr lang="pl-PL" sz="2400" b="1" dirty="0">
                <a:latin typeface="Arial" panose="020B0604020202020204" pitchFamily="34" charset="0"/>
                <a:ea typeface="Verdana" panose="020B0604030504040204" pitchFamily="34" charset="0"/>
                <a:cs typeface="Arial" panose="020B0604020202020204" pitchFamily="34" charset="0"/>
              </a:rPr>
              <a:t>SECTIONS</a:t>
            </a:r>
            <a:r>
              <a:rPr lang="en-US" sz="2400" b="1" dirty="0">
                <a:latin typeface="Arial" panose="020B0604020202020204" pitchFamily="34" charset="0"/>
                <a:ea typeface="Verdana" panose="020B0604030504040204" pitchFamily="34" charset="0"/>
                <a:cs typeface="Arial" panose="020B0604020202020204" pitchFamily="34" charset="0"/>
              </a:rPr>
              <a:t> </a:t>
            </a:r>
            <a:r>
              <a:rPr lang="pl-PL" sz="2400" b="1" dirty="0">
                <a:latin typeface="Arial" panose="020B0604020202020204" pitchFamily="34" charset="0"/>
                <a:ea typeface="Verdana" panose="020B0604030504040204" pitchFamily="34" charset="0"/>
                <a:cs typeface="Arial" panose="020B0604020202020204" pitchFamily="34" charset="0"/>
              </a:rPr>
              <a:t>AND WILDERNESS</a:t>
            </a:r>
            <a:br>
              <a:rPr lang="en-US" sz="2400" dirty="0">
                <a:solidFill>
                  <a:schemeClr val="accent6">
                    <a:lumMod val="50000"/>
                  </a:schemeClr>
                </a:solidFill>
                <a:latin typeface="Verdana" panose="020B0604030504040204" pitchFamily="34" charset="0"/>
                <a:ea typeface="Verdana" panose="020B0604030504040204" pitchFamily="34" charset="0"/>
              </a:rPr>
            </a:br>
            <a:endParaRPr lang="pl-PL" sz="2400" dirty="0">
              <a:solidFill>
                <a:schemeClr val="accent6">
                  <a:lumMod val="50000"/>
                </a:schemeClr>
              </a:solidFill>
              <a:latin typeface="Verdana" panose="020B0604030504040204" pitchFamily="34" charset="0"/>
              <a:ea typeface="Verdana" panose="020B0604030504040204" pitchFamily="34" charset="0"/>
            </a:endParaRPr>
          </a:p>
        </p:txBody>
      </p:sp>
      <p:pic>
        <p:nvPicPr>
          <p:cNvPr id="18" name="Obraz 17">
            <a:hlinkClick r:id="rId3" action="ppaction://hlinkfile"/>
            <a:extLst>
              <a:ext uri="{FF2B5EF4-FFF2-40B4-BE49-F238E27FC236}">
                <a16:creationId xmlns:a16="http://schemas.microsoft.com/office/drawing/2014/main" id="{983D55EE-C75A-920E-ED8D-EFE5011A8FB0}"/>
              </a:ext>
            </a:extLst>
          </p:cNvPr>
          <p:cNvPicPr>
            <a:picLocks noChangeAspect="1"/>
          </p:cNvPicPr>
          <p:nvPr/>
        </p:nvPicPr>
        <p:blipFill>
          <a:blip r:embed="rId4"/>
          <a:stretch>
            <a:fillRect/>
          </a:stretch>
        </p:blipFill>
        <p:spPr>
          <a:xfrm>
            <a:off x="6688522" y="1468203"/>
            <a:ext cx="4172206" cy="2706242"/>
          </a:xfrm>
          <a:prstGeom prst="rect">
            <a:avLst/>
          </a:prstGeom>
          <a:ln>
            <a:noFill/>
          </a:ln>
          <a:effectLst>
            <a:softEdge rad="112500"/>
          </a:effectLst>
        </p:spPr>
      </p:pic>
      <p:pic>
        <p:nvPicPr>
          <p:cNvPr id="20" name="Obraz 19">
            <a:extLst>
              <a:ext uri="{FF2B5EF4-FFF2-40B4-BE49-F238E27FC236}">
                <a16:creationId xmlns:a16="http://schemas.microsoft.com/office/drawing/2014/main" id="{F02B046F-E768-0FC6-4C90-3E97231DB718}"/>
              </a:ext>
            </a:extLst>
          </p:cNvPr>
          <p:cNvPicPr>
            <a:picLocks noChangeAspect="1"/>
          </p:cNvPicPr>
          <p:nvPr/>
        </p:nvPicPr>
        <p:blipFill>
          <a:blip r:embed="rId5"/>
          <a:stretch>
            <a:fillRect/>
          </a:stretch>
        </p:blipFill>
        <p:spPr>
          <a:xfrm>
            <a:off x="960963" y="3311371"/>
            <a:ext cx="3984071" cy="2228966"/>
          </a:xfrm>
          <a:prstGeom prst="rect">
            <a:avLst/>
          </a:prstGeom>
          <a:ln>
            <a:noFill/>
          </a:ln>
          <a:effectLst>
            <a:softEdge rad="112500"/>
          </a:effectLst>
        </p:spPr>
      </p:pic>
    </p:spTree>
    <p:extLst>
      <p:ext uri="{BB962C8B-B14F-4D97-AF65-F5344CB8AC3E}">
        <p14:creationId xmlns:p14="http://schemas.microsoft.com/office/powerpoint/2010/main" val="103989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E222454-DD51-B84B-B722-D89522F63AC2}"/>
              </a:ext>
            </a:extLst>
          </p:cNvPr>
          <p:cNvSpPr txBox="1"/>
          <p:nvPr/>
        </p:nvSpPr>
        <p:spPr>
          <a:xfrm>
            <a:off x="361679" y="334664"/>
            <a:ext cx="312545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L" sz="1200" b="0" i="0" u="none" strike="noStrike" kern="1200" cap="none" spc="350" normalizeH="0" baseline="0" noProof="0" dirty="0">
                <a:ln>
                  <a:noFill/>
                </a:ln>
                <a:solidFill>
                  <a:srgbClr val="00AEEF"/>
                </a:solidFill>
                <a:effectLst/>
                <a:uLnTx/>
                <a:uFillTx/>
                <a:latin typeface="Crimson Text" panose="02000503000000000000" pitchFamily="2" charset="77"/>
                <a:ea typeface="+mn-ea"/>
                <a:cs typeface="+mn-cs"/>
              </a:rPr>
              <a:t>Właśnie tu.</a:t>
            </a:r>
          </a:p>
        </p:txBody>
      </p:sp>
      <p:cxnSp>
        <p:nvCxnSpPr>
          <p:cNvPr id="7" name="Straight Connector 6">
            <a:extLst>
              <a:ext uri="{FF2B5EF4-FFF2-40B4-BE49-F238E27FC236}">
                <a16:creationId xmlns:a16="http://schemas.microsoft.com/office/drawing/2014/main" id="{3735A612-DFA9-A443-BDCA-319739C60057}"/>
              </a:ext>
            </a:extLst>
          </p:cNvPr>
          <p:cNvCxnSpPr>
            <a:cxnSpLocks/>
          </p:cNvCxnSpPr>
          <p:nvPr/>
        </p:nvCxnSpPr>
        <p:spPr>
          <a:xfrm>
            <a:off x="453191" y="674556"/>
            <a:ext cx="11295786"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9BF16A2-EC67-314A-90B3-376259E85072}"/>
              </a:ext>
            </a:extLst>
          </p:cNvPr>
          <p:cNvSpPr txBox="1"/>
          <p:nvPr/>
        </p:nvSpPr>
        <p:spPr>
          <a:xfrm>
            <a:off x="10231952" y="334664"/>
            <a:ext cx="1620854"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PL" sz="1200" b="1" i="0" u="none" strike="noStrike" kern="1200" cap="none" spc="500" normalizeH="0" baseline="0" noProof="0" dirty="0">
                <a:ln>
                  <a:noFill/>
                </a:ln>
                <a:solidFill>
                  <a:srgbClr val="00AEEF"/>
                </a:solidFill>
                <a:effectLst/>
                <a:uLnTx/>
                <a:uFillTx/>
                <a:latin typeface="Spartan" pitchFamily="2" charset="77"/>
                <a:ea typeface="+mn-ea"/>
                <a:cs typeface="+mn-cs"/>
              </a:rPr>
              <a:t>WSCHOWA</a:t>
            </a:r>
          </a:p>
        </p:txBody>
      </p:sp>
      <p:cxnSp>
        <p:nvCxnSpPr>
          <p:cNvPr id="10" name="Straight Connector 9">
            <a:extLst>
              <a:ext uri="{FF2B5EF4-FFF2-40B4-BE49-F238E27FC236}">
                <a16:creationId xmlns:a16="http://schemas.microsoft.com/office/drawing/2014/main" id="{F70A1216-D7E1-1645-8407-9EF5EA8FF5B2}"/>
              </a:ext>
            </a:extLst>
          </p:cNvPr>
          <p:cNvCxnSpPr>
            <a:cxnSpLocks/>
          </p:cNvCxnSpPr>
          <p:nvPr/>
        </p:nvCxnSpPr>
        <p:spPr>
          <a:xfrm>
            <a:off x="1154243" y="6400799"/>
            <a:ext cx="10125855"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C58422F5-E728-6145-AAD6-75CFBD60652F}"/>
              </a:ext>
            </a:extLst>
          </p:cNvPr>
          <p:cNvPicPr>
            <a:picLocks noChangeAspect="1"/>
          </p:cNvPicPr>
          <p:nvPr/>
        </p:nvPicPr>
        <p:blipFill>
          <a:blip r:embed="rId2"/>
          <a:stretch>
            <a:fillRect/>
          </a:stretch>
        </p:blipFill>
        <p:spPr>
          <a:xfrm>
            <a:off x="453191" y="5831178"/>
            <a:ext cx="507772" cy="568122"/>
          </a:xfrm>
          <a:prstGeom prst="rect">
            <a:avLst/>
          </a:prstGeom>
        </p:spPr>
      </p:pic>
      <p:sp>
        <p:nvSpPr>
          <p:cNvPr id="15" name="Rectangle 14">
            <a:extLst>
              <a:ext uri="{FF2B5EF4-FFF2-40B4-BE49-F238E27FC236}">
                <a16:creationId xmlns:a16="http://schemas.microsoft.com/office/drawing/2014/main" id="{D6AE224F-B3E8-A340-ADDD-4AF4DB66C395}"/>
              </a:ext>
            </a:extLst>
          </p:cNvPr>
          <p:cNvSpPr/>
          <p:nvPr/>
        </p:nvSpPr>
        <p:spPr>
          <a:xfrm>
            <a:off x="11447051" y="6110303"/>
            <a:ext cx="288997" cy="288997"/>
          </a:xfrm>
          <a:prstGeom prst="rect">
            <a:avLst/>
          </a:prstGeom>
          <a:noFill/>
          <a:ln w="6350">
            <a:solidFill>
              <a:srgbClr val="00AE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7CB4FAD4-E265-E94A-9294-3CC1FDFA1FCE}"/>
              </a:ext>
            </a:extLst>
          </p:cNvPr>
          <p:cNvSpPr txBox="1"/>
          <p:nvPr/>
        </p:nvSpPr>
        <p:spPr>
          <a:xfrm>
            <a:off x="11437219" y="6122301"/>
            <a:ext cx="36222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B88B975-73F2-EF42-99A2-67C7F8997F50}" type="slidenum">
              <a:rPr kumimoji="0" lang="en-PL" sz="1200" b="0" i="0" u="none" strike="noStrike" kern="1200" cap="none" spc="350" normalizeH="0" baseline="0" noProof="0" smtClean="0">
                <a:ln>
                  <a:noFill/>
                </a:ln>
                <a:solidFill>
                  <a:srgbClr val="00AEEF"/>
                </a:solidFill>
                <a:effectLst/>
                <a:uLnTx/>
                <a:uFillTx/>
                <a:latin typeface="Crimson Text" panose="02000503000000000000" pitchFamily="2" charset="77"/>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PL" sz="1200" b="0" i="0" u="none" strike="noStrike" kern="1200" cap="none" spc="350" normalizeH="0" baseline="0" noProof="0" dirty="0">
              <a:ln>
                <a:noFill/>
              </a:ln>
              <a:solidFill>
                <a:srgbClr val="00AEEF"/>
              </a:solidFill>
              <a:effectLst/>
              <a:uLnTx/>
              <a:uFillTx/>
              <a:latin typeface="Crimson Text" panose="02000503000000000000" pitchFamily="2" charset="77"/>
              <a:ea typeface="+mn-ea"/>
              <a:cs typeface="+mn-cs"/>
            </a:endParaRPr>
          </a:p>
        </p:txBody>
      </p:sp>
      <p:sp>
        <p:nvSpPr>
          <p:cNvPr id="4" name="Symbol zastępczy zawartości 2">
            <a:extLst>
              <a:ext uri="{FF2B5EF4-FFF2-40B4-BE49-F238E27FC236}">
                <a16:creationId xmlns:a16="http://schemas.microsoft.com/office/drawing/2014/main" id="{0D4C0692-9F91-9457-8E5D-D8505BD836E1}"/>
              </a:ext>
            </a:extLst>
          </p:cNvPr>
          <p:cNvSpPr>
            <a:spLocks noGrp="1"/>
          </p:cNvSpPr>
          <p:nvPr>
            <p:ph idx="1"/>
          </p:nvPr>
        </p:nvSpPr>
        <p:spPr>
          <a:xfrm>
            <a:off x="604419" y="2615737"/>
            <a:ext cx="5191958" cy="2018408"/>
          </a:xfrm>
        </p:spPr>
        <p:txBody>
          <a:bodyPr>
            <a:noAutofit/>
          </a:bodyPr>
          <a:lstStyle/>
          <a:p>
            <a:pPr marL="0" indent="0" algn="just">
              <a:buNone/>
            </a:pPr>
            <a:r>
              <a:rPr lang="en-US" sz="1600" dirty="0">
                <a:latin typeface="Arial" panose="020B0604020202020204" pitchFamily="34" charset="0"/>
                <a:ea typeface="Verdana" panose="020B0604030504040204" pitchFamily="34" charset="0"/>
                <a:cs typeface="Arial" panose="020B0604020202020204" pitchFamily="34" charset="0"/>
              </a:rPr>
              <a:t>The Town and Commune of </a:t>
            </a:r>
            <a:r>
              <a:rPr lang="en-US" sz="1600" dirty="0" err="1">
                <a:latin typeface="Arial" panose="020B0604020202020204" pitchFamily="34" charset="0"/>
                <a:ea typeface="Verdana" panose="020B0604030504040204" pitchFamily="34" charset="0"/>
                <a:cs typeface="Arial" panose="020B0604020202020204" pitchFamily="34" charset="0"/>
              </a:rPr>
              <a:t>Wschowa</a:t>
            </a:r>
            <a:r>
              <a:rPr lang="en-US" sz="1600" dirty="0">
                <a:latin typeface="Arial" panose="020B0604020202020204" pitchFamily="34" charset="0"/>
                <a:ea typeface="Verdana" panose="020B0604030504040204" pitchFamily="34" charset="0"/>
                <a:cs typeface="Arial" panose="020B0604020202020204" pitchFamily="34" charset="0"/>
              </a:rPr>
              <a:t>, by implementing solutions provided by the </a:t>
            </a:r>
            <a:r>
              <a:rPr lang="en-US" sz="1600" dirty="0" err="1">
                <a:latin typeface="Arial" panose="020B0604020202020204" pitchFamily="34" charset="0"/>
                <a:ea typeface="Verdana" panose="020B0604030504040204" pitchFamily="34" charset="0"/>
                <a:cs typeface="Arial" panose="020B0604020202020204" pitchFamily="34" charset="0"/>
              </a:rPr>
              <a:t>SmartCity</a:t>
            </a:r>
            <a:r>
              <a:rPr lang="en-US" sz="1600" dirty="0">
                <a:latin typeface="Arial" panose="020B0604020202020204" pitchFamily="34" charset="0"/>
                <a:ea typeface="Verdana" panose="020B0604030504040204" pitchFamily="34" charset="0"/>
                <a:cs typeface="Arial" panose="020B0604020202020204" pitchFamily="34" charset="0"/>
              </a:rPr>
              <a:t> concept, is developing the innovative municipality, the one that is friendly to our citizens, entrepreneurs, and to the natural environment, is attractive for tourists, and also is open for investors. Modern technologies provide support end boost to any and all forms our town and commune activities, making use of cultural, economic, environmental, and historic potential and heritage.</a:t>
            </a:r>
            <a:endParaRPr lang="pl-PL" sz="1600" dirty="0">
              <a:latin typeface="Arial" panose="020B0604020202020204" pitchFamily="34" charset="0"/>
              <a:ea typeface="Verdana" panose="020B0604030504040204" pitchFamily="34" charset="0"/>
              <a:cs typeface="Arial" panose="020B0604020202020204" pitchFamily="34" charset="0"/>
            </a:endParaRPr>
          </a:p>
        </p:txBody>
      </p:sp>
      <p:sp>
        <p:nvSpPr>
          <p:cNvPr id="5" name="Tytuł 1">
            <a:extLst>
              <a:ext uri="{FF2B5EF4-FFF2-40B4-BE49-F238E27FC236}">
                <a16:creationId xmlns:a16="http://schemas.microsoft.com/office/drawing/2014/main" id="{88BF8380-4C47-48BF-BC29-A75E0876E21B}"/>
              </a:ext>
            </a:extLst>
          </p:cNvPr>
          <p:cNvSpPr>
            <a:spLocks noGrp="1"/>
          </p:cNvSpPr>
          <p:nvPr>
            <p:ph type="title"/>
          </p:nvPr>
        </p:nvSpPr>
        <p:spPr>
          <a:xfrm>
            <a:off x="537345" y="1596807"/>
            <a:ext cx="5228286" cy="648069"/>
          </a:xfrm>
        </p:spPr>
        <p:txBody>
          <a:bodyPr>
            <a:normAutofit/>
          </a:bodyPr>
          <a:lstStyle/>
          <a:p>
            <a:pPr algn="just"/>
            <a:r>
              <a:rPr lang="en-US" sz="1800" b="1" dirty="0">
                <a:latin typeface="Arial" panose="020B0604020202020204" pitchFamily="34" charset="0"/>
                <a:ea typeface="Verdana" panose="020B0604030504040204" pitchFamily="34" charset="0"/>
                <a:cs typeface="Arial" panose="020B0604020202020204" pitchFamily="34" charset="0"/>
              </a:rPr>
              <a:t>Vision of the Town and Commune of</a:t>
            </a:r>
            <a:r>
              <a:rPr lang="pl-PL" sz="1800" b="1" dirty="0">
                <a:latin typeface="Arial" panose="020B0604020202020204" pitchFamily="34" charset="0"/>
                <a:ea typeface="Verdana" panose="020B0604030504040204" pitchFamily="34" charset="0"/>
                <a:cs typeface="Arial" panose="020B0604020202020204" pitchFamily="34" charset="0"/>
              </a:rPr>
              <a:t> </a:t>
            </a:r>
            <a:r>
              <a:rPr lang="en-US" sz="1800" b="1" dirty="0" err="1">
                <a:latin typeface="Arial" panose="020B0604020202020204" pitchFamily="34" charset="0"/>
                <a:ea typeface="Verdana" panose="020B0604030504040204" pitchFamily="34" charset="0"/>
                <a:cs typeface="Arial" panose="020B0604020202020204" pitchFamily="34" charset="0"/>
              </a:rPr>
              <a:t>Wschowa</a:t>
            </a:r>
            <a:endParaRPr lang="pl-PL" sz="1800" b="1" dirty="0">
              <a:latin typeface="Arial" panose="020B0604020202020204" pitchFamily="34" charset="0"/>
              <a:ea typeface="Verdana" panose="020B0604030504040204" pitchFamily="34" charset="0"/>
              <a:cs typeface="Arial" panose="020B0604020202020204" pitchFamily="34" charset="0"/>
            </a:endParaRPr>
          </a:p>
        </p:txBody>
      </p:sp>
      <p:sp>
        <p:nvSpPr>
          <p:cNvPr id="8" name="Tytuł 1">
            <a:extLst>
              <a:ext uri="{FF2B5EF4-FFF2-40B4-BE49-F238E27FC236}">
                <a16:creationId xmlns:a16="http://schemas.microsoft.com/office/drawing/2014/main" id="{634D7279-9883-6396-9638-7DABE01C05AA}"/>
              </a:ext>
            </a:extLst>
          </p:cNvPr>
          <p:cNvSpPr txBox="1">
            <a:spLocks/>
          </p:cNvSpPr>
          <p:nvPr/>
        </p:nvSpPr>
        <p:spPr>
          <a:xfrm>
            <a:off x="6544090" y="1564439"/>
            <a:ext cx="5258327" cy="6480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1800" b="1" dirty="0" err="1">
                <a:latin typeface="Arial" panose="020B0604020202020204" pitchFamily="34" charset="0"/>
                <a:ea typeface="Verdana" panose="020B0604030504040204" pitchFamily="34" charset="0"/>
                <a:cs typeface="Arial" panose="020B0604020202020204" pitchFamily="34" charset="0"/>
              </a:rPr>
              <a:t>Mission</a:t>
            </a:r>
            <a:r>
              <a:rPr lang="en-US" sz="1800" b="1" dirty="0">
                <a:latin typeface="Arial" panose="020B0604020202020204" pitchFamily="34" charset="0"/>
                <a:ea typeface="Verdana" panose="020B0604030504040204" pitchFamily="34" charset="0"/>
                <a:cs typeface="Arial" panose="020B0604020202020204" pitchFamily="34" charset="0"/>
              </a:rPr>
              <a:t> of the Town and Commune of </a:t>
            </a:r>
            <a:r>
              <a:rPr lang="en-US" sz="1800" b="1" dirty="0" err="1">
                <a:latin typeface="Arial" panose="020B0604020202020204" pitchFamily="34" charset="0"/>
                <a:ea typeface="Verdana" panose="020B0604030504040204" pitchFamily="34" charset="0"/>
                <a:cs typeface="Arial" panose="020B0604020202020204" pitchFamily="34" charset="0"/>
              </a:rPr>
              <a:t>Wschowa</a:t>
            </a:r>
            <a:endParaRPr lang="pl-PL" sz="1800" b="1" dirty="0">
              <a:latin typeface="Arial" panose="020B0604020202020204" pitchFamily="34" charset="0"/>
              <a:ea typeface="Verdana" panose="020B0604030504040204" pitchFamily="34" charset="0"/>
              <a:cs typeface="Arial" panose="020B0604020202020204" pitchFamily="34" charset="0"/>
            </a:endParaRPr>
          </a:p>
        </p:txBody>
      </p:sp>
      <p:sp>
        <p:nvSpPr>
          <p:cNvPr id="11" name="Symbol zastępczy zawartości 2">
            <a:extLst>
              <a:ext uri="{FF2B5EF4-FFF2-40B4-BE49-F238E27FC236}">
                <a16:creationId xmlns:a16="http://schemas.microsoft.com/office/drawing/2014/main" id="{433D765C-4F9F-C458-4A41-5FFB5CEDCF0C}"/>
              </a:ext>
            </a:extLst>
          </p:cNvPr>
          <p:cNvSpPr txBox="1">
            <a:spLocks/>
          </p:cNvSpPr>
          <p:nvPr/>
        </p:nvSpPr>
        <p:spPr>
          <a:xfrm>
            <a:off x="6426371" y="2009748"/>
            <a:ext cx="5191958" cy="20184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pl-PL" sz="1200" dirty="0">
              <a:latin typeface="Verdana" panose="020B0604030504040204" pitchFamily="34" charset="0"/>
              <a:ea typeface="Verdana" panose="020B0604030504040204" pitchFamily="34" charset="0"/>
            </a:endParaRPr>
          </a:p>
          <a:p>
            <a:pPr marL="0" indent="0" algn="just">
              <a:buFont typeface="Arial" panose="020B0604020202020204" pitchFamily="34" charset="0"/>
              <a:buNone/>
            </a:pPr>
            <a:endParaRPr lang="pl-PL" sz="1200" dirty="0">
              <a:latin typeface="Verdana" panose="020B0604030504040204" pitchFamily="34" charset="0"/>
              <a:ea typeface="Verdana" panose="020B0604030504040204" pitchFamily="34" charset="0"/>
            </a:endParaRPr>
          </a:p>
          <a:p>
            <a:pPr marL="0" indent="0" algn="just">
              <a:buFont typeface="Arial" panose="020B0604020202020204" pitchFamily="34" charset="0"/>
              <a:buNone/>
            </a:pPr>
            <a:r>
              <a:rPr lang="en-US" sz="1600" dirty="0">
                <a:latin typeface="Arial" panose="020B0604020202020204" pitchFamily="34" charset="0"/>
                <a:ea typeface="Verdana" panose="020B0604030504040204" pitchFamily="34" charset="0"/>
                <a:cs typeface="Arial" panose="020B0604020202020204" pitchFamily="34" charset="0"/>
              </a:rPr>
              <a:t>Facilitating sustainable development, care of local society and environment, as well as offering areas of economic development, and for leisure activities. Being a town and community that is friendly for living, for </a:t>
            </a:r>
            <a:r>
              <a:rPr lang="en-US" sz="1600" dirty="0" err="1">
                <a:latin typeface="Arial" panose="020B0604020202020204" pitchFamily="34" charset="0"/>
                <a:ea typeface="Verdana" panose="020B0604030504040204" pitchFamily="34" charset="0"/>
                <a:cs typeface="Arial" panose="020B0604020202020204" pitchFamily="34" charset="0"/>
              </a:rPr>
              <a:t>labour</a:t>
            </a:r>
            <a:r>
              <a:rPr lang="en-US" sz="1600" dirty="0">
                <a:latin typeface="Arial" panose="020B0604020202020204" pitchFamily="34" charset="0"/>
                <a:ea typeface="Verdana" panose="020B0604030504040204" pitchFamily="34" charset="0"/>
                <a:cs typeface="Arial" panose="020B0604020202020204" pitchFamily="34" charset="0"/>
              </a:rPr>
              <a:t>, and for dreams coming true.</a:t>
            </a:r>
            <a:endParaRPr lang="pl-PL" sz="1600" dirty="0">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690825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E222454-DD51-B84B-B722-D89522F63AC2}"/>
              </a:ext>
            </a:extLst>
          </p:cNvPr>
          <p:cNvSpPr txBox="1"/>
          <p:nvPr/>
        </p:nvSpPr>
        <p:spPr>
          <a:xfrm>
            <a:off x="361679" y="334664"/>
            <a:ext cx="3125450" cy="276999"/>
          </a:xfrm>
          <a:prstGeom prst="rect">
            <a:avLst/>
          </a:prstGeom>
          <a:noFill/>
        </p:spPr>
        <p:txBody>
          <a:bodyPr wrap="square" rtlCol="0">
            <a:spAutoFit/>
          </a:bodyPr>
          <a:lstStyle/>
          <a:p>
            <a:r>
              <a:rPr lang="en-PL" sz="1200" spc="350" dirty="0">
                <a:solidFill>
                  <a:srgbClr val="00AEEF"/>
                </a:solidFill>
                <a:latin typeface="Crimson Text" panose="02000503000000000000" pitchFamily="2" charset="77"/>
              </a:rPr>
              <a:t>Właśnie tu.</a:t>
            </a:r>
          </a:p>
        </p:txBody>
      </p:sp>
      <p:cxnSp>
        <p:nvCxnSpPr>
          <p:cNvPr id="7" name="Straight Connector 6">
            <a:extLst>
              <a:ext uri="{FF2B5EF4-FFF2-40B4-BE49-F238E27FC236}">
                <a16:creationId xmlns:a16="http://schemas.microsoft.com/office/drawing/2014/main" id="{3735A612-DFA9-A443-BDCA-319739C60057}"/>
              </a:ext>
            </a:extLst>
          </p:cNvPr>
          <p:cNvCxnSpPr>
            <a:cxnSpLocks/>
          </p:cNvCxnSpPr>
          <p:nvPr/>
        </p:nvCxnSpPr>
        <p:spPr>
          <a:xfrm>
            <a:off x="453191" y="674556"/>
            <a:ext cx="11295786"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9BF16A2-EC67-314A-90B3-376259E85072}"/>
              </a:ext>
            </a:extLst>
          </p:cNvPr>
          <p:cNvSpPr txBox="1"/>
          <p:nvPr/>
        </p:nvSpPr>
        <p:spPr>
          <a:xfrm>
            <a:off x="10231952" y="334664"/>
            <a:ext cx="1620854" cy="276999"/>
          </a:xfrm>
          <a:prstGeom prst="rect">
            <a:avLst/>
          </a:prstGeom>
          <a:noFill/>
        </p:spPr>
        <p:txBody>
          <a:bodyPr wrap="square" rtlCol="0">
            <a:spAutoFit/>
          </a:bodyPr>
          <a:lstStyle/>
          <a:p>
            <a:pPr algn="r"/>
            <a:r>
              <a:rPr lang="en-PL" sz="1200" b="1" spc="500" dirty="0">
                <a:solidFill>
                  <a:srgbClr val="00AEEF"/>
                </a:solidFill>
                <a:latin typeface="Spartan" pitchFamily="2" charset="77"/>
              </a:rPr>
              <a:t>WSCHOWA</a:t>
            </a:r>
          </a:p>
        </p:txBody>
      </p:sp>
      <p:cxnSp>
        <p:nvCxnSpPr>
          <p:cNvPr id="10" name="Straight Connector 9">
            <a:extLst>
              <a:ext uri="{FF2B5EF4-FFF2-40B4-BE49-F238E27FC236}">
                <a16:creationId xmlns:a16="http://schemas.microsoft.com/office/drawing/2014/main" id="{F70A1216-D7E1-1645-8407-9EF5EA8FF5B2}"/>
              </a:ext>
            </a:extLst>
          </p:cNvPr>
          <p:cNvCxnSpPr>
            <a:cxnSpLocks/>
          </p:cNvCxnSpPr>
          <p:nvPr/>
        </p:nvCxnSpPr>
        <p:spPr>
          <a:xfrm>
            <a:off x="1154243" y="6400799"/>
            <a:ext cx="10125855"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C58422F5-E728-6145-AAD6-75CFBD60652F}"/>
              </a:ext>
            </a:extLst>
          </p:cNvPr>
          <p:cNvPicPr>
            <a:picLocks noChangeAspect="1"/>
          </p:cNvPicPr>
          <p:nvPr/>
        </p:nvPicPr>
        <p:blipFill>
          <a:blip r:embed="rId2"/>
          <a:stretch>
            <a:fillRect/>
          </a:stretch>
        </p:blipFill>
        <p:spPr>
          <a:xfrm>
            <a:off x="453191" y="5831178"/>
            <a:ext cx="507772" cy="568122"/>
          </a:xfrm>
          <a:prstGeom prst="rect">
            <a:avLst/>
          </a:prstGeom>
        </p:spPr>
      </p:pic>
      <p:sp>
        <p:nvSpPr>
          <p:cNvPr id="15" name="Rectangle 14">
            <a:extLst>
              <a:ext uri="{FF2B5EF4-FFF2-40B4-BE49-F238E27FC236}">
                <a16:creationId xmlns:a16="http://schemas.microsoft.com/office/drawing/2014/main" id="{D6AE224F-B3E8-A340-ADDD-4AF4DB66C395}"/>
              </a:ext>
            </a:extLst>
          </p:cNvPr>
          <p:cNvSpPr/>
          <p:nvPr/>
        </p:nvSpPr>
        <p:spPr>
          <a:xfrm>
            <a:off x="11447051" y="6110303"/>
            <a:ext cx="288997" cy="288997"/>
          </a:xfrm>
          <a:prstGeom prst="rect">
            <a:avLst/>
          </a:prstGeom>
          <a:noFill/>
          <a:ln w="6350">
            <a:solidFill>
              <a:srgbClr val="00AE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L"/>
          </a:p>
        </p:txBody>
      </p:sp>
      <p:sp>
        <p:nvSpPr>
          <p:cNvPr id="16" name="TextBox 15">
            <a:extLst>
              <a:ext uri="{FF2B5EF4-FFF2-40B4-BE49-F238E27FC236}">
                <a16:creationId xmlns:a16="http://schemas.microsoft.com/office/drawing/2014/main" id="{7CB4FAD4-E265-E94A-9294-3CC1FDFA1FCE}"/>
              </a:ext>
            </a:extLst>
          </p:cNvPr>
          <p:cNvSpPr txBox="1"/>
          <p:nvPr/>
        </p:nvSpPr>
        <p:spPr>
          <a:xfrm>
            <a:off x="11437219" y="6122301"/>
            <a:ext cx="362221" cy="276999"/>
          </a:xfrm>
          <a:prstGeom prst="rect">
            <a:avLst/>
          </a:prstGeom>
          <a:noFill/>
        </p:spPr>
        <p:txBody>
          <a:bodyPr wrap="square" rtlCol="0">
            <a:spAutoFit/>
          </a:bodyPr>
          <a:lstStyle/>
          <a:p>
            <a:pPr algn="ctr"/>
            <a:fld id="{2B88B975-73F2-EF42-99A2-67C7F8997F50}" type="slidenum">
              <a:rPr lang="en-PL" sz="1200" spc="350" smtClean="0">
                <a:solidFill>
                  <a:srgbClr val="00AEEF"/>
                </a:solidFill>
                <a:latin typeface="Crimson Text" panose="02000503000000000000" pitchFamily="2" charset="77"/>
              </a:rPr>
              <a:pPr algn="ctr"/>
              <a:t>13</a:t>
            </a:fld>
            <a:endParaRPr lang="en-PL" sz="1200" spc="350" dirty="0">
              <a:solidFill>
                <a:srgbClr val="00AEEF"/>
              </a:solidFill>
              <a:latin typeface="Crimson Text" panose="02000503000000000000" pitchFamily="2" charset="77"/>
            </a:endParaRPr>
          </a:p>
        </p:txBody>
      </p:sp>
      <p:sp>
        <p:nvSpPr>
          <p:cNvPr id="3" name="pole tekstowe 2">
            <a:extLst>
              <a:ext uri="{FF2B5EF4-FFF2-40B4-BE49-F238E27FC236}">
                <a16:creationId xmlns:a16="http://schemas.microsoft.com/office/drawing/2014/main" id="{80C253B0-377A-9E4C-727E-F967A4E45DEC}"/>
              </a:ext>
            </a:extLst>
          </p:cNvPr>
          <p:cNvSpPr txBox="1"/>
          <p:nvPr/>
        </p:nvSpPr>
        <p:spPr>
          <a:xfrm>
            <a:off x="749570" y="1865780"/>
            <a:ext cx="10530527" cy="3416320"/>
          </a:xfrm>
          <a:prstGeom prst="rect">
            <a:avLst/>
          </a:prstGeom>
          <a:noFill/>
        </p:spPr>
        <p:txBody>
          <a:bodyPr wrap="square">
            <a:spAutoFit/>
          </a:bodyPr>
          <a:lstStyle/>
          <a:p>
            <a:pPr algn="l"/>
            <a:r>
              <a:rPr lang="en-US" dirty="0">
                <a:latin typeface="Verdana" panose="020B0604030504040204" pitchFamily="34" charset="0"/>
                <a:ea typeface="Verdana" panose="020B0604030504040204" pitchFamily="34" charset="0"/>
              </a:rPr>
              <a:t>On such a base we would be eager to initiate co-operation </a:t>
            </a:r>
            <a:r>
              <a:rPr lang="pl-PL" dirty="0">
                <a:latin typeface="Verdana" panose="020B0604030504040204" pitchFamily="34" charset="0"/>
                <a:ea typeface="Verdana" panose="020B0604030504040204" pitchFamily="34" charset="0"/>
              </a:rPr>
              <a:t>a</a:t>
            </a:r>
            <a:r>
              <a:rPr lang="en-US" dirty="0" err="1">
                <a:latin typeface="Verdana" panose="020B0604030504040204" pitchFamily="34" charset="0"/>
                <a:ea typeface="Verdana" panose="020B0604030504040204" pitchFamily="34" charset="0"/>
              </a:rPr>
              <a:t>nd</a:t>
            </a:r>
            <a:r>
              <a:rPr lang="en-US" dirty="0">
                <a:latin typeface="Verdana" panose="020B0604030504040204" pitchFamily="34" charset="0"/>
                <a:ea typeface="Verdana" panose="020B0604030504040204" pitchFamily="34" charset="0"/>
              </a:rPr>
              <a:t> in practice activities could accomplish such ideas as: </a:t>
            </a:r>
            <a:endParaRPr lang="pl-PL" dirty="0">
              <a:latin typeface="Verdana" panose="020B0604030504040204" pitchFamily="34" charset="0"/>
              <a:ea typeface="Verdana" panose="020B0604030504040204" pitchFamily="34" charset="0"/>
            </a:endParaRPr>
          </a:p>
          <a:p>
            <a:pPr algn="l"/>
            <a:endParaRPr lang="en-US" dirty="0">
              <a:latin typeface="Verdana" panose="020B0604030504040204" pitchFamily="34" charset="0"/>
              <a:ea typeface="Verdana" panose="020B0604030504040204" pitchFamily="34" charset="0"/>
            </a:endParaRPr>
          </a:p>
          <a:p>
            <a:pPr algn="l"/>
            <a:r>
              <a:rPr lang="en-US" dirty="0">
                <a:latin typeface="Verdana" panose="020B0604030504040204" pitchFamily="34" charset="0"/>
                <a:ea typeface="Verdana" panose="020B0604030504040204" pitchFamily="34" charset="0"/>
              </a:rPr>
              <a:t>- exchange of experience on the level of local governments in such areas as: questions of dynamic growth of population in recent years, taking care of the </a:t>
            </a:r>
            <a:r>
              <a:rPr lang="pl-PL" dirty="0">
                <a:latin typeface="Verdana" panose="020B0604030504040204" pitchFamily="34" charset="0"/>
                <a:ea typeface="Verdana" panose="020B0604030504040204" pitchFamily="34" charset="0"/>
              </a:rPr>
              <a:t>senior</a:t>
            </a:r>
            <a:r>
              <a:rPr lang="en-US" dirty="0">
                <a:latin typeface="Verdana" panose="020B0604030504040204" pitchFamily="34" charset="0"/>
                <a:ea typeface="Verdana" panose="020B0604030504040204" pitchFamily="34" charset="0"/>
              </a:rPr>
              <a:t> generations, preserving old buildings, monuments of the past, unemployment, prospects for younger generations,</a:t>
            </a:r>
            <a:endParaRPr lang="pl-PL" dirty="0">
              <a:latin typeface="Verdana" panose="020B0604030504040204" pitchFamily="34" charset="0"/>
              <a:ea typeface="Verdana" panose="020B0604030504040204" pitchFamily="34" charset="0"/>
            </a:endParaRPr>
          </a:p>
          <a:p>
            <a:pPr algn="l"/>
            <a:endParaRPr lang="en-US" dirty="0">
              <a:latin typeface="Verdana" panose="020B0604030504040204" pitchFamily="34" charset="0"/>
              <a:ea typeface="Verdana" panose="020B0604030504040204" pitchFamily="34" charset="0"/>
            </a:endParaRPr>
          </a:p>
          <a:p>
            <a:pPr algn="l"/>
            <a:r>
              <a:rPr lang="en-US" dirty="0">
                <a:latin typeface="Verdana" panose="020B0604030504040204" pitchFamily="34" charset="0"/>
                <a:ea typeface="Verdana" panose="020B0604030504040204" pitchFamily="34" charset="0"/>
              </a:rPr>
              <a:t>- exchange among groups of the youth, mutual visits of our council office's employees aimed at exchange of experience,</a:t>
            </a:r>
            <a:endParaRPr lang="pl-PL" dirty="0">
              <a:latin typeface="Verdana" panose="020B0604030504040204" pitchFamily="34" charset="0"/>
              <a:ea typeface="Verdana" panose="020B0604030504040204" pitchFamily="34" charset="0"/>
            </a:endParaRPr>
          </a:p>
          <a:p>
            <a:pPr algn="l"/>
            <a:endParaRPr lang="en-US" dirty="0">
              <a:latin typeface="Verdana" panose="020B0604030504040204" pitchFamily="34" charset="0"/>
              <a:ea typeface="Verdana" panose="020B0604030504040204" pitchFamily="34" charset="0"/>
            </a:endParaRPr>
          </a:p>
          <a:p>
            <a:pPr algn="l"/>
            <a:r>
              <a:rPr lang="en-US" dirty="0">
                <a:latin typeface="Verdana" panose="020B0604030504040204" pitchFamily="34" charset="0"/>
                <a:ea typeface="Verdana" panose="020B0604030504040204" pitchFamily="34" charset="0"/>
              </a:rPr>
              <a:t>- common participation in EU co-financed programmes</a:t>
            </a:r>
            <a:r>
              <a:rPr lang="pl-PL" dirty="0">
                <a:latin typeface="Verdana" panose="020B0604030504040204" pitchFamily="34" charset="0"/>
                <a:ea typeface="Verdana" panose="020B0604030504040204" pitchFamily="34" charset="0"/>
              </a:rPr>
              <a:t>. </a:t>
            </a:r>
            <a:endParaRPr lang="en-US" dirty="0">
              <a:latin typeface="Verdana" panose="020B0604030504040204" pitchFamily="34" charset="0"/>
              <a:ea typeface="Verdana" panose="020B0604030504040204" pitchFamily="34" charset="0"/>
            </a:endParaRPr>
          </a:p>
        </p:txBody>
      </p:sp>
      <p:sp>
        <p:nvSpPr>
          <p:cNvPr id="2" name="pole tekstowe 1">
            <a:extLst>
              <a:ext uri="{FF2B5EF4-FFF2-40B4-BE49-F238E27FC236}">
                <a16:creationId xmlns:a16="http://schemas.microsoft.com/office/drawing/2014/main" id="{E6E5D0E3-592C-D612-284D-9CD93C43F353}"/>
              </a:ext>
            </a:extLst>
          </p:cNvPr>
          <p:cNvSpPr txBox="1"/>
          <p:nvPr/>
        </p:nvSpPr>
        <p:spPr>
          <a:xfrm>
            <a:off x="868429" y="1217179"/>
            <a:ext cx="10292808" cy="461665"/>
          </a:xfrm>
          <a:prstGeom prst="rect">
            <a:avLst/>
          </a:prstGeom>
          <a:noFill/>
        </p:spPr>
        <p:txBody>
          <a:bodyPr wrap="square">
            <a:spAutoFit/>
          </a:bodyPr>
          <a:lstStyle/>
          <a:p>
            <a:pPr algn="ctr"/>
            <a:r>
              <a:rPr lang="pl-PL" sz="2400" b="1" dirty="0">
                <a:latin typeface="Arial" panose="020B0604020202020204" pitchFamily="34" charset="0"/>
                <a:ea typeface="Verdana" panose="020B0604030504040204" pitchFamily="34" charset="0"/>
                <a:cs typeface="Arial" panose="020B0604020202020204" pitchFamily="34" charset="0"/>
              </a:rPr>
              <a:t>Cooperation and </a:t>
            </a:r>
            <a:r>
              <a:rPr lang="pl-PL" sz="2400" b="1" dirty="0" err="1">
                <a:latin typeface="Arial" panose="020B0604020202020204" pitchFamily="34" charset="0"/>
                <a:ea typeface="Verdana" panose="020B0604030504040204" pitchFamily="34" charset="0"/>
                <a:cs typeface="Arial" panose="020B0604020202020204" pitchFamily="34" charset="0"/>
              </a:rPr>
              <a:t>practice</a:t>
            </a:r>
            <a:r>
              <a:rPr lang="pl-PL" sz="2400" b="1" dirty="0">
                <a:latin typeface="Arial" panose="020B0604020202020204" pitchFamily="34" charset="0"/>
                <a:ea typeface="Verdana" panose="020B0604030504040204" pitchFamily="34" charset="0"/>
                <a:cs typeface="Arial" panose="020B0604020202020204" pitchFamily="34" charset="0"/>
              </a:rPr>
              <a:t> </a:t>
            </a:r>
            <a:r>
              <a:rPr lang="pl-PL" sz="2400" b="1" dirty="0" err="1">
                <a:latin typeface="Arial" panose="020B0604020202020204" pitchFamily="34" charset="0"/>
                <a:ea typeface="Verdana" panose="020B0604030504040204" pitchFamily="34" charset="0"/>
                <a:cs typeface="Arial" panose="020B0604020202020204" pitchFamily="34" charset="0"/>
              </a:rPr>
              <a:t>activities</a:t>
            </a:r>
            <a:r>
              <a:rPr lang="pl-PL" sz="2400" b="1" dirty="0">
                <a:latin typeface="Arial" panose="020B0604020202020204" pitchFamily="34" charset="0"/>
                <a:ea typeface="Verdana" panose="020B0604030504040204" pitchFamily="34" charset="0"/>
                <a:cs typeface="Arial" panose="020B0604020202020204" pitchFamily="34" charset="0"/>
              </a:rPr>
              <a:t> </a:t>
            </a:r>
            <a:endParaRPr lang="en-US" sz="2400" b="1" dirty="0">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620788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D2A9D59-6F60-EC43-8E6A-7405978EBBAF}"/>
              </a:ext>
            </a:extLst>
          </p:cNvPr>
          <p:cNvSpPr/>
          <p:nvPr/>
        </p:nvSpPr>
        <p:spPr>
          <a:xfrm>
            <a:off x="0" y="0"/>
            <a:ext cx="12192000" cy="6858000"/>
          </a:xfrm>
          <a:prstGeom prst="rect">
            <a:avLst/>
          </a:prstGeom>
          <a:solidFill>
            <a:srgbClr val="00AE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L"/>
          </a:p>
        </p:txBody>
      </p:sp>
      <p:pic>
        <p:nvPicPr>
          <p:cNvPr id="8" name="Picture 7">
            <a:extLst>
              <a:ext uri="{FF2B5EF4-FFF2-40B4-BE49-F238E27FC236}">
                <a16:creationId xmlns:a16="http://schemas.microsoft.com/office/drawing/2014/main" id="{CB947B85-E7DF-E141-9F6B-3C42C73CDDDA}"/>
              </a:ext>
            </a:extLst>
          </p:cNvPr>
          <p:cNvPicPr>
            <a:picLocks noChangeAspect="1"/>
          </p:cNvPicPr>
          <p:nvPr/>
        </p:nvPicPr>
        <p:blipFill>
          <a:blip r:embed="rId2"/>
          <a:stretch>
            <a:fillRect/>
          </a:stretch>
        </p:blipFill>
        <p:spPr>
          <a:xfrm>
            <a:off x="138223" y="3197041"/>
            <a:ext cx="11908465" cy="3893152"/>
          </a:xfrm>
          <a:prstGeom prst="rect">
            <a:avLst/>
          </a:prstGeom>
        </p:spPr>
      </p:pic>
      <p:sp>
        <p:nvSpPr>
          <p:cNvPr id="2" name="Rectangle 1">
            <a:extLst>
              <a:ext uri="{FF2B5EF4-FFF2-40B4-BE49-F238E27FC236}">
                <a16:creationId xmlns:a16="http://schemas.microsoft.com/office/drawing/2014/main" id="{5CD61027-FE51-0047-34D7-BFB7D3A67639}"/>
              </a:ext>
            </a:extLst>
          </p:cNvPr>
          <p:cNvSpPr>
            <a:spLocks noChangeArrowheads="1"/>
          </p:cNvSpPr>
          <p:nvPr/>
        </p:nvSpPr>
        <p:spPr bwMode="auto">
          <a:xfrm>
            <a:off x="3412394" y="1965122"/>
            <a:ext cx="515878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l-PL" altLang="pl-PL" sz="2800" b="1"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Thank</a:t>
            </a:r>
            <a:r>
              <a:rPr kumimoji="0" lang="pl-PL" altLang="pl-PL" sz="2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pl-PL" altLang="pl-PL" sz="2800" b="1"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you</a:t>
            </a:r>
            <a:r>
              <a:rPr kumimoji="0" lang="pl-PL" altLang="pl-PL" sz="2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for </a:t>
            </a:r>
            <a:r>
              <a:rPr kumimoji="0" lang="pl-PL" altLang="pl-PL" sz="2800" b="1"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your</a:t>
            </a:r>
            <a:r>
              <a:rPr kumimoji="0" lang="pl-PL" altLang="pl-PL" sz="2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pl-PL" altLang="pl-PL" sz="2800" b="1"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attention</a:t>
            </a:r>
            <a:r>
              <a:rPr kumimoji="0" lang="pl-PL" altLang="pl-PL" sz="2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06837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D2A9D59-6F60-EC43-8E6A-7405978EBBAF}"/>
              </a:ext>
            </a:extLst>
          </p:cNvPr>
          <p:cNvSpPr/>
          <p:nvPr/>
        </p:nvSpPr>
        <p:spPr>
          <a:xfrm>
            <a:off x="0" y="0"/>
            <a:ext cx="12192000" cy="6858000"/>
          </a:xfrm>
          <a:prstGeom prst="rect">
            <a:avLst/>
          </a:prstGeom>
          <a:solidFill>
            <a:srgbClr val="00AE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L"/>
          </a:p>
        </p:txBody>
      </p:sp>
      <p:pic>
        <p:nvPicPr>
          <p:cNvPr id="4" name="Picture 3">
            <a:extLst>
              <a:ext uri="{FF2B5EF4-FFF2-40B4-BE49-F238E27FC236}">
                <a16:creationId xmlns:a16="http://schemas.microsoft.com/office/drawing/2014/main" id="{F89EB1ED-782A-864D-A543-589B181FB1ED}"/>
              </a:ext>
            </a:extLst>
          </p:cNvPr>
          <p:cNvPicPr>
            <a:picLocks noChangeAspect="1"/>
          </p:cNvPicPr>
          <p:nvPr/>
        </p:nvPicPr>
        <p:blipFill>
          <a:blip r:embed="rId2"/>
          <a:stretch>
            <a:fillRect/>
          </a:stretch>
        </p:blipFill>
        <p:spPr>
          <a:xfrm>
            <a:off x="867587" y="733350"/>
            <a:ext cx="1270034" cy="1435691"/>
          </a:xfrm>
          <a:prstGeom prst="rect">
            <a:avLst/>
          </a:prstGeom>
        </p:spPr>
      </p:pic>
      <p:sp>
        <p:nvSpPr>
          <p:cNvPr id="5" name="TextBox 4">
            <a:extLst>
              <a:ext uri="{FF2B5EF4-FFF2-40B4-BE49-F238E27FC236}">
                <a16:creationId xmlns:a16="http://schemas.microsoft.com/office/drawing/2014/main" id="{2DB3F7AA-B1CF-D94C-9342-A799B782E8FD}"/>
              </a:ext>
            </a:extLst>
          </p:cNvPr>
          <p:cNvSpPr txBox="1"/>
          <p:nvPr/>
        </p:nvSpPr>
        <p:spPr>
          <a:xfrm>
            <a:off x="-60121" y="2439910"/>
            <a:ext cx="3125450" cy="369332"/>
          </a:xfrm>
          <a:prstGeom prst="rect">
            <a:avLst/>
          </a:prstGeom>
          <a:noFill/>
        </p:spPr>
        <p:txBody>
          <a:bodyPr wrap="square" rtlCol="0">
            <a:spAutoFit/>
          </a:bodyPr>
          <a:lstStyle/>
          <a:p>
            <a:pPr algn="ctr"/>
            <a:r>
              <a:rPr lang="en-PL" b="1" spc="160" dirty="0">
                <a:solidFill>
                  <a:schemeClr val="bg1"/>
                </a:solidFill>
                <a:latin typeface="Spartan" pitchFamily="2" charset="77"/>
              </a:rPr>
              <a:t>Właśnie tu.</a:t>
            </a:r>
          </a:p>
        </p:txBody>
      </p:sp>
      <p:sp>
        <p:nvSpPr>
          <p:cNvPr id="7" name="TextBox 6">
            <a:extLst>
              <a:ext uri="{FF2B5EF4-FFF2-40B4-BE49-F238E27FC236}">
                <a16:creationId xmlns:a16="http://schemas.microsoft.com/office/drawing/2014/main" id="{DE8818A7-A1AB-014C-A7C3-6B55BBD729EB}"/>
              </a:ext>
            </a:extLst>
          </p:cNvPr>
          <p:cNvSpPr txBox="1"/>
          <p:nvPr/>
        </p:nvSpPr>
        <p:spPr>
          <a:xfrm>
            <a:off x="-60121" y="3016313"/>
            <a:ext cx="3125450" cy="261610"/>
          </a:xfrm>
          <a:prstGeom prst="rect">
            <a:avLst/>
          </a:prstGeom>
          <a:noFill/>
        </p:spPr>
        <p:txBody>
          <a:bodyPr wrap="square" rtlCol="0">
            <a:spAutoFit/>
          </a:bodyPr>
          <a:lstStyle/>
          <a:p>
            <a:pPr algn="ctr"/>
            <a:r>
              <a:rPr lang="en-PL" sz="1100" dirty="0">
                <a:solidFill>
                  <a:schemeClr val="bg1"/>
                </a:solidFill>
                <a:latin typeface="Spartan" pitchFamily="2" charset="77"/>
              </a:rPr>
              <a:t>www.wschowa.pl</a:t>
            </a:r>
          </a:p>
        </p:txBody>
      </p:sp>
      <p:pic>
        <p:nvPicPr>
          <p:cNvPr id="9" name="Picture 8">
            <a:extLst>
              <a:ext uri="{FF2B5EF4-FFF2-40B4-BE49-F238E27FC236}">
                <a16:creationId xmlns:a16="http://schemas.microsoft.com/office/drawing/2014/main" id="{38B0E40C-881B-5845-BB2A-69BA4550050E}"/>
              </a:ext>
            </a:extLst>
          </p:cNvPr>
          <p:cNvPicPr>
            <a:picLocks noChangeAspect="1"/>
          </p:cNvPicPr>
          <p:nvPr/>
        </p:nvPicPr>
        <p:blipFill>
          <a:blip r:embed="rId3"/>
          <a:stretch>
            <a:fillRect/>
          </a:stretch>
        </p:blipFill>
        <p:spPr>
          <a:xfrm>
            <a:off x="2683391" y="-1085013"/>
            <a:ext cx="10022515" cy="8072083"/>
          </a:xfrm>
          <a:prstGeom prst="rect">
            <a:avLst/>
          </a:prstGeom>
        </p:spPr>
      </p:pic>
    </p:spTree>
    <p:extLst>
      <p:ext uri="{BB962C8B-B14F-4D97-AF65-F5344CB8AC3E}">
        <p14:creationId xmlns:p14="http://schemas.microsoft.com/office/powerpoint/2010/main" val="2436839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E222454-DD51-B84B-B722-D89522F63AC2}"/>
              </a:ext>
            </a:extLst>
          </p:cNvPr>
          <p:cNvSpPr txBox="1"/>
          <p:nvPr/>
        </p:nvSpPr>
        <p:spPr>
          <a:xfrm>
            <a:off x="361679" y="334664"/>
            <a:ext cx="312545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L" sz="1200" b="0" i="0" u="none" strike="noStrike" kern="1200" cap="none" spc="350" normalizeH="0" baseline="0" noProof="0" dirty="0">
                <a:ln>
                  <a:noFill/>
                </a:ln>
                <a:solidFill>
                  <a:srgbClr val="00AEEF"/>
                </a:solidFill>
                <a:effectLst/>
                <a:uLnTx/>
                <a:uFillTx/>
                <a:latin typeface="Crimson Text" panose="02000503000000000000" pitchFamily="2" charset="77"/>
                <a:ea typeface="+mn-ea"/>
                <a:cs typeface="+mn-cs"/>
              </a:rPr>
              <a:t>Właśnie tu.</a:t>
            </a:r>
          </a:p>
        </p:txBody>
      </p:sp>
      <p:cxnSp>
        <p:nvCxnSpPr>
          <p:cNvPr id="7" name="Straight Connector 6">
            <a:extLst>
              <a:ext uri="{FF2B5EF4-FFF2-40B4-BE49-F238E27FC236}">
                <a16:creationId xmlns:a16="http://schemas.microsoft.com/office/drawing/2014/main" id="{3735A612-DFA9-A443-BDCA-319739C60057}"/>
              </a:ext>
            </a:extLst>
          </p:cNvPr>
          <p:cNvCxnSpPr>
            <a:cxnSpLocks/>
          </p:cNvCxnSpPr>
          <p:nvPr/>
        </p:nvCxnSpPr>
        <p:spPr>
          <a:xfrm>
            <a:off x="453191" y="674556"/>
            <a:ext cx="11295786"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9BF16A2-EC67-314A-90B3-376259E85072}"/>
              </a:ext>
            </a:extLst>
          </p:cNvPr>
          <p:cNvSpPr txBox="1"/>
          <p:nvPr/>
        </p:nvSpPr>
        <p:spPr>
          <a:xfrm>
            <a:off x="10231952" y="334664"/>
            <a:ext cx="1620854"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PL" sz="1200" b="1" i="0" u="none" strike="noStrike" kern="1200" cap="none" spc="500" normalizeH="0" baseline="0" noProof="0" dirty="0">
                <a:ln>
                  <a:noFill/>
                </a:ln>
                <a:solidFill>
                  <a:srgbClr val="00AEEF"/>
                </a:solidFill>
                <a:effectLst/>
                <a:uLnTx/>
                <a:uFillTx/>
                <a:latin typeface="Spartan" pitchFamily="2" charset="77"/>
                <a:ea typeface="+mn-ea"/>
                <a:cs typeface="+mn-cs"/>
              </a:rPr>
              <a:t>WSCHOWA</a:t>
            </a:r>
          </a:p>
        </p:txBody>
      </p:sp>
      <p:cxnSp>
        <p:nvCxnSpPr>
          <p:cNvPr id="10" name="Straight Connector 9">
            <a:extLst>
              <a:ext uri="{FF2B5EF4-FFF2-40B4-BE49-F238E27FC236}">
                <a16:creationId xmlns:a16="http://schemas.microsoft.com/office/drawing/2014/main" id="{F70A1216-D7E1-1645-8407-9EF5EA8FF5B2}"/>
              </a:ext>
            </a:extLst>
          </p:cNvPr>
          <p:cNvCxnSpPr>
            <a:cxnSpLocks/>
          </p:cNvCxnSpPr>
          <p:nvPr/>
        </p:nvCxnSpPr>
        <p:spPr>
          <a:xfrm>
            <a:off x="1154243" y="6400799"/>
            <a:ext cx="10125855"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C58422F5-E728-6145-AAD6-75CFBD60652F}"/>
              </a:ext>
            </a:extLst>
          </p:cNvPr>
          <p:cNvPicPr>
            <a:picLocks noChangeAspect="1"/>
          </p:cNvPicPr>
          <p:nvPr/>
        </p:nvPicPr>
        <p:blipFill>
          <a:blip r:embed="rId2"/>
          <a:stretch>
            <a:fillRect/>
          </a:stretch>
        </p:blipFill>
        <p:spPr>
          <a:xfrm>
            <a:off x="453191" y="5831178"/>
            <a:ext cx="507772" cy="568122"/>
          </a:xfrm>
          <a:prstGeom prst="rect">
            <a:avLst/>
          </a:prstGeom>
        </p:spPr>
      </p:pic>
      <p:sp>
        <p:nvSpPr>
          <p:cNvPr id="15" name="Rectangle 14">
            <a:extLst>
              <a:ext uri="{FF2B5EF4-FFF2-40B4-BE49-F238E27FC236}">
                <a16:creationId xmlns:a16="http://schemas.microsoft.com/office/drawing/2014/main" id="{D6AE224F-B3E8-A340-ADDD-4AF4DB66C395}"/>
              </a:ext>
            </a:extLst>
          </p:cNvPr>
          <p:cNvSpPr/>
          <p:nvPr/>
        </p:nvSpPr>
        <p:spPr>
          <a:xfrm>
            <a:off x="11447051" y="6110303"/>
            <a:ext cx="288997" cy="288997"/>
          </a:xfrm>
          <a:prstGeom prst="rect">
            <a:avLst/>
          </a:prstGeom>
          <a:noFill/>
          <a:ln w="6350">
            <a:solidFill>
              <a:srgbClr val="00AE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7CB4FAD4-E265-E94A-9294-3CC1FDFA1FCE}"/>
              </a:ext>
            </a:extLst>
          </p:cNvPr>
          <p:cNvSpPr txBox="1"/>
          <p:nvPr/>
        </p:nvSpPr>
        <p:spPr>
          <a:xfrm>
            <a:off x="11437219" y="6122301"/>
            <a:ext cx="36222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B88B975-73F2-EF42-99A2-67C7F8997F50}" type="slidenum">
              <a:rPr kumimoji="0" lang="en-PL" sz="1200" b="0" i="0" u="none" strike="noStrike" kern="1200" cap="none" spc="350" normalizeH="0" baseline="0" noProof="0" smtClean="0">
                <a:ln>
                  <a:noFill/>
                </a:ln>
                <a:solidFill>
                  <a:srgbClr val="00AEEF"/>
                </a:solidFill>
                <a:effectLst/>
                <a:uLnTx/>
                <a:uFillTx/>
                <a:latin typeface="Crimson Text" panose="02000503000000000000" pitchFamily="2" charset="77"/>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PL" sz="1200" b="0" i="0" u="none" strike="noStrike" kern="1200" cap="none" spc="350" normalizeH="0" baseline="0" noProof="0" dirty="0">
              <a:ln>
                <a:noFill/>
              </a:ln>
              <a:solidFill>
                <a:srgbClr val="00AEEF"/>
              </a:solidFill>
              <a:effectLst/>
              <a:uLnTx/>
              <a:uFillTx/>
              <a:latin typeface="Crimson Text" panose="02000503000000000000" pitchFamily="2" charset="77"/>
              <a:ea typeface="+mn-ea"/>
              <a:cs typeface="+mn-cs"/>
            </a:endParaRPr>
          </a:p>
        </p:txBody>
      </p:sp>
      <p:sp>
        <p:nvSpPr>
          <p:cNvPr id="5" name="pole tekstowe 4">
            <a:extLst>
              <a:ext uri="{FF2B5EF4-FFF2-40B4-BE49-F238E27FC236}">
                <a16:creationId xmlns:a16="http://schemas.microsoft.com/office/drawing/2014/main" id="{B6C7E9AA-DEAF-5B41-4D68-49AB9068D375}"/>
              </a:ext>
            </a:extLst>
          </p:cNvPr>
          <p:cNvSpPr txBox="1"/>
          <p:nvPr/>
        </p:nvSpPr>
        <p:spPr>
          <a:xfrm>
            <a:off x="453191" y="852929"/>
            <a:ext cx="5743423" cy="13234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02122"/>
                </a:solidFill>
                <a:effectLst/>
                <a:highlight>
                  <a:srgbClr val="00AEEF"/>
                </a:highlight>
                <a:uLnTx/>
                <a:uFillTx/>
                <a:latin typeface="Verdana" panose="020B0604030504040204" pitchFamily="34" charset="0"/>
                <a:ea typeface="Verdana" panose="020B0604030504040204" pitchFamily="34" charset="0"/>
                <a:cs typeface="+mn-cs"/>
              </a:rPr>
              <a:t>Wschowa</a:t>
            </a:r>
            <a:r>
              <a:rPr kumimoji="0" lang="en-US" sz="1400" b="0" i="0" u="none" strike="noStrike" kern="1200" cap="none" spc="0" normalizeH="0" baseline="0" noProof="0" dirty="0">
                <a:ln>
                  <a:noFill/>
                </a:ln>
                <a:solidFill>
                  <a:srgbClr val="202122"/>
                </a:solidFill>
                <a:effectLst/>
                <a:uLnTx/>
                <a:uFillTx/>
                <a:latin typeface="Verdana" panose="020B0604030504040204" pitchFamily="34" charset="0"/>
                <a:ea typeface="Verdana" panose="020B0604030504040204" pitchFamily="34" charset="0"/>
                <a:cs typeface="+mn-cs"/>
              </a:rPr>
              <a:t>  </a:t>
            </a:r>
            <a:r>
              <a:rPr kumimoji="0" lang="en-US" sz="1600" b="0" i="0" u="none" strike="noStrike" kern="1200" cap="none" spc="0" normalizeH="0" baseline="0" noProof="0" dirty="0">
                <a:ln>
                  <a:noFill/>
                </a:ln>
                <a:solidFill>
                  <a:srgbClr val="202122"/>
                </a:solidFill>
                <a:effectLst/>
                <a:uLnTx/>
                <a:uFillTx/>
                <a:latin typeface="Arial" panose="020B0604020202020204" pitchFamily="34" charset="0"/>
                <a:ea typeface="Verdana" panose="020B0604030504040204" pitchFamily="34" charset="0"/>
                <a:cs typeface="Arial" panose="020B0604020202020204" pitchFamily="34" charset="0"/>
              </a:rPr>
              <a:t>(pronounced Fs-</a:t>
            </a:r>
            <a:r>
              <a:rPr kumimoji="0" lang="en-US" sz="1600" b="0" i="0" u="none" strike="noStrike" kern="1200" cap="none" spc="0" normalizeH="0" baseline="0" noProof="0" dirty="0" err="1">
                <a:ln>
                  <a:noFill/>
                </a:ln>
                <a:solidFill>
                  <a:srgbClr val="202122"/>
                </a:solidFill>
                <a:effectLst/>
                <a:uLnTx/>
                <a:uFillTx/>
                <a:latin typeface="Arial" panose="020B0604020202020204" pitchFamily="34" charset="0"/>
                <a:ea typeface="Verdana" panose="020B0604030504040204" pitchFamily="34" charset="0"/>
                <a:cs typeface="Arial" panose="020B0604020202020204" pitchFamily="34" charset="0"/>
              </a:rPr>
              <a:t>hova</a:t>
            </a:r>
            <a:r>
              <a:rPr kumimoji="0" lang="en-US" sz="1600" b="0" i="0" u="none" strike="noStrike" kern="1200" cap="none" spc="0" normalizeH="0" baseline="0" noProof="0" dirty="0">
                <a:ln>
                  <a:noFill/>
                </a:ln>
                <a:solidFill>
                  <a:srgbClr val="202122"/>
                </a:solidFill>
                <a:effectLst/>
                <a:uLnTx/>
                <a:uFillTx/>
                <a:latin typeface="Arial" panose="020B0604020202020204" pitchFamily="34" charset="0"/>
                <a:ea typeface="Verdana" panose="020B0604030504040204" pitchFamily="34" charset="0"/>
                <a:cs typeface="Arial" panose="020B0604020202020204" pitchFamily="34" charset="0"/>
              </a:rPr>
              <a:t> [ˈ</a:t>
            </a:r>
            <a:r>
              <a:rPr kumimoji="0" lang="en-US" sz="1600" b="0" i="0" u="none" strike="noStrike" kern="1200" cap="none" spc="0" normalizeH="0" baseline="0" noProof="0" dirty="0" err="1">
                <a:ln>
                  <a:noFill/>
                </a:ln>
                <a:solidFill>
                  <a:srgbClr val="202122"/>
                </a:solidFill>
                <a:effectLst/>
                <a:uLnTx/>
                <a:uFillTx/>
                <a:latin typeface="Arial" panose="020B0604020202020204" pitchFamily="34" charset="0"/>
                <a:ea typeface="Verdana" panose="020B0604030504040204" pitchFamily="34" charset="0"/>
                <a:cs typeface="Arial" panose="020B0604020202020204" pitchFamily="34" charset="0"/>
              </a:rPr>
              <a:t>fsxɔva</a:t>
            </a:r>
            <a:r>
              <a:rPr kumimoji="0" lang="en-US" sz="1600" b="0" i="0" u="none" strike="noStrike" kern="1200" cap="none" spc="0" normalizeH="0" baseline="0" noProof="0" dirty="0">
                <a:ln>
                  <a:noFill/>
                </a:ln>
                <a:solidFill>
                  <a:srgbClr val="202122"/>
                </a:solidFill>
                <a:effectLst/>
                <a:uLnTx/>
                <a:uFillTx/>
                <a:latin typeface="Arial" panose="020B0604020202020204" pitchFamily="34" charset="0"/>
                <a:ea typeface="Verdana" panose="020B0604030504040204" pitchFamily="34" charset="0"/>
                <a:cs typeface="Arial" panose="020B0604020202020204" pitchFamily="34" charset="0"/>
              </a:rPr>
              <a:t>], German: </a:t>
            </a:r>
            <a:r>
              <a:rPr kumimoji="0" lang="en-US" sz="1600" b="0" i="0" u="none" strike="noStrike" kern="1200" cap="none" spc="0" normalizeH="0" baseline="0" noProof="0" dirty="0" err="1">
                <a:ln>
                  <a:noFill/>
                </a:ln>
                <a:solidFill>
                  <a:srgbClr val="202122"/>
                </a:solidFill>
                <a:effectLst/>
                <a:uLnTx/>
                <a:uFillTx/>
                <a:latin typeface="Arial" panose="020B0604020202020204" pitchFamily="34" charset="0"/>
                <a:ea typeface="Verdana" panose="020B0604030504040204" pitchFamily="34" charset="0"/>
                <a:cs typeface="Arial" panose="020B0604020202020204" pitchFamily="34" charset="0"/>
              </a:rPr>
              <a:t>Fraustadt</a:t>
            </a:r>
            <a:r>
              <a:rPr kumimoji="0" lang="en-US" sz="1600" b="0" i="0" u="none" strike="noStrike" kern="1200" cap="none" spc="0" normalizeH="0" baseline="0" noProof="0" dirty="0">
                <a:ln>
                  <a:noFill/>
                </a:ln>
                <a:solidFill>
                  <a:srgbClr val="202122"/>
                </a:solidFill>
                <a:effectLst/>
                <a:uLnTx/>
                <a:uFillTx/>
                <a:latin typeface="Arial" panose="020B0604020202020204" pitchFamily="34" charset="0"/>
                <a:ea typeface="Verdana" panose="020B0604030504040204" pitchFamily="34" charset="0"/>
                <a:cs typeface="Arial" panose="020B0604020202020204" pitchFamily="34" charset="0"/>
              </a:rPr>
              <a:t>) is a town in the </a:t>
            </a:r>
            <a:r>
              <a:rPr kumimoji="0" lang="en-US" sz="1600" b="0" i="0" u="none" strike="noStrike" kern="1200" cap="none" spc="0" normalizeH="0" baseline="0" noProof="0" dirty="0" err="1">
                <a:ln>
                  <a:noFill/>
                </a:ln>
                <a:solidFill>
                  <a:srgbClr val="202122"/>
                </a:solidFill>
                <a:effectLst/>
                <a:uLnTx/>
                <a:uFillTx/>
                <a:latin typeface="Arial" panose="020B0604020202020204" pitchFamily="34" charset="0"/>
                <a:ea typeface="Verdana" panose="020B0604030504040204" pitchFamily="34" charset="0"/>
                <a:cs typeface="Arial" panose="020B0604020202020204" pitchFamily="34" charset="0"/>
              </a:rPr>
              <a:t>Lubusz</a:t>
            </a:r>
            <a:r>
              <a:rPr kumimoji="0" lang="en-US" sz="1600" b="0" i="0" u="none" strike="noStrike" kern="1200" cap="none" spc="0" normalizeH="0" baseline="0" noProof="0" dirty="0">
                <a:ln>
                  <a:noFill/>
                </a:ln>
                <a:solidFill>
                  <a:srgbClr val="202122"/>
                </a:solidFill>
                <a:effectLst/>
                <a:uLnTx/>
                <a:uFillTx/>
                <a:latin typeface="Arial" panose="020B0604020202020204" pitchFamily="34" charset="0"/>
                <a:ea typeface="Verdana" panose="020B0604030504040204" pitchFamily="34" charset="0"/>
                <a:cs typeface="Arial" panose="020B0604020202020204" pitchFamily="34" charset="0"/>
              </a:rPr>
              <a:t> </a:t>
            </a:r>
            <a:r>
              <a:rPr kumimoji="0" lang="pl-PL" sz="1600" b="0" i="0" u="none" strike="noStrike" kern="1200" cap="none" spc="0" normalizeH="0" baseline="0" noProof="0" dirty="0" err="1">
                <a:ln>
                  <a:noFill/>
                </a:ln>
                <a:solidFill>
                  <a:srgbClr val="202122"/>
                </a:solidFill>
                <a:effectLst/>
                <a:uLnTx/>
                <a:uFillTx/>
                <a:latin typeface="Arial" panose="020B0604020202020204" pitchFamily="34" charset="0"/>
                <a:ea typeface="Verdana" panose="020B0604030504040204" pitchFamily="34" charset="0"/>
                <a:cs typeface="Arial" panose="020B0604020202020204" pitchFamily="34" charset="0"/>
              </a:rPr>
              <a:t>province</a:t>
            </a:r>
            <a:r>
              <a:rPr kumimoji="0" lang="en-US" sz="1600" b="0" i="0" u="none" strike="noStrike" kern="1200" cap="none" spc="0" normalizeH="0" baseline="0" noProof="0" dirty="0">
                <a:ln>
                  <a:noFill/>
                </a:ln>
                <a:solidFill>
                  <a:srgbClr val="202122"/>
                </a:solidFill>
                <a:effectLst/>
                <a:uLnTx/>
                <a:uFillTx/>
                <a:latin typeface="Arial" panose="020B0604020202020204" pitchFamily="34" charset="0"/>
                <a:ea typeface="Verdana" panose="020B0604030504040204" pitchFamily="34" charset="0"/>
                <a:cs typeface="Arial" panose="020B0604020202020204" pitchFamily="34" charset="0"/>
              </a:rPr>
              <a:t> in western Poland with 13,875 inhabitants (2019). It is the capital of Wschowa County and a significant tourist site containing many important historical monuments. </a:t>
            </a:r>
          </a:p>
        </p:txBody>
      </p:sp>
      <p:pic>
        <p:nvPicPr>
          <p:cNvPr id="2" name="Obraz 1">
            <a:extLst>
              <a:ext uri="{FF2B5EF4-FFF2-40B4-BE49-F238E27FC236}">
                <a16:creationId xmlns:a16="http://schemas.microsoft.com/office/drawing/2014/main" id="{3B2F7129-4339-530D-103B-CCD7C3127D46}"/>
              </a:ext>
            </a:extLst>
          </p:cNvPr>
          <p:cNvPicPr>
            <a:picLocks noChangeAspect="1"/>
          </p:cNvPicPr>
          <p:nvPr/>
        </p:nvPicPr>
        <p:blipFill>
          <a:blip r:embed="rId3"/>
          <a:stretch>
            <a:fillRect/>
          </a:stretch>
        </p:blipFill>
        <p:spPr>
          <a:xfrm>
            <a:off x="6615404" y="718779"/>
            <a:ext cx="4142792" cy="5582412"/>
          </a:xfrm>
          <a:prstGeom prst="rect">
            <a:avLst/>
          </a:prstGeom>
          <a:ln>
            <a:noFill/>
          </a:ln>
          <a:effectLst>
            <a:softEdge rad="112500"/>
          </a:effectLst>
        </p:spPr>
      </p:pic>
      <p:pic>
        <p:nvPicPr>
          <p:cNvPr id="3" name="Obraz 2">
            <a:extLst>
              <a:ext uri="{FF2B5EF4-FFF2-40B4-BE49-F238E27FC236}">
                <a16:creationId xmlns:a16="http://schemas.microsoft.com/office/drawing/2014/main" id="{A7B84081-003D-0EB7-9DCF-E514B53FD394}"/>
              </a:ext>
            </a:extLst>
          </p:cNvPr>
          <p:cNvPicPr>
            <a:picLocks noChangeAspect="1"/>
          </p:cNvPicPr>
          <p:nvPr/>
        </p:nvPicPr>
        <p:blipFill>
          <a:blip r:embed="rId4"/>
          <a:stretch>
            <a:fillRect/>
          </a:stretch>
        </p:blipFill>
        <p:spPr>
          <a:xfrm>
            <a:off x="4409896" y="4023451"/>
            <a:ext cx="1516653" cy="1807727"/>
          </a:xfrm>
          <a:prstGeom prst="rect">
            <a:avLst/>
          </a:prstGeom>
        </p:spPr>
      </p:pic>
      <p:sp>
        <p:nvSpPr>
          <p:cNvPr id="8" name="pole tekstowe 7">
            <a:extLst>
              <a:ext uri="{FF2B5EF4-FFF2-40B4-BE49-F238E27FC236}">
                <a16:creationId xmlns:a16="http://schemas.microsoft.com/office/drawing/2014/main" id="{B3FBB8F4-2DE3-3791-F1B7-51C3B3D95D1C}"/>
              </a:ext>
            </a:extLst>
          </p:cNvPr>
          <p:cNvSpPr txBox="1"/>
          <p:nvPr/>
        </p:nvSpPr>
        <p:spPr>
          <a:xfrm>
            <a:off x="454800" y="2275561"/>
            <a:ext cx="5641199" cy="156966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202122"/>
                </a:solidFill>
                <a:effectLst/>
                <a:uLnTx/>
                <a:uFillTx/>
                <a:latin typeface="Arial" panose="020B0604020202020204" pitchFamily="34" charset="0"/>
                <a:ea typeface="Verdana" panose="020B0604030504040204" pitchFamily="34" charset="0"/>
                <a:cs typeface="Arial" panose="020B0604020202020204" pitchFamily="34" charset="0"/>
              </a:rPr>
              <a:t>The historical background of Wschowa dates back to the year 1136, when it was first mentioned in the bull of the Pope Innocent II. In the 18th century it used to be one of the biggest cities in Poland, referred to as an unofficial capital of Poland, as Polish kings used to reside here, also the Senate meetings used to be held. </a:t>
            </a:r>
          </a:p>
        </p:txBody>
      </p:sp>
      <p:sp>
        <p:nvSpPr>
          <p:cNvPr id="11" name="pole tekstowe 10">
            <a:extLst>
              <a:ext uri="{FF2B5EF4-FFF2-40B4-BE49-F238E27FC236}">
                <a16:creationId xmlns:a16="http://schemas.microsoft.com/office/drawing/2014/main" id="{BFA9EC69-1563-23AA-04EB-5B18B65196C9}"/>
              </a:ext>
            </a:extLst>
          </p:cNvPr>
          <p:cNvSpPr txBox="1"/>
          <p:nvPr/>
        </p:nvSpPr>
        <p:spPr>
          <a:xfrm>
            <a:off x="485687" y="3888788"/>
            <a:ext cx="3669063" cy="206210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rgbClr val="202122"/>
                </a:solidFill>
                <a:effectLst/>
                <a:uLnTx/>
                <a:uFillTx/>
                <a:latin typeface="Arial" panose="020B0604020202020204" pitchFamily="34" charset="0"/>
                <a:ea typeface="Verdana" panose="020B0604030504040204" pitchFamily="34" charset="0"/>
                <a:cs typeface="Arial" panose="020B0604020202020204" pitchFamily="34" charset="0"/>
              </a:rPr>
              <a:t>Wschowa used to be a safe haven for persecuted Lutheran protestants, and its location in the melting point of Slavonic and western cultures, and also crossing of trade routes resulted in the town's multicultural character, and co-</a:t>
            </a:r>
            <a:r>
              <a:rPr kumimoji="0" lang="en-US" sz="1600" i="0" u="none" strike="noStrike" kern="1200" cap="none" spc="0" normalizeH="0" baseline="0" noProof="0" dirty="0" err="1">
                <a:ln>
                  <a:noFill/>
                </a:ln>
                <a:solidFill>
                  <a:srgbClr val="202122"/>
                </a:solidFill>
                <a:effectLst/>
                <a:uLnTx/>
                <a:uFillTx/>
                <a:latin typeface="Arial" panose="020B0604020202020204" pitchFamily="34" charset="0"/>
                <a:ea typeface="Verdana" panose="020B0604030504040204" pitchFamily="34" charset="0"/>
                <a:cs typeface="Arial" panose="020B0604020202020204" pitchFamily="34" charset="0"/>
              </a:rPr>
              <a:t>existance</a:t>
            </a:r>
            <a:r>
              <a:rPr kumimoji="0" lang="en-US" sz="1600" i="0" u="none" strike="noStrike" kern="1200" cap="none" spc="0" normalizeH="0" baseline="0" noProof="0" dirty="0">
                <a:ln>
                  <a:noFill/>
                </a:ln>
                <a:solidFill>
                  <a:srgbClr val="202122"/>
                </a:solidFill>
                <a:effectLst/>
                <a:uLnTx/>
                <a:uFillTx/>
                <a:latin typeface="Arial" panose="020B0604020202020204" pitchFamily="34" charset="0"/>
                <a:ea typeface="Verdana" panose="020B0604030504040204" pitchFamily="34" charset="0"/>
                <a:cs typeface="Arial" panose="020B0604020202020204" pitchFamily="34" charset="0"/>
              </a:rPr>
              <a:t> of various religions and nationalities.</a:t>
            </a:r>
          </a:p>
        </p:txBody>
      </p:sp>
    </p:spTree>
    <p:extLst>
      <p:ext uri="{BB962C8B-B14F-4D97-AF65-F5344CB8AC3E}">
        <p14:creationId xmlns:p14="http://schemas.microsoft.com/office/powerpoint/2010/main" val="2304674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E222454-DD51-B84B-B722-D89522F63AC2}"/>
              </a:ext>
            </a:extLst>
          </p:cNvPr>
          <p:cNvSpPr txBox="1"/>
          <p:nvPr/>
        </p:nvSpPr>
        <p:spPr>
          <a:xfrm>
            <a:off x="361679" y="334664"/>
            <a:ext cx="312545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L" sz="1200" b="0" i="0" u="none" strike="noStrike" kern="1200" cap="none" spc="350" normalizeH="0" baseline="0" noProof="0" dirty="0">
                <a:ln>
                  <a:noFill/>
                </a:ln>
                <a:solidFill>
                  <a:srgbClr val="00AEEF"/>
                </a:solidFill>
                <a:effectLst/>
                <a:uLnTx/>
                <a:uFillTx/>
                <a:latin typeface="Crimson Text" panose="02000503000000000000" pitchFamily="2" charset="77"/>
                <a:ea typeface="+mn-ea"/>
                <a:cs typeface="+mn-cs"/>
              </a:rPr>
              <a:t>Właśnie tu.</a:t>
            </a:r>
          </a:p>
        </p:txBody>
      </p:sp>
      <p:cxnSp>
        <p:nvCxnSpPr>
          <p:cNvPr id="7" name="Straight Connector 6">
            <a:extLst>
              <a:ext uri="{FF2B5EF4-FFF2-40B4-BE49-F238E27FC236}">
                <a16:creationId xmlns:a16="http://schemas.microsoft.com/office/drawing/2014/main" id="{3735A612-DFA9-A443-BDCA-319739C60057}"/>
              </a:ext>
            </a:extLst>
          </p:cNvPr>
          <p:cNvCxnSpPr>
            <a:cxnSpLocks/>
          </p:cNvCxnSpPr>
          <p:nvPr/>
        </p:nvCxnSpPr>
        <p:spPr>
          <a:xfrm>
            <a:off x="453191" y="674556"/>
            <a:ext cx="11295786"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9BF16A2-EC67-314A-90B3-376259E85072}"/>
              </a:ext>
            </a:extLst>
          </p:cNvPr>
          <p:cNvSpPr txBox="1"/>
          <p:nvPr/>
        </p:nvSpPr>
        <p:spPr>
          <a:xfrm>
            <a:off x="10231952" y="334664"/>
            <a:ext cx="1620854"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PL" sz="1200" b="1" i="0" u="none" strike="noStrike" kern="1200" cap="none" spc="500" normalizeH="0" baseline="0" noProof="0" dirty="0">
                <a:ln>
                  <a:noFill/>
                </a:ln>
                <a:solidFill>
                  <a:srgbClr val="00AEEF"/>
                </a:solidFill>
                <a:effectLst/>
                <a:uLnTx/>
                <a:uFillTx/>
                <a:latin typeface="Spartan" pitchFamily="2" charset="77"/>
                <a:ea typeface="+mn-ea"/>
                <a:cs typeface="+mn-cs"/>
              </a:rPr>
              <a:t>WSCHOWA</a:t>
            </a:r>
          </a:p>
        </p:txBody>
      </p:sp>
      <p:cxnSp>
        <p:nvCxnSpPr>
          <p:cNvPr id="10" name="Straight Connector 9">
            <a:extLst>
              <a:ext uri="{FF2B5EF4-FFF2-40B4-BE49-F238E27FC236}">
                <a16:creationId xmlns:a16="http://schemas.microsoft.com/office/drawing/2014/main" id="{F70A1216-D7E1-1645-8407-9EF5EA8FF5B2}"/>
              </a:ext>
            </a:extLst>
          </p:cNvPr>
          <p:cNvCxnSpPr>
            <a:cxnSpLocks/>
          </p:cNvCxnSpPr>
          <p:nvPr/>
        </p:nvCxnSpPr>
        <p:spPr>
          <a:xfrm>
            <a:off x="1154243" y="6400799"/>
            <a:ext cx="10125855"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C58422F5-E728-6145-AAD6-75CFBD60652F}"/>
              </a:ext>
            </a:extLst>
          </p:cNvPr>
          <p:cNvPicPr>
            <a:picLocks noChangeAspect="1"/>
          </p:cNvPicPr>
          <p:nvPr/>
        </p:nvPicPr>
        <p:blipFill>
          <a:blip r:embed="rId2"/>
          <a:stretch>
            <a:fillRect/>
          </a:stretch>
        </p:blipFill>
        <p:spPr>
          <a:xfrm>
            <a:off x="453191" y="5831178"/>
            <a:ext cx="507772" cy="568122"/>
          </a:xfrm>
          <a:prstGeom prst="rect">
            <a:avLst/>
          </a:prstGeom>
        </p:spPr>
      </p:pic>
      <p:sp>
        <p:nvSpPr>
          <p:cNvPr id="15" name="Rectangle 14">
            <a:extLst>
              <a:ext uri="{FF2B5EF4-FFF2-40B4-BE49-F238E27FC236}">
                <a16:creationId xmlns:a16="http://schemas.microsoft.com/office/drawing/2014/main" id="{D6AE224F-B3E8-A340-ADDD-4AF4DB66C395}"/>
              </a:ext>
            </a:extLst>
          </p:cNvPr>
          <p:cNvSpPr/>
          <p:nvPr/>
        </p:nvSpPr>
        <p:spPr>
          <a:xfrm>
            <a:off x="11447051" y="6110303"/>
            <a:ext cx="288997" cy="288997"/>
          </a:xfrm>
          <a:prstGeom prst="rect">
            <a:avLst/>
          </a:prstGeom>
          <a:noFill/>
          <a:ln w="6350">
            <a:solidFill>
              <a:srgbClr val="00AE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7CB4FAD4-E265-E94A-9294-3CC1FDFA1FCE}"/>
              </a:ext>
            </a:extLst>
          </p:cNvPr>
          <p:cNvSpPr txBox="1"/>
          <p:nvPr/>
        </p:nvSpPr>
        <p:spPr>
          <a:xfrm>
            <a:off x="11437219" y="6122301"/>
            <a:ext cx="36222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B88B975-73F2-EF42-99A2-67C7F8997F50}" type="slidenum">
              <a:rPr kumimoji="0" lang="en-PL" sz="1200" b="0" i="0" u="none" strike="noStrike" kern="1200" cap="none" spc="350" normalizeH="0" baseline="0" noProof="0" smtClean="0">
                <a:ln>
                  <a:noFill/>
                </a:ln>
                <a:solidFill>
                  <a:srgbClr val="00AEEF"/>
                </a:solidFill>
                <a:effectLst/>
                <a:uLnTx/>
                <a:uFillTx/>
                <a:latin typeface="Crimson Text" panose="02000503000000000000" pitchFamily="2" charset="77"/>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PL" sz="1200" b="0" i="0" u="none" strike="noStrike" kern="1200" cap="none" spc="350" normalizeH="0" baseline="0" noProof="0" dirty="0">
              <a:ln>
                <a:noFill/>
              </a:ln>
              <a:solidFill>
                <a:srgbClr val="00AEEF"/>
              </a:solidFill>
              <a:effectLst/>
              <a:uLnTx/>
              <a:uFillTx/>
              <a:latin typeface="Crimson Text" panose="02000503000000000000" pitchFamily="2" charset="77"/>
              <a:ea typeface="+mn-ea"/>
              <a:cs typeface="+mn-cs"/>
            </a:endParaRPr>
          </a:p>
        </p:txBody>
      </p:sp>
      <p:sp>
        <p:nvSpPr>
          <p:cNvPr id="5" name="pole tekstowe 4">
            <a:extLst>
              <a:ext uri="{FF2B5EF4-FFF2-40B4-BE49-F238E27FC236}">
                <a16:creationId xmlns:a16="http://schemas.microsoft.com/office/drawing/2014/main" id="{B6C7E9AA-DEAF-5B41-4D68-49AB9068D375}"/>
              </a:ext>
            </a:extLst>
          </p:cNvPr>
          <p:cNvSpPr txBox="1"/>
          <p:nvPr/>
        </p:nvSpPr>
        <p:spPr>
          <a:xfrm>
            <a:off x="1154243" y="1787676"/>
            <a:ext cx="609600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srgbClr val="202122"/>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srgbClr val="202122"/>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srgbClr val="202122"/>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3" name="Obraz 2">
            <a:extLst>
              <a:ext uri="{FF2B5EF4-FFF2-40B4-BE49-F238E27FC236}">
                <a16:creationId xmlns:a16="http://schemas.microsoft.com/office/drawing/2014/main" id="{D7AFB9D7-DAE6-B43D-6BD8-5331BC87BC2B}"/>
              </a:ext>
            </a:extLst>
          </p:cNvPr>
          <p:cNvPicPr>
            <a:picLocks noChangeAspect="1"/>
          </p:cNvPicPr>
          <p:nvPr/>
        </p:nvPicPr>
        <p:blipFill>
          <a:blip r:embed="rId3"/>
          <a:stretch>
            <a:fillRect/>
          </a:stretch>
        </p:blipFill>
        <p:spPr>
          <a:xfrm>
            <a:off x="2374069" y="1048305"/>
            <a:ext cx="7443861" cy="4761389"/>
          </a:xfrm>
          <a:prstGeom prst="rect">
            <a:avLst/>
          </a:prstGeom>
          <a:ln>
            <a:noFill/>
          </a:ln>
          <a:effectLst>
            <a:softEdge rad="112500"/>
          </a:effectLst>
        </p:spPr>
      </p:pic>
    </p:spTree>
    <p:extLst>
      <p:ext uri="{BB962C8B-B14F-4D97-AF65-F5344CB8AC3E}">
        <p14:creationId xmlns:p14="http://schemas.microsoft.com/office/powerpoint/2010/main" val="3363248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E222454-DD51-B84B-B722-D89522F63AC2}"/>
              </a:ext>
            </a:extLst>
          </p:cNvPr>
          <p:cNvSpPr txBox="1"/>
          <p:nvPr/>
        </p:nvSpPr>
        <p:spPr>
          <a:xfrm>
            <a:off x="361679" y="334664"/>
            <a:ext cx="312545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PL" sz="1200" b="0" i="0" u="none" strike="noStrike" kern="1200" cap="none" spc="350" normalizeH="0" baseline="0" noProof="0" dirty="0">
                <a:ln>
                  <a:noFill/>
                </a:ln>
                <a:solidFill>
                  <a:srgbClr val="00AEEF"/>
                </a:solidFill>
                <a:effectLst/>
                <a:uLnTx/>
                <a:uFillTx/>
                <a:latin typeface="Crimson Text" panose="02000503000000000000" pitchFamily="2" charset="77"/>
                <a:ea typeface="+mn-ea"/>
                <a:cs typeface="+mn-cs"/>
              </a:rPr>
              <a:t>Właśnie tu.</a:t>
            </a:r>
          </a:p>
        </p:txBody>
      </p:sp>
      <p:cxnSp>
        <p:nvCxnSpPr>
          <p:cNvPr id="7" name="Straight Connector 6">
            <a:extLst>
              <a:ext uri="{FF2B5EF4-FFF2-40B4-BE49-F238E27FC236}">
                <a16:creationId xmlns:a16="http://schemas.microsoft.com/office/drawing/2014/main" id="{3735A612-DFA9-A443-BDCA-319739C60057}"/>
              </a:ext>
            </a:extLst>
          </p:cNvPr>
          <p:cNvCxnSpPr>
            <a:cxnSpLocks/>
          </p:cNvCxnSpPr>
          <p:nvPr/>
        </p:nvCxnSpPr>
        <p:spPr>
          <a:xfrm>
            <a:off x="453191" y="674556"/>
            <a:ext cx="11295786"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9BF16A2-EC67-314A-90B3-376259E85072}"/>
              </a:ext>
            </a:extLst>
          </p:cNvPr>
          <p:cNvSpPr txBox="1"/>
          <p:nvPr/>
        </p:nvSpPr>
        <p:spPr>
          <a:xfrm>
            <a:off x="10231952" y="334664"/>
            <a:ext cx="1620854"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PL" sz="1200" b="1" i="0" u="none" strike="noStrike" kern="1200" cap="none" spc="500" normalizeH="0" baseline="0" noProof="0" dirty="0">
                <a:ln>
                  <a:noFill/>
                </a:ln>
                <a:solidFill>
                  <a:srgbClr val="00AEEF"/>
                </a:solidFill>
                <a:effectLst/>
                <a:uLnTx/>
                <a:uFillTx/>
                <a:latin typeface="Spartan" pitchFamily="2" charset="77"/>
                <a:ea typeface="+mn-ea"/>
                <a:cs typeface="+mn-cs"/>
              </a:rPr>
              <a:t>WSCHOWA</a:t>
            </a:r>
          </a:p>
        </p:txBody>
      </p:sp>
      <p:cxnSp>
        <p:nvCxnSpPr>
          <p:cNvPr id="10" name="Straight Connector 9">
            <a:extLst>
              <a:ext uri="{FF2B5EF4-FFF2-40B4-BE49-F238E27FC236}">
                <a16:creationId xmlns:a16="http://schemas.microsoft.com/office/drawing/2014/main" id="{F70A1216-D7E1-1645-8407-9EF5EA8FF5B2}"/>
              </a:ext>
            </a:extLst>
          </p:cNvPr>
          <p:cNvCxnSpPr>
            <a:cxnSpLocks/>
          </p:cNvCxnSpPr>
          <p:nvPr/>
        </p:nvCxnSpPr>
        <p:spPr>
          <a:xfrm>
            <a:off x="1154243" y="6400799"/>
            <a:ext cx="10125855"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C58422F5-E728-6145-AAD6-75CFBD60652F}"/>
              </a:ext>
            </a:extLst>
          </p:cNvPr>
          <p:cNvPicPr>
            <a:picLocks noChangeAspect="1"/>
          </p:cNvPicPr>
          <p:nvPr/>
        </p:nvPicPr>
        <p:blipFill>
          <a:blip r:embed="rId2"/>
          <a:stretch>
            <a:fillRect/>
          </a:stretch>
        </p:blipFill>
        <p:spPr>
          <a:xfrm>
            <a:off x="453191" y="5831178"/>
            <a:ext cx="507772" cy="568122"/>
          </a:xfrm>
          <a:prstGeom prst="rect">
            <a:avLst/>
          </a:prstGeom>
        </p:spPr>
      </p:pic>
      <p:sp>
        <p:nvSpPr>
          <p:cNvPr id="15" name="Rectangle 14">
            <a:extLst>
              <a:ext uri="{FF2B5EF4-FFF2-40B4-BE49-F238E27FC236}">
                <a16:creationId xmlns:a16="http://schemas.microsoft.com/office/drawing/2014/main" id="{D6AE224F-B3E8-A340-ADDD-4AF4DB66C395}"/>
              </a:ext>
            </a:extLst>
          </p:cNvPr>
          <p:cNvSpPr/>
          <p:nvPr/>
        </p:nvSpPr>
        <p:spPr>
          <a:xfrm>
            <a:off x="11447051" y="6110303"/>
            <a:ext cx="288997" cy="288997"/>
          </a:xfrm>
          <a:prstGeom prst="rect">
            <a:avLst/>
          </a:prstGeom>
          <a:noFill/>
          <a:ln w="6350">
            <a:solidFill>
              <a:srgbClr val="00AE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7CB4FAD4-E265-E94A-9294-3CC1FDFA1FCE}"/>
              </a:ext>
            </a:extLst>
          </p:cNvPr>
          <p:cNvSpPr txBox="1"/>
          <p:nvPr/>
        </p:nvSpPr>
        <p:spPr>
          <a:xfrm>
            <a:off x="11437219" y="6122301"/>
            <a:ext cx="36222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2B88B975-73F2-EF42-99A2-67C7F8997F50}" type="slidenum">
              <a:rPr kumimoji="0" lang="en-PL" sz="1200" b="0" i="0" u="none" strike="noStrike" kern="1200" cap="none" spc="350" normalizeH="0" baseline="0" noProof="0" smtClean="0">
                <a:ln>
                  <a:noFill/>
                </a:ln>
                <a:solidFill>
                  <a:srgbClr val="00AEEF"/>
                </a:solidFill>
                <a:effectLst/>
                <a:uLnTx/>
                <a:uFillTx/>
                <a:latin typeface="Crimson Text" panose="02000503000000000000" pitchFamily="2" charset="77"/>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PL" sz="1200" b="0" i="0" u="none" strike="noStrike" kern="1200" cap="none" spc="350" normalizeH="0" baseline="0" noProof="0" dirty="0">
              <a:ln>
                <a:noFill/>
              </a:ln>
              <a:solidFill>
                <a:srgbClr val="00AEEF"/>
              </a:solidFill>
              <a:effectLst/>
              <a:uLnTx/>
              <a:uFillTx/>
              <a:latin typeface="Crimson Text" panose="02000503000000000000" pitchFamily="2" charset="77"/>
              <a:ea typeface="+mn-ea"/>
              <a:cs typeface="+mn-cs"/>
            </a:endParaRPr>
          </a:p>
        </p:txBody>
      </p:sp>
      <p:sp>
        <p:nvSpPr>
          <p:cNvPr id="4" name="Rectangle 2">
            <a:extLst>
              <a:ext uri="{FF2B5EF4-FFF2-40B4-BE49-F238E27FC236}">
                <a16:creationId xmlns:a16="http://schemas.microsoft.com/office/drawing/2014/main" id="{7B760558-6AE3-3002-571B-CA243B49FFAC}"/>
              </a:ext>
            </a:extLst>
          </p:cNvPr>
          <p:cNvSpPr>
            <a:spLocks noChangeArrowheads="1"/>
          </p:cNvSpPr>
          <p:nvPr/>
        </p:nvSpPr>
        <p:spPr bwMode="auto">
          <a:xfrm>
            <a:off x="1265811" y="1255841"/>
            <a:ext cx="9902718"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The </a:t>
            </a:r>
            <a:r>
              <a:rPr kumimoji="0" lang="en-GB" altLang="pl-PL" sz="1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Wschowa</a:t>
            </a:r>
            <a:r>
              <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commune is located in the south-eastern part of the </a:t>
            </a:r>
            <a:r>
              <a:rPr kumimoji="0" lang="en-GB" altLang="pl-PL" sz="1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Lubu</a:t>
            </a:r>
            <a:r>
              <a:rPr kumimoji="0" lang="pl-PL" altLang="pl-PL" sz="1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skie</a:t>
            </a:r>
            <a:r>
              <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province. The </a:t>
            </a:r>
            <a:r>
              <a:rPr kumimoji="0" lang="en-GB" altLang="pl-PL" sz="1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Wschowa</a:t>
            </a:r>
            <a:r>
              <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community covers an area of ​​19,691 ha, including the city - 925 ha.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Its northern part is covered by the national system of protected areas, which includes a fragment of the protected landscape area: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l-PL"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pl-PL" sz="1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Przemęcko-Wschowski</a:t>
            </a:r>
            <a:r>
              <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Area, in which the </a:t>
            </a:r>
            <a:r>
              <a:rPr kumimoji="0" lang="en-GB" altLang="pl-PL" sz="1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Przemęcki</a:t>
            </a:r>
            <a:r>
              <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Landscape Park is located.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This park was established to protect unique forest, meadow and lake complexes in terms of nature and landscape, with many species of protected and often rare plants and animals.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The boundaries of the protected landscape in the commune include mainly forest complexes. There are three lakes in the commune, the largest of which is Lake </a:t>
            </a:r>
            <a:r>
              <a:rPr kumimoji="0" lang="en-GB" altLang="pl-PL" sz="1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Lgińsko</a:t>
            </a:r>
            <a:r>
              <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located approximately 10 km from </a:t>
            </a:r>
            <a:r>
              <a:rPr kumimoji="0" lang="en-GB" altLang="pl-PL" sz="1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Wschowa</a:t>
            </a:r>
            <a:r>
              <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The lake area is 68.6 ha, volume 4,778.3 thousand. m3, maximum depth 16.9 m, average depth 7.0 m.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The lake is intensively used for recreational purposes thanks to the picturesquely located beach.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In the close vicinity of Lake </a:t>
            </a:r>
            <a:r>
              <a:rPr kumimoji="0" lang="en-GB" altLang="pl-PL" sz="1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Lgińsko</a:t>
            </a:r>
            <a:r>
              <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there is Lake </a:t>
            </a:r>
            <a:r>
              <a:rPr kumimoji="0" lang="en-GB" altLang="pl-PL" sz="1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Lginko</a:t>
            </a:r>
            <a:r>
              <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GB" altLang="pl-PL" sz="1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Lgiń</a:t>
            </a:r>
            <a:r>
              <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r>
              <a:rPr kumimoji="0" lang="en-GB" altLang="pl-PL" sz="1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Mały</a:t>
            </a:r>
            <a:r>
              <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with an area of ​​39.10 ha, volume - 1,422 thousand. m3, maximum depth 7.2 m, average depth 3.6 m.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Moreover, within the commune there is Lake </a:t>
            </a:r>
            <a:r>
              <a:rPr kumimoji="0" lang="en-GB" altLang="pl-PL" sz="1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Dąbie</a:t>
            </a:r>
            <a:r>
              <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with an area of ​​13.56 ha in the village of </a:t>
            </a:r>
            <a:r>
              <a:rPr kumimoji="0" lang="en-GB" altLang="pl-PL" sz="14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Wygnańczyce</a:t>
            </a:r>
            <a:r>
              <a:rPr kumimoji="0" lang="en-GB" altLang="pl-PL" sz="1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p>
        </p:txBody>
      </p:sp>
      <p:sp>
        <p:nvSpPr>
          <p:cNvPr id="8" name="Rectangle 3">
            <a:extLst>
              <a:ext uri="{FF2B5EF4-FFF2-40B4-BE49-F238E27FC236}">
                <a16:creationId xmlns:a16="http://schemas.microsoft.com/office/drawing/2014/main" id="{07554351-D419-5940-CC25-93CC2AF36CCF}"/>
              </a:ext>
            </a:extLst>
          </p:cNvPr>
          <p:cNvSpPr>
            <a:spLocks noChangeArrowheads="1"/>
          </p:cNvSpPr>
          <p:nvPr/>
        </p:nvSpPr>
        <p:spPr bwMode="auto">
          <a:xfrm>
            <a:off x="2781291" y="818416"/>
            <a:ext cx="605896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l-PL" altLang="pl-PL" sz="2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ABOUT THE WSCHOWA MUNICIPALITY </a:t>
            </a:r>
          </a:p>
        </p:txBody>
      </p:sp>
    </p:spTree>
    <p:extLst>
      <p:ext uri="{BB962C8B-B14F-4D97-AF65-F5344CB8AC3E}">
        <p14:creationId xmlns:p14="http://schemas.microsoft.com/office/powerpoint/2010/main" val="2057359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E222454-DD51-B84B-B722-D89522F63AC2}"/>
              </a:ext>
            </a:extLst>
          </p:cNvPr>
          <p:cNvSpPr txBox="1"/>
          <p:nvPr/>
        </p:nvSpPr>
        <p:spPr>
          <a:xfrm>
            <a:off x="361679" y="334664"/>
            <a:ext cx="3125450" cy="276999"/>
          </a:xfrm>
          <a:prstGeom prst="rect">
            <a:avLst/>
          </a:prstGeom>
          <a:noFill/>
        </p:spPr>
        <p:txBody>
          <a:bodyPr wrap="square" rtlCol="0">
            <a:spAutoFit/>
          </a:bodyPr>
          <a:lstStyle/>
          <a:p>
            <a:r>
              <a:rPr lang="en-PL" sz="1200" spc="350" dirty="0">
                <a:solidFill>
                  <a:srgbClr val="00AEEF"/>
                </a:solidFill>
                <a:latin typeface="Crimson Text" panose="02000503000000000000" pitchFamily="2" charset="77"/>
              </a:rPr>
              <a:t>Właśnie tu.</a:t>
            </a:r>
          </a:p>
        </p:txBody>
      </p:sp>
      <p:cxnSp>
        <p:nvCxnSpPr>
          <p:cNvPr id="7" name="Straight Connector 6">
            <a:extLst>
              <a:ext uri="{FF2B5EF4-FFF2-40B4-BE49-F238E27FC236}">
                <a16:creationId xmlns:a16="http://schemas.microsoft.com/office/drawing/2014/main" id="{3735A612-DFA9-A443-BDCA-319739C60057}"/>
              </a:ext>
            </a:extLst>
          </p:cNvPr>
          <p:cNvCxnSpPr>
            <a:cxnSpLocks/>
          </p:cNvCxnSpPr>
          <p:nvPr/>
        </p:nvCxnSpPr>
        <p:spPr>
          <a:xfrm>
            <a:off x="453191" y="674556"/>
            <a:ext cx="11295786"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9BF16A2-EC67-314A-90B3-376259E85072}"/>
              </a:ext>
            </a:extLst>
          </p:cNvPr>
          <p:cNvSpPr txBox="1"/>
          <p:nvPr/>
        </p:nvSpPr>
        <p:spPr>
          <a:xfrm>
            <a:off x="10231952" y="334664"/>
            <a:ext cx="1620854" cy="276999"/>
          </a:xfrm>
          <a:prstGeom prst="rect">
            <a:avLst/>
          </a:prstGeom>
          <a:noFill/>
        </p:spPr>
        <p:txBody>
          <a:bodyPr wrap="square" rtlCol="0">
            <a:spAutoFit/>
          </a:bodyPr>
          <a:lstStyle/>
          <a:p>
            <a:pPr algn="r"/>
            <a:r>
              <a:rPr lang="en-PL" sz="1200" b="1" spc="500" dirty="0">
                <a:solidFill>
                  <a:srgbClr val="00AEEF"/>
                </a:solidFill>
                <a:latin typeface="Spartan" pitchFamily="2" charset="77"/>
              </a:rPr>
              <a:t>WSCHOWA</a:t>
            </a:r>
          </a:p>
        </p:txBody>
      </p:sp>
      <p:cxnSp>
        <p:nvCxnSpPr>
          <p:cNvPr id="10" name="Straight Connector 9">
            <a:extLst>
              <a:ext uri="{FF2B5EF4-FFF2-40B4-BE49-F238E27FC236}">
                <a16:creationId xmlns:a16="http://schemas.microsoft.com/office/drawing/2014/main" id="{F70A1216-D7E1-1645-8407-9EF5EA8FF5B2}"/>
              </a:ext>
            </a:extLst>
          </p:cNvPr>
          <p:cNvCxnSpPr>
            <a:cxnSpLocks/>
          </p:cNvCxnSpPr>
          <p:nvPr/>
        </p:nvCxnSpPr>
        <p:spPr>
          <a:xfrm>
            <a:off x="1154243" y="6400799"/>
            <a:ext cx="10125855"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C58422F5-E728-6145-AAD6-75CFBD60652F}"/>
              </a:ext>
            </a:extLst>
          </p:cNvPr>
          <p:cNvPicPr>
            <a:picLocks noChangeAspect="1"/>
          </p:cNvPicPr>
          <p:nvPr/>
        </p:nvPicPr>
        <p:blipFill>
          <a:blip r:embed="rId2"/>
          <a:stretch>
            <a:fillRect/>
          </a:stretch>
        </p:blipFill>
        <p:spPr>
          <a:xfrm>
            <a:off x="453191" y="5831178"/>
            <a:ext cx="507772" cy="568122"/>
          </a:xfrm>
          <a:prstGeom prst="rect">
            <a:avLst/>
          </a:prstGeom>
        </p:spPr>
      </p:pic>
      <p:sp>
        <p:nvSpPr>
          <p:cNvPr id="15" name="Rectangle 14">
            <a:extLst>
              <a:ext uri="{FF2B5EF4-FFF2-40B4-BE49-F238E27FC236}">
                <a16:creationId xmlns:a16="http://schemas.microsoft.com/office/drawing/2014/main" id="{D6AE224F-B3E8-A340-ADDD-4AF4DB66C395}"/>
              </a:ext>
            </a:extLst>
          </p:cNvPr>
          <p:cNvSpPr/>
          <p:nvPr/>
        </p:nvSpPr>
        <p:spPr>
          <a:xfrm>
            <a:off x="11447051" y="6110303"/>
            <a:ext cx="288997" cy="288997"/>
          </a:xfrm>
          <a:prstGeom prst="rect">
            <a:avLst/>
          </a:prstGeom>
          <a:noFill/>
          <a:ln w="6350">
            <a:solidFill>
              <a:srgbClr val="00AE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L"/>
          </a:p>
        </p:txBody>
      </p:sp>
      <p:sp>
        <p:nvSpPr>
          <p:cNvPr id="16" name="TextBox 15">
            <a:extLst>
              <a:ext uri="{FF2B5EF4-FFF2-40B4-BE49-F238E27FC236}">
                <a16:creationId xmlns:a16="http://schemas.microsoft.com/office/drawing/2014/main" id="{7CB4FAD4-E265-E94A-9294-3CC1FDFA1FCE}"/>
              </a:ext>
            </a:extLst>
          </p:cNvPr>
          <p:cNvSpPr txBox="1"/>
          <p:nvPr/>
        </p:nvSpPr>
        <p:spPr>
          <a:xfrm>
            <a:off x="11437219" y="6122301"/>
            <a:ext cx="362221" cy="276999"/>
          </a:xfrm>
          <a:prstGeom prst="rect">
            <a:avLst/>
          </a:prstGeom>
          <a:noFill/>
        </p:spPr>
        <p:txBody>
          <a:bodyPr wrap="square" rtlCol="0">
            <a:spAutoFit/>
          </a:bodyPr>
          <a:lstStyle/>
          <a:p>
            <a:pPr algn="ctr"/>
            <a:fld id="{2B88B975-73F2-EF42-99A2-67C7F8997F50}" type="slidenum">
              <a:rPr lang="en-PL" sz="1200" spc="350" smtClean="0">
                <a:solidFill>
                  <a:srgbClr val="00AEEF"/>
                </a:solidFill>
                <a:latin typeface="Crimson Text" panose="02000503000000000000" pitchFamily="2" charset="77"/>
              </a:rPr>
              <a:pPr algn="ctr"/>
              <a:t>5</a:t>
            </a:fld>
            <a:endParaRPr lang="en-PL" sz="1200" spc="350" dirty="0">
              <a:solidFill>
                <a:srgbClr val="00AEEF"/>
              </a:solidFill>
              <a:latin typeface="Crimson Text" panose="02000503000000000000" pitchFamily="2" charset="77"/>
            </a:endParaRPr>
          </a:p>
        </p:txBody>
      </p:sp>
      <p:pic>
        <p:nvPicPr>
          <p:cNvPr id="2" name="Obraz 1">
            <a:extLst>
              <a:ext uri="{FF2B5EF4-FFF2-40B4-BE49-F238E27FC236}">
                <a16:creationId xmlns:a16="http://schemas.microsoft.com/office/drawing/2014/main" id="{50198581-D499-0819-4C9C-5CACDDD6B681}"/>
              </a:ext>
            </a:extLst>
          </p:cNvPr>
          <p:cNvPicPr>
            <a:picLocks noChangeAspect="1"/>
          </p:cNvPicPr>
          <p:nvPr/>
        </p:nvPicPr>
        <p:blipFill>
          <a:blip r:embed="rId3"/>
          <a:stretch>
            <a:fillRect/>
          </a:stretch>
        </p:blipFill>
        <p:spPr>
          <a:xfrm>
            <a:off x="691427" y="1310456"/>
            <a:ext cx="10809145" cy="4237087"/>
          </a:xfrm>
          <a:prstGeom prst="rect">
            <a:avLst/>
          </a:prstGeom>
          <a:ln>
            <a:noFill/>
          </a:ln>
          <a:effectLst>
            <a:softEdge rad="112500"/>
          </a:effectLst>
        </p:spPr>
      </p:pic>
    </p:spTree>
    <p:extLst>
      <p:ext uri="{BB962C8B-B14F-4D97-AF65-F5344CB8AC3E}">
        <p14:creationId xmlns:p14="http://schemas.microsoft.com/office/powerpoint/2010/main" val="2036278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E222454-DD51-B84B-B722-D89522F63AC2}"/>
              </a:ext>
            </a:extLst>
          </p:cNvPr>
          <p:cNvSpPr txBox="1"/>
          <p:nvPr/>
        </p:nvSpPr>
        <p:spPr>
          <a:xfrm>
            <a:off x="361679" y="334664"/>
            <a:ext cx="3125450" cy="276999"/>
          </a:xfrm>
          <a:prstGeom prst="rect">
            <a:avLst/>
          </a:prstGeom>
          <a:noFill/>
        </p:spPr>
        <p:txBody>
          <a:bodyPr wrap="square" rtlCol="0">
            <a:spAutoFit/>
          </a:bodyPr>
          <a:lstStyle/>
          <a:p>
            <a:r>
              <a:rPr lang="en-PL" sz="1200" spc="350" dirty="0">
                <a:solidFill>
                  <a:srgbClr val="00AEEF"/>
                </a:solidFill>
                <a:latin typeface="Crimson Text" panose="02000503000000000000" pitchFamily="2" charset="77"/>
              </a:rPr>
              <a:t>Właśnie tu.</a:t>
            </a:r>
          </a:p>
        </p:txBody>
      </p:sp>
      <p:cxnSp>
        <p:nvCxnSpPr>
          <p:cNvPr id="7" name="Straight Connector 6">
            <a:extLst>
              <a:ext uri="{FF2B5EF4-FFF2-40B4-BE49-F238E27FC236}">
                <a16:creationId xmlns:a16="http://schemas.microsoft.com/office/drawing/2014/main" id="{3735A612-DFA9-A443-BDCA-319739C60057}"/>
              </a:ext>
            </a:extLst>
          </p:cNvPr>
          <p:cNvCxnSpPr>
            <a:cxnSpLocks/>
          </p:cNvCxnSpPr>
          <p:nvPr/>
        </p:nvCxnSpPr>
        <p:spPr>
          <a:xfrm>
            <a:off x="453191" y="674556"/>
            <a:ext cx="11295786"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9BF16A2-EC67-314A-90B3-376259E85072}"/>
              </a:ext>
            </a:extLst>
          </p:cNvPr>
          <p:cNvSpPr txBox="1"/>
          <p:nvPr/>
        </p:nvSpPr>
        <p:spPr>
          <a:xfrm>
            <a:off x="10231952" y="334664"/>
            <a:ext cx="1620854" cy="276999"/>
          </a:xfrm>
          <a:prstGeom prst="rect">
            <a:avLst/>
          </a:prstGeom>
          <a:noFill/>
        </p:spPr>
        <p:txBody>
          <a:bodyPr wrap="square" rtlCol="0">
            <a:spAutoFit/>
          </a:bodyPr>
          <a:lstStyle/>
          <a:p>
            <a:pPr algn="r"/>
            <a:r>
              <a:rPr lang="en-PL" sz="1200" b="1" spc="500" dirty="0">
                <a:solidFill>
                  <a:srgbClr val="00AEEF"/>
                </a:solidFill>
                <a:latin typeface="Spartan" pitchFamily="2" charset="77"/>
              </a:rPr>
              <a:t>WSCHOWA</a:t>
            </a:r>
          </a:p>
        </p:txBody>
      </p:sp>
      <p:cxnSp>
        <p:nvCxnSpPr>
          <p:cNvPr id="10" name="Straight Connector 9">
            <a:extLst>
              <a:ext uri="{FF2B5EF4-FFF2-40B4-BE49-F238E27FC236}">
                <a16:creationId xmlns:a16="http://schemas.microsoft.com/office/drawing/2014/main" id="{F70A1216-D7E1-1645-8407-9EF5EA8FF5B2}"/>
              </a:ext>
            </a:extLst>
          </p:cNvPr>
          <p:cNvCxnSpPr>
            <a:cxnSpLocks/>
          </p:cNvCxnSpPr>
          <p:nvPr/>
        </p:nvCxnSpPr>
        <p:spPr>
          <a:xfrm>
            <a:off x="1154243" y="6400799"/>
            <a:ext cx="10125855"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C58422F5-E728-6145-AAD6-75CFBD60652F}"/>
              </a:ext>
            </a:extLst>
          </p:cNvPr>
          <p:cNvPicPr>
            <a:picLocks noChangeAspect="1"/>
          </p:cNvPicPr>
          <p:nvPr/>
        </p:nvPicPr>
        <p:blipFill>
          <a:blip r:embed="rId2"/>
          <a:stretch>
            <a:fillRect/>
          </a:stretch>
        </p:blipFill>
        <p:spPr>
          <a:xfrm>
            <a:off x="453191" y="5831178"/>
            <a:ext cx="507772" cy="568122"/>
          </a:xfrm>
          <a:prstGeom prst="rect">
            <a:avLst/>
          </a:prstGeom>
        </p:spPr>
      </p:pic>
      <p:sp>
        <p:nvSpPr>
          <p:cNvPr id="15" name="Rectangle 14">
            <a:extLst>
              <a:ext uri="{FF2B5EF4-FFF2-40B4-BE49-F238E27FC236}">
                <a16:creationId xmlns:a16="http://schemas.microsoft.com/office/drawing/2014/main" id="{D6AE224F-B3E8-A340-ADDD-4AF4DB66C395}"/>
              </a:ext>
            </a:extLst>
          </p:cNvPr>
          <p:cNvSpPr/>
          <p:nvPr/>
        </p:nvSpPr>
        <p:spPr>
          <a:xfrm>
            <a:off x="11447051" y="6110303"/>
            <a:ext cx="288997" cy="288997"/>
          </a:xfrm>
          <a:prstGeom prst="rect">
            <a:avLst/>
          </a:prstGeom>
          <a:noFill/>
          <a:ln w="6350">
            <a:solidFill>
              <a:srgbClr val="00AE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L"/>
          </a:p>
        </p:txBody>
      </p:sp>
      <p:sp>
        <p:nvSpPr>
          <p:cNvPr id="16" name="TextBox 15">
            <a:extLst>
              <a:ext uri="{FF2B5EF4-FFF2-40B4-BE49-F238E27FC236}">
                <a16:creationId xmlns:a16="http://schemas.microsoft.com/office/drawing/2014/main" id="{7CB4FAD4-E265-E94A-9294-3CC1FDFA1FCE}"/>
              </a:ext>
            </a:extLst>
          </p:cNvPr>
          <p:cNvSpPr txBox="1"/>
          <p:nvPr/>
        </p:nvSpPr>
        <p:spPr>
          <a:xfrm>
            <a:off x="11437219" y="6122301"/>
            <a:ext cx="362221" cy="276999"/>
          </a:xfrm>
          <a:prstGeom prst="rect">
            <a:avLst/>
          </a:prstGeom>
          <a:noFill/>
        </p:spPr>
        <p:txBody>
          <a:bodyPr wrap="square" rtlCol="0">
            <a:spAutoFit/>
          </a:bodyPr>
          <a:lstStyle/>
          <a:p>
            <a:pPr algn="ctr"/>
            <a:fld id="{2B88B975-73F2-EF42-99A2-67C7F8997F50}" type="slidenum">
              <a:rPr lang="en-PL" sz="1200" spc="350" smtClean="0">
                <a:solidFill>
                  <a:srgbClr val="00AEEF"/>
                </a:solidFill>
                <a:latin typeface="Crimson Text" panose="02000503000000000000" pitchFamily="2" charset="77"/>
              </a:rPr>
              <a:pPr algn="ctr"/>
              <a:t>6</a:t>
            </a:fld>
            <a:endParaRPr lang="en-PL" sz="1200" spc="350" dirty="0">
              <a:solidFill>
                <a:srgbClr val="00AEEF"/>
              </a:solidFill>
              <a:latin typeface="Crimson Text" panose="02000503000000000000" pitchFamily="2" charset="77"/>
            </a:endParaRPr>
          </a:p>
        </p:txBody>
      </p:sp>
      <p:sp>
        <p:nvSpPr>
          <p:cNvPr id="11" name="pole tekstowe 10">
            <a:extLst>
              <a:ext uri="{FF2B5EF4-FFF2-40B4-BE49-F238E27FC236}">
                <a16:creationId xmlns:a16="http://schemas.microsoft.com/office/drawing/2014/main" id="{5DE64257-59A9-29B2-37D9-A2460ECC11FC}"/>
              </a:ext>
            </a:extLst>
          </p:cNvPr>
          <p:cNvSpPr txBox="1"/>
          <p:nvPr/>
        </p:nvSpPr>
        <p:spPr>
          <a:xfrm>
            <a:off x="694623" y="1916881"/>
            <a:ext cx="5585011" cy="3539430"/>
          </a:xfrm>
          <a:prstGeom prst="rect">
            <a:avLst/>
          </a:prstGeom>
          <a:noFill/>
        </p:spPr>
        <p:txBody>
          <a:bodyPr wrap="square">
            <a:spAutoFit/>
          </a:bodyPr>
          <a:lstStyle/>
          <a:p>
            <a:pPr algn="just"/>
            <a:r>
              <a:rPr lang="en-US" sz="1400" dirty="0">
                <a:latin typeface="Arial" panose="020B0604020202020204" pitchFamily="34" charset="0"/>
                <a:ea typeface="Verdana" panose="020B0604030504040204" pitchFamily="34" charset="0"/>
                <a:cs typeface="Arial" panose="020B0604020202020204" pitchFamily="34" charset="0"/>
              </a:rPr>
              <a:t>Currently there are three institutions whose goal is to provide </a:t>
            </a:r>
            <a:r>
              <a:rPr lang="pl-PL" sz="1400" dirty="0" err="1">
                <a:latin typeface="Arial" panose="020B0604020202020204" pitchFamily="34" charset="0"/>
                <a:ea typeface="Verdana" panose="020B0604030504040204" pitchFamily="34" charset="0"/>
                <a:cs typeface="Arial" panose="020B0604020202020204" pitchFamily="34" charset="0"/>
              </a:rPr>
              <a:t>wide</a:t>
            </a:r>
            <a:r>
              <a:rPr lang="en-US" sz="1400" dirty="0">
                <a:latin typeface="Arial" panose="020B0604020202020204" pitchFamily="34" charset="0"/>
                <a:ea typeface="Verdana" panose="020B0604030504040204" pitchFamily="34" charset="0"/>
                <a:cs typeface="Arial" panose="020B0604020202020204" pitchFamily="34" charset="0"/>
              </a:rPr>
              <a:t> offer in the area of culture and sports:</a:t>
            </a:r>
            <a:endParaRPr lang="pl-PL" sz="1400" dirty="0">
              <a:latin typeface="Arial" panose="020B0604020202020204" pitchFamily="34" charset="0"/>
              <a:ea typeface="Verdana" panose="020B0604030504040204" pitchFamily="34" charset="0"/>
              <a:cs typeface="Arial" panose="020B0604020202020204" pitchFamily="34" charset="0"/>
            </a:endParaRPr>
          </a:p>
          <a:p>
            <a:pPr algn="just"/>
            <a:endParaRPr lang="en-US" sz="1400" dirty="0">
              <a:latin typeface="Arial" panose="020B0604020202020204" pitchFamily="34" charset="0"/>
              <a:ea typeface="Verdana" panose="020B0604030504040204" pitchFamily="34" charset="0"/>
              <a:cs typeface="Arial" panose="020B0604020202020204" pitchFamily="34" charset="0"/>
            </a:endParaRPr>
          </a:p>
          <a:p>
            <a:pPr algn="just"/>
            <a:r>
              <a:rPr lang="en-US" sz="1400" dirty="0">
                <a:latin typeface="Arial" panose="020B0604020202020204" pitchFamily="34" charset="0"/>
                <a:ea typeface="Verdana" panose="020B0604030504040204" pitchFamily="34" charset="0"/>
                <a:cs typeface="Arial" panose="020B0604020202020204" pitchFamily="34" charset="0"/>
              </a:rPr>
              <a:t>- The Public Library of the Town and Commune, which is </a:t>
            </a:r>
            <a:r>
              <a:rPr lang="pl-PL" sz="1400" dirty="0" err="1">
                <a:latin typeface="Arial" panose="020B0604020202020204" pitchFamily="34" charset="0"/>
                <a:ea typeface="Verdana" panose="020B0604030504040204" pitchFamily="34" charset="0"/>
                <a:cs typeface="Arial" panose="020B0604020202020204" pitchFamily="34" charset="0"/>
              </a:rPr>
              <a:t>located</a:t>
            </a:r>
            <a:r>
              <a:rPr lang="en-US" sz="1400" dirty="0">
                <a:latin typeface="Arial" panose="020B0604020202020204" pitchFamily="34" charset="0"/>
                <a:ea typeface="Verdana" panose="020B0604030504040204" pitchFamily="34" charset="0"/>
                <a:cs typeface="Arial" panose="020B0604020202020204" pitchFamily="34" charset="0"/>
              </a:rPr>
              <a:t> in the historic building of the former Jesuit Residency.</a:t>
            </a:r>
            <a:endParaRPr lang="pl-PL" sz="1400" dirty="0">
              <a:latin typeface="Arial" panose="020B0604020202020204" pitchFamily="34" charset="0"/>
              <a:ea typeface="Verdana" panose="020B0604030504040204" pitchFamily="34" charset="0"/>
              <a:cs typeface="Arial" panose="020B0604020202020204" pitchFamily="34" charset="0"/>
            </a:endParaRPr>
          </a:p>
          <a:p>
            <a:pPr algn="just"/>
            <a:endParaRPr lang="en-US" sz="1400" dirty="0">
              <a:latin typeface="Arial" panose="020B0604020202020204" pitchFamily="34" charset="0"/>
              <a:ea typeface="Verdana" panose="020B0604030504040204" pitchFamily="34" charset="0"/>
              <a:cs typeface="Arial" panose="020B0604020202020204" pitchFamily="34" charset="0"/>
            </a:endParaRPr>
          </a:p>
          <a:p>
            <a:pPr algn="just"/>
            <a:r>
              <a:rPr lang="en-US" sz="1400" dirty="0">
                <a:latin typeface="Arial" panose="020B0604020202020204" pitchFamily="34" charset="0"/>
                <a:ea typeface="Verdana" panose="020B0604030504040204" pitchFamily="34" charset="0"/>
                <a:cs typeface="Arial" panose="020B0604020202020204" pitchFamily="34" charset="0"/>
              </a:rPr>
              <a:t>- Museum of the Land of </a:t>
            </a:r>
            <a:r>
              <a:rPr lang="en-US" sz="1400" dirty="0" err="1">
                <a:latin typeface="Arial" panose="020B0604020202020204" pitchFamily="34" charset="0"/>
                <a:ea typeface="Verdana" panose="020B0604030504040204" pitchFamily="34" charset="0"/>
                <a:cs typeface="Arial" panose="020B0604020202020204" pitchFamily="34" charset="0"/>
              </a:rPr>
              <a:t>Wschowa</a:t>
            </a:r>
            <a:r>
              <a:rPr lang="en-US" sz="1400" dirty="0">
                <a:latin typeface="Arial" panose="020B0604020202020204" pitchFamily="34" charset="0"/>
                <a:ea typeface="Verdana" panose="020B0604030504040204" pitchFamily="34" charset="0"/>
                <a:cs typeface="Arial" panose="020B0604020202020204" pitchFamily="34" charset="0"/>
              </a:rPr>
              <a:t>, pursuing numerous educational projects, museal classes, workshops, </a:t>
            </a:r>
            <a:r>
              <a:rPr lang="en-US" sz="1400" dirty="0" err="1">
                <a:latin typeface="Arial" panose="020B0604020202020204" pitchFamily="34" charset="0"/>
                <a:ea typeface="Verdana" panose="020B0604030504040204" pitchFamily="34" charset="0"/>
                <a:cs typeface="Arial" panose="020B0604020202020204" pitchFamily="34" charset="0"/>
              </a:rPr>
              <a:t>organi</a:t>
            </a:r>
            <a:r>
              <a:rPr lang="pl-PL" sz="1400" dirty="0">
                <a:latin typeface="Arial" panose="020B0604020202020204" pitchFamily="34" charset="0"/>
                <a:ea typeface="Verdana" panose="020B0604030504040204" pitchFamily="34" charset="0"/>
                <a:cs typeface="Arial" panose="020B0604020202020204" pitchFamily="34" charset="0"/>
              </a:rPr>
              <a:t>z</a:t>
            </a:r>
            <a:r>
              <a:rPr lang="en-US" sz="1400" dirty="0" err="1">
                <a:latin typeface="Arial" panose="020B0604020202020204" pitchFamily="34" charset="0"/>
                <a:ea typeface="Verdana" panose="020B0604030504040204" pitchFamily="34" charset="0"/>
                <a:cs typeface="Arial" panose="020B0604020202020204" pitchFamily="34" charset="0"/>
              </a:rPr>
              <a:t>ation</a:t>
            </a:r>
            <a:r>
              <a:rPr lang="en-US" sz="1400" dirty="0">
                <a:latin typeface="Arial" panose="020B0604020202020204" pitchFamily="34" charset="0"/>
                <a:ea typeface="Verdana" panose="020B0604030504040204" pitchFamily="34" charset="0"/>
                <a:cs typeface="Arial" panose="020B0604020202020204" pitchFamily="34" charset="0"/>
              </a:rPr>
              <a:t> of events within the framework of both nationwide and local projects, promotion of books, lectures, as well as seminars and conferences.</a:t>
            </a:r>
            <a:endParaRPr lang="pl-PL" sz="1400" dirty="0">
              <a:latin typeface="Arial" panose="020B0604020202020204" pitchFamily="34" charset="0"/>
              <a:ea typeface="Verdana" panose="020B0604030504040204" pitchFamily="34" charset="0"/>
              <a:cs typeface="Arial" panose="020B0604020202020204" pitchFamily="34" charset="0"/>
            </a:endParaRPr>
          </a:p>
          <a:p>
            <a:pPr algn="just"/>
            <a:endParaRPr lang="en-US" sz="1400" dirty="0">
              <a:latin typeface="Arial" panose="020B0604020202020204" pitchFamily="34" charset="0"/>
              <a:ea typeface="Verdana" panose="020B0604030504040204" pitchFamily="34" charset="0"/>
              <a:cs typeface="Arial" panose="020B0604020202020204" pitchFamily="34" charset="0"/>
            </a:endParaRPr>
          </a:p>
          <a:p>
            <a:pPr algn="just"/>
            <a:r>
              <a:rPr lang="en-US" sz="1400" dirty="0">
                <a:latin typeface="Arial" panose="020B0604020202020204" pitchFamily="34" charset="0"/>
                <a:ea typeface="Verdana" panose="020B0604030504040204" pitchFamily="34" charset="0"/>
                <a:cs typeface="Arial" panose="020B0604020202020204" pitchFamily="34" charset="0"/>
              </a:rPr>
              <a:t>- Culture and Recreation Centre, which is organizing a number of events in the area of culture, entertainment, and sports. Special interest clubs are also present, as well as are classes in arts, theatre and singing, chess club, „</a:t>
            </a:r>
            <a:r>
              <a:rPr lang="en-US" sz="1400" dirty="0" err="1">
                <a:latin typeface="Arial" panose="020B0604020202020204" pitchFamily="34" charset="0"/>
                <a:ea typeface="Verdana" panose="020B0604030504040204" pitchFamily="34" charset="0"/>
                <a:cs typeface="Arial" panose="020B0604020202020204" pitchFamily="34" charset="0"/>
              </a:rPr>
              <a:t>Sedno</a:t>
            </a:r>
            <a:r>
              <a:rPr lang="en-US" sz="1400" dirty="0">
                <a:latin typeface="Arial" panose="020B0604020202020204" pitchFamily="34" charset="0"/>
                <a:ea typeface="Verdana" panose="020B0604030504040204" pitchFamily="34" charset="0"/>
                <a:cs typeface="Arial" panose="020B0604020202020204" pitchFamily="34" charset="0"/>
              </a:rPr>
              <a:t>” literature and music ensemble, the „</a:t>
            </a:r>
            <a:r>
              <a:rPr lang="en-US" sz="1400" dirty="0" err="1">
                <a:latin typeface="Arial" panose="020B0604020202020204" pitchFamily="34" charset="0"/>
                <a:ea typeface="Verdana" panose="020B0604030504040204" pitchFamily="34" charset="0"/>
                <a:cs typeface="Arial" panose="020B0604020202020204" pitchFamily="34" charset="0"/>
              </a:rPr>
              <a:t>Lutnia</a:t>
            </a:r>
            <a:r>
              <a:rPr lang="en-US" sz="1400" dirty="0">
                <a:latin typeface="Arial" panose="020B0604020202020204" pitchFamily="34" charset="0"/>
                <a:ea typeface="Verdana" panose="020B0604030504040204" pitchFamily="34" charset="0"/>
                <a:cs typeface="Arial" panose="020B0604020202020204" pitchFamily="34" charset="0"/>
              </a:rPr>
              <a:t>” choir, bridge club.</a:t>
            </a:r>
          </a:p>
        </p:txBody>
      </p:sp>
      <p:sp>
        <p:nvSpPr>
          <p:cNvPr id="2" name="Tytuł 1">
            <a:extLst>
              <a:ext uri="{FF2B5EF4-FFF2-40B4-BE49-F238E27FC236}">
                <a16:creationId xmlns:a16="http://schemas.microsoft.com/office/drawing/2014/main" id="{44C5F8E4-20DF-9E3E-BE70-BA48C183F9F9}"/>
              </a:ext>
            </a:extLst>
          </p:cNvPr>
          <p:cNvSpPr txBox="1">
            <a:spLocks/>
          </p:cNvSpPr>
          <p:nvPr/>
        </p:nvSpPr>
        <p:spPr>
          <a:xfrm>
            <a:off x="931451" y="622876"/>
            <a:ext cx="10515600" cy="91913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pl-PL" sz="2400" b="1" dirty="0">
                <a:latin typeface="Arial" panose="020B0604020202020204" pitchFamily="34" charset="0"/>
                <a:ea typeface="Verdana" panose="020B0604030504040204" pitchFamily="34" charset="0"/>
                <a:cs typeface="Arial" panose="020B0604020202020204" pitchFamily="34" charset="0"/>
              </a:rPr>
              <a:t>CULTURAL AND EDUCATIONAL POTENTIAL</a:t>
            </a:r>
            <a:endParaRPr lang="pl-PL" sz="2400" b="1" dirty="0">
              <a:latin typeface="Arial" panose="020B0604020202020204" pitchFamily="34" charset="0"/>
              <a:cs typeface="Arial" panose="020B0604020202020204" pitchFamily="34" charset="0"/>
            </a:endParaRPr>
          </a:p>
        </p:txBody>
      </p:sp>
      <p:sp>
        <p:nvSpPr>
          <p:cNvPr id="4" name="pole tekstowe 3">
            <a:extLst>
              <a:ext uri="{FF2B5EF4-FFF2-40B4-BE49-F238E27FC236}">
                <a16:creationId xmlns:a16="http://schemas.microsoft.com/office/drawing/2014/main" id="{52445C6F-D582-E5E4-59FA-505CFA26745A}"/>
              </a:ext>
            </a:extLst>
          </p:cNvPr>
          <p:cNvSpPr txBox="1"/>
          <p:nvPr/>
        </p:nvSpPr>
        <p:spPr>
          <a:xfrm>
            <a:off x="6374291" y="1926311"/>
            <a:ext cx="5062928" cy="2154436"/>
          </a:xfrm>
          <a:prstGeom prst="rect">
            <a:avLst/>
          </a:prstGeom>
          <a:noFill/>
        </p:spPr>
        <p:txBody>
          <a:bodyPr wrap="square">
            <a:spAutoFit/>
          </a:bodyPr>
          <a:lstStyle/>
          <a:p>
            <a:pPr algn="just"/>
            <a:r>
              <a:rPr lang="en-US" sz="1400" dirty="0">
                <a:latin typeface="Arial" panose="020B0604020202020204" pitchFamily="34" charset="0"/>
                <a:ea typeface="Verdana" panose="020B0604030504040204" pitchFamily="34" charset="0"/>
                <a:cs typeface="Arial" panose="020B0604020202020204" pitchFamily="34" charset="0"/>
              </a:rPr>
              <a:t>Within the borough there are several education facilities: kindergartens, primary and secondary schools with </a:t>
            </a:r>
            <a:r>
              <a:rPr lang="pl-PL" sz="1400" dirty="0" err="1">
                <a:latin typeface="Arial" panose="020B0604020202020204" pitchFamily="34" charset="0"/>
                <a:ea typeface="Verdana" panose="020B0604030504040204" pitchFamily="34" charset="0"/>
                <a:cs typeface="Arial" panose="020B0604020202020204" pitchFamily="34" charset="0"/>
              </a:rPr>
              <a:t>wide</a:t>
            </a:r>
            <a:r>
              <a:rPr lang="en-US" sz="1400" dirty="0">
                <a:latin typeface="Arial" panose="020B0604020202020204" pitchFamily="34" charset="0"/>
                <a:ea typeface="Verdana" panose="020B0604030504040204" pitchFamily="34" charset="0"/>
                <a:cs typeface="Arial" panose="020B0604020202020204" pitchFamily="34" charset="0"/>
              </a:rPr>
              <a:t> educational offer.</a:t>
            </a:r>
          </a:p>
          <a:p>
            <a:pPr algn="just"/>
            <a:endParaRPr lang="pl-PL" sz="1400" dirty="0">
              <a:latin typeface="Arial" panose="020B0604020202020204" pitchFamily="34" charset="0"/>
              <a:ea typeface="Verdana" panose="020B0604030504040204" pitchFamily="34" charset="0"/>
              <a:cs typeface="Arial" panose="020B0604020202020204" pitchFamily="34" charset="0"/>
            </a:endParaRPr>
          </a:p>
          <a:p>
            <a:pPr algn="just"/>
            <a:r>
              <a:rPr lang="en-US" sz="1400" dirty="0">
                <a:latin typeface="Arial" panose="020B0604020202020204" pitchFamily="34" charset="0"/>
                <a:ea typeface="Verdana" panose="020B0604030504040204" pitchFamily="34" charset="0"/>
                <a:cs typeface="Arial" panose="020B0604020202020204" pitchFamily="34" charset="0"/>
              </a:rPr>
              <a:t>Some creches and kindergartens are private entities.</a:t>
            </a:r>
            <a:endParaRPr lang="pl-PL" sz="1400" dirty="0">
              <a:latin typeface="Arial" panose="020B0604020202020204" pitchFamily="34" charset="0"/>
              <a:ea typeface="Verdana" panose="020B0604030504040204" pitchFamily="34" charset="0"/>
              <a:cs typeface="Arial" panose="020B0604020202020204" pitchFamily="34" charset="0"/>
            </a:endParaRPr>
          </a:p>
          <a:p>
            <a:pPr algn="just"/>
            <a:endParaRPr lang="en-US" sz="1400" dirty="0">
              <a:latin typeface="Arial" panose="020B0604020202020204" pitchFamily="34" charset="0"/>
              <a:ea typeface="Verdana" panose="020B0604030504040204" pitchFamily="34" charset="0"/>
              <a:cs typeface="Arial" panose="020B0604020202020204" pitchFamily="34" charset="0"/>
            </a:endParaRPr>
          </a:p>
          <a:p>
            <a:pPr algn="just"/>
            <a:r>
              <a:rPr lang="en-US" sz="1400" dirty="0">
                <a:latin typeface="Arial" panose="020B0604020202020204" pitchFamily="34" charset="0"/>
                <a:ea typeface="Verdana" panose="020B0604030504040204" pitchFamily="34" charset="0"/>
                <a:cs typeface="Arial" panose="020B0604020202020204" pitchFamily="34" charset="0"/>
              </a:rPr>
              <a:t>It is worth mentioning that in </a:t>
            </a:r>
            <a:r>
              <a:rPr lang="en-US" sz="1400" dirty="0" err="1">
                <a:latin typeface="Arial" panose="020B0604020202020204" pitchFamily="34" charset="0"/>
                <a:ea typeface="Verdana" panose="020B0604030504040204" pitchFamily="34" charset="0"/>
                <a:cs typeface="Arial" panose="020B0604020202020204" pitchFamily="34" charset="0"/>
              </a:rPr>
              <a:t>Wschowa</a:t>
            </a:r>
            <a:r>
              <a:rPr lang="en-US" sz="1400" dirty="0">
                <a:latin typeface="Arial" panose="020B0604020202020204" pitchFamily="34" charset="0"/>
                <a:ea typeface="Verdana" panose="020B0604030504040204" pitchFamily="34" charset="0"/>
                <a:cs typeface="Arial" panose="020B0604020202020204" pitchFamily="34" charset="0"/>
              </a:rPr>
              <a:t> there is the State School of Music of the First-Tier.</a:t>
            </a:r>
          </a:p>
          <a:p>
            <a:pPr algn="just"/>
            <a:endParaRPr lang="pl-PL" sz="1100" dirty="0">
              <a:latin typeface="Verdana" panose="020B0604030504040204" pitchFamily="34" charset="0"/>
              <a:ea typeface="Verdana" panose="020B0604030504040204" pitchFamily="34" charset="0"/>
            </a:endParaRPr>
          </a:p>
          <a:p>
            <a:pPr algn="just"/>
            <a:endParaRPr lang="pl-PL" sz="11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36985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E222454-DD51-B84B-B722-D89522F63AC2}"/>
              </a:ext>
            </a:extLst>
          </p:cNvPr>
          <p:cNvSpPr txBox="1"/>
          <p:nvPr/>
        </p:nvSpPr>
        <p:spPr>
          <a:xfrm>
            <a:off x="361679" y="334664"/>
            <a:ext cx="3125450" cy="276999"/>
          </a:xfrm>
          <a:prstGeom prst="rect">
            <a:avLst/>
          </a:prstGeom>
          <a:noFill/>
        </p:spPr>
        <p:txBody>
          <a:bodyPr wrap="square" rtlCol="0">
            <a:spAutoFit/>
          </a:bodyPr>
          <a:lstStyle/>
          <a:p>
            <a:r>
              <a:rPr lang="en-PL" sz="1200" spc="350" dirty="0">
                <a:solidFill>
                  <a:srgbClr val="00AEEF"/>
                </a:solidFill>
                <a:latin typeface="Crimson Text" panose="02000503000000000000" pitchFamily="2" charset="77"/>
              </a:rPr>
              <a:t>Właśnie tu.</a:t>
            </a:r>
          </a:p>
        </p:txBody>
      </p:sp>
      <p:cxnSp>
        <p:nvCxnSpPr>
          <p:cNvPr id="7" name="Straight Connector 6">
            <a:extLst>
              <a:ext uri="{FF2B5EF4-FFF2-40B4-BE49-F238E27FC236}">
                <a16:creationId xmlns:a16="http://schemas.microsoft.com/office/drawing/2014/main" id="{3735A612-DFA9-A443-BDCA-319739C60057}"/>
              </a:ext>
            </a:extLst>
          </p:cNvPr>
          <p:cNvCxnSpPr>
            <a:cxnSpLocks/>
          </p:cNvCxnSpPr>
          <p:nvPr/>
        </p:nvCxnSpPr>
        <p:spPr>
          <a:xfrm>
            <a:off x="453191" y="674556"/>
            <a:ext cx="11295786"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9BF16A2-EC67-314A-90B3-376259E85072}"/>
              </a:ext>
            </a:extLst>
          </p:cNvPr>
          <p:cNvSpPr txBox="1"/>
          <p:nvPr/>
        </p:nvSpPr>
        <p:spPr>
          <a:xfrm>
            <a:off x="10231952" y="334664"/>
            <a:ext cx="1620854" cy="276999"/>
          </a:xfrm>
          <a:prstGeom prst="rect">
            <a:avLst/>
          </a:prstGeom>
          <a:noFill/>
        </p:spPr>
        <p:txBody>
          <a:bodyPr wrap="square" rtlCol="0">
            <a:spAutoFit/>
          </a:bodyPr>
          <a:lstStyle/>
          <a:p>
            <a:pPr algn="r"/>
            <a:r>
              <a:rPr lang="en-PL" sz="1200" b="1" spc="500" dirty="0">
                <a:solidFill>
                  <a:srgbClr val="00AEEF"/>
                </a:solidFill>
                <a:latin typeface="Spartan" pitchFamily="2" charset="77"/>
              </a:rPr>
              <a:t>WSCHOWA</a:t>
            </a:r>
          </a:p>
        </p:txBody>
      </p:sp>
      <p:cxnSp>
        <p:nvCxnSpPr>
          <p:cNvPr id="10" name="Straight Connector 9">
            <a:extLst>
              <a:ext uri="{FF2B5EF4-FFF2-40B4-BE49-F238E27FC236}">
                <a16:creationId xmlns:a16="http://schemas.microsoft.com/office/drawing/2014/main" id="{F70A1216-D7E1-1645-8407-9EF5EA8FF5B2}"/>
              </a:ext>
            </a:extLst>
          </p:cNvPr>
          <p:cNvCxnSpPr>
            <a:cxnSpLocks/>
          </p:cNvCxnSpPr>
          <p:nvPr/>
        </p:nvCxnSpPr>
        <p:spPr>
          <a:xfrm>
            <a:off x="1154243" y="6400799"/>
            <a:ext cx="10125855"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C58422F5-E728-6145-AAD6-75CFBD60652F}"/>
              </a:ext>
            </a:extLst>
          </p:cNvPr>
          <p:cNvPicPr>
            <a:picLocks noChangeAspect="1"/>
          </p:cNvPicPr>
          <p:nvPr/>
        </p:nvPicPr>
        <p:blipFill>
          <a:blip r:embed="rId2"/>
          <a:stretch>
            <a:fillRect/>
          </a:stretch>
        </p:blipFill>
        <p:spPr>
          <a:xfrm>
            <a:off x="453191" y="5831178"/>
            <a:ext cx="507772" cy="568122"/>
          </a:xfrm>
          <a:prstGeom prst="rect">
            <a:avLst/>
          </a:prstGeom>
        </p:spPr>
      </p:pic>
      <p:sp>
        <p:nvSpPr>
          <p:cNvPr id="15" name="Rectangle 14">
            <a:extLst>
              <a:ext uri="{FF2B5EF4-FFF2-40B4-BE49-F238E27FC236}">
                <a16:creationId xmlns:a16="http://schemas.microsoft.com/office/drawing/2014/main" id="{D6AE224F-B3E8-A340-ADDD-4AF4DB66C395}"/>
              </a:ext>
            </a:extLst>
          </p:cNvPr>
          <p:cNvSpPr/>
          <p:nvPr/>
        </p:nvSpPr>
        <p:spPr>
          <a:xfrm>
            <a:off x="11447051" y="6110303"/>
            <a:ext cx="288997" cy="288997"/>
          </a:xfrm>
          <a:prstGeom prst="rect">
            <a:avLst/>
          </a:prstGeom>
          <a:noFill/>
          <a:ln w="6350">
            <a:solidFill>
              <a:srgbClr val="00AE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L"/>
          </a:p>
        </p:txBody>
      </p:sp>
      <p:sp>
        <p:nvSpPr>
          <p:cNvPr id="16" name="TextBox 15">
            <a:extLst>
              <a:ext uri="{FF2B5EF4-FFF2-40B4-BE49-F238E27FC236}">
                <a16:creationId xmlns:a16="http://schemas.microsoft.com/office/drawing/2014/main" id="{7CB4FAD4-E265-E94A-9294-3CC1FDFA1FCE}"/>
              </a:ext>
            </a:extLst>
          </p:cNvPr>
          <p:cNvSpPr txBox="1"/>
          <p:nvPr/>
        </p:nvSpPr>
        <p:spPr>
          <a:xfrm>
            <a:off x="11437219" y="6122301"/>
            <a:ext cx="362221" cy="276999"/>
          </a:xfrm>
          <a:prstGeom prst="rect">
            <a:avLst/>
          </a:prstGeom>
          <a:noFill/>
        </p:spPr>
        <p:txBody>
          <a:bodyPr wrap="square" rtlCol="0">
            <a:spAutoFit/>
          </a:bodyPr>
          <a:lstStyle/>
          <a:p>
            <a:pPr algn="ctr"/>
            <a:fld id="{2B88B975-73F2-EF42-99A2-67C7F8997F50}" type="slidenum">
              <a:rPr lang="en-PL" sz="1200" spc="350" smtClean="0">
                <a:solidFill>
                  <a:srgbClr val="00AEEF"/>
                </a:solidFill>
                <a:latin typeface="Crimson Text" panose="02000503000000000000" pitchFamily="2" charset="77"/>
              </a:rPr>
              <a:pPr algn="ctr"/>
              <a:t>7</a:t>
            </a:fld>
            <a:endParaRPr lang="en-PL" sz="1200" spc="350" dirty="0">
              <a:solidFill>
                <a:srgbClr val="00AEEF"/>
              </a:solidFill>
              <a:latin typeface="Crimson Text" panose="02000503000000000000" pitchFamily="2" charset="77"/>
            </a:endParaRPr>
          </a:p>
        </p:txBody>
      </p:sp>
      <p:sp>
        <p:nvSpPr>
          <p:cNvPr id="3" name="pole tekstowe 2">
            <a:extLst>
              <a:ext uri="{FF2B5EF4-FFF2-40B4-BE49-F238E27FC236}">
                <a16:creationId xmlns:a16="http://schemas.microsoft.com/office/drawing/2014/main" id="{064BACA3-7A79-D587-6C41-4E73D3D033FC}"/>
              </a:ext>
            </a:extLst>
          </p:cNvPr>
          <p:cNvSpPr txBox="1"/>
          <p:nvPr/>
        </p:nvSpPr>
        <p:spPr>
          <a:xfrm>
            <a:off x="3620426" y="839091"/>
            <a:ext cx="4358985" cy="461665"/>
          </a:xfrm>
          <a:prstGeom prst="rect">
            <a:avLst/>
          </a:prstGeom>
          <a:noFill/>
        </p:spPr>
        <p:txBody>
          <a:bodyPr wrap="square">
            <a:spAutoFit/>
          </a:bodyPr>
          <a:lstStyle/>
          <a:p>
            <a:pPr algn="ctr"/>
            <a:r>
              <a:rPr lang="pl-PL" sz="2400" b="1" dirty="0">
                <a:latin typeface="Arial" panose="020B0604020202020204" pitchFamily="34" charset="0"/>
                <a:ea typeface="Verdana" panose="020B0604030504040204" pitchFamily="34" charset="0"/>
                <a:cs typeface="Arial" panose="020B0604020202020204" pitchFamily="34" charset="0"/>
              </a:rPr>
              <a:t>ECONOMY</a:t>
            </a:r>
          </a:p>
        </p:txBody>
      </p:sp>
      <p:sp>
        <p:nvSpPr>
          <p:cNvPr id="8" name="pole tekstowe 7">
            <a:extLst>
              <a:ext uri="{FF2B5EF4-FFF2-40B4-BE49-F238E27FC236}">
                <a16:creationId xmlns:a16="http://schemas.microsoft.com/office/drawing/2014/main" id="{047FE4F2-00AA-FDB5-8244-07B37B21C231}"/>
              </a:ext>
            </a:extLst>
          </p:cNvPr>
          <p:cNvSpPr txBox="1"/>
          <p:nvPr/>
        </p:nvSpPr>
        <p:spPr>
          <a:xfrm>
            <a:off x="593559" y="1493881"/>
            <a:ext cx="10597763" cy="1569660"/>
          </a:xfrm>
          <a:prstGeom prst="rect">
            <a:avLst/>
          </a:prstGeom>
          <a:noFill/>
        </p:spPr>
        <p:txBody>
          <a:bodyPr wrap="square">
            <a:spAutoFit/>
          </a:bodyPr>
          <a:lstStyle/>
          <a:p>
            <a:pPr algn="just"/>
            <a:r>
              <a:rPr lang="en-US" sz="1600" i="0" u="none" strike="noStrike" baseline="0" dirty="0">
                <a:latin typeface="Arial" panose="020B0604020202020204" pitchFamily="34" charset="0"/>
                <a:ea typeface="Verdana" panose="020B0604030504040204" pitchFamily="34" charset="0"/>
                <a:cs typeface="Arial" panose="020B0604020202020204" pitchFamily="34" charset="0"/>
              </a:rPr>
              <a:t>The economy of our commune and the town itself is services-oriented. Industry is located in the suburbs, and companies represent the small and medium-size range. There are no factories and mass-production entities, although there are industrial zones with buildings and premises which once used to belong to well-doing companies. One of the largest and most active companies in our township is a Swedish company STENA Recycling; they are expanding their premises in Wschowa and are becoming one of the most modern companies in the recycling industry in Europe.</a:t>
            </a:r>
            <a:endParaRPr lang="pl-PL" sz="1600" i="0" u="none" strike="noStrike" baseline="0" dirty="0">
              <a:latin typeface="Arial" panose="020B0604020202020204" pitchFamily="34" charset="0"/>
              <a:ea typeface="Verdana" panose="020B0604030504040204" pitchFamily="34" charset="0"/>
              <a:cs typeface="Arial" panose="020B0604020202020204" pitchFamily="34" charset="0"/>
            </a:endParaRPr>
          </a:p>
        </p:txBody>
      </p:sp>
      <p:pic>
        <p:nvPicPr>
          <p:cNvPr id="13" name="Obraz 12">
            <a:extLst>
              <a:ext uri="{FF2B5EF4-FFF2-40B4-BE49-F238E27FC236}">
                <a16:creationId xmlns:a16="http://schemas.microsoft.com/office/drawing/2014/main" id="{FE83DA4F-4D9E-76AD-1363-2B461B6174A6}"/>
              </a:ext>
            </a:extLst>
          </p:cNvPr>
          <p:cNvPicPr>
            <a:picLocks noChangeAspect="1"/>
          </p:cNvPicPr>
          <p:nvPr/>
        </p:nvPicPr>
        <p:blipFill>
          <a:blip r:embed="rId3"/>
          <a:stretch>
            <a:fillRect/>
          </a:stretch>
        </p:blipFill>
        <p:spPr>
          <a:xfrm>
            <a:off x="6647870" y="3353921"/>
            <a:ext cx="4632228" cy="2010198"/>
          </a:xfrm>
          <a:prstGeom prst="rect">
            <a:avLst/>
          </a:prstGeom>
          <a:ln>
            <a:noFill/>
          </a:ln>
          <a:effectLst>
            <a:softEdge rad="112500"/>
          </a:effectLst>
        </p:spPr>
      </p:pic>
      <p:sp>
        <p:nvSpPr>
          <p:cNvPr id="17" name="pole tekstowe 16">
            <a:extLst>
              <a:ext uri="{FF2B5EF4-FFF2-40B4-BE49-F238E27FC236}">
                <a16:creationId xmlns:a16="http://schemas.microsoft.com/office/drawing/2014/main" id="{C64DA177-ED86-FC9B-9EDB-357F30263BCE}"/>
              </a:ext>
            </a:extLst>
          </p:cNvPr>
          <p:cNvSpPr txBox="1"/>
          <p:nvPr/>
        </p:nvSpPr>
        <p:spPr>
          <a:xfrm>
            <a:off x="593559" y="2985205"/>
            <a:ext cx="5736220" cy="3108543"/>
          </a:xfrm>
          <a:prstGeom prst="rect">
            <a:avLst/>
          </a:prstGeom>
          <a:noFill/>
        </p:spPr>
        <p:txBody>
          <a:bodyPr wrap="square">
            <a:spAutoFit/>
          </a:bodyPr>
          <a:lstStyle/>
          <a:p>
            <a:endParaRPr lang="pl-PL" sz="1200" dirty="0">
              <a:latin typeface="Verdana" panose="020B0604030504040204" pitchFamily="34" charset="0"/>
              <a:ea typeface="Verdana" panose="020B0604030504040204" pitchFamily="34" charset="0"/>
            </a:endParaRPr>
          </a:p>
          <a:p>
            <a:pPr algn="just"/>
            <a:r>
              <a:rPr lang="en-US" sz="1600" b="0" i="0" u="none" strike="noStrike" baseline="0" dirty="0">
                <a:latin typeface="Arial" panose="020B0604020202020204" pitchFamily="34" charset="0"/>
                <a:ea typeface="Verdana" panose="020B0604030504040204" pitchFamily="34" charset="0"/>
                <a:cs typeface="Arial" panose="020B0604020202020204" pitchFamily="34" charset="0"/>
              </a:rPr>
              <a:t>The citizens of the town and villages are working services, administration, schools, small private family businesses, shops and supermarkets, a hospital and health care facilities. In the rural areas people work in agriculture and horticulture. Conditions for agricultural industry are one of the best in Poland. Tourist industry is not well developed despite tourist attractions - picturesque lakes, green areas with minimally developed tourist facilities. For the years to come our plans cover development of cycling paths, renewed sports facilities, and local swimming pool with extended recreation part.</a:t>
            </a:r>
          </a:p>
          <a:p>
            <a:endParaRPr lang="en-US" sz="1200" b="0" i="0" u="none" strike="noStrike" baseline="0" dirty="0">
              <a:latin typeface="Verdana" panose="020B0604030504040204" pitchFamily="34" charset="0"/>
              <a:ea typeface="Verdana" panose="020B0604030504040204" pitchFamily="34" charset="0"/>
            </a:endParaRPr>
          </a:p>
          <a:p>
            <a:endParaRPr lang="en-US" sz="1200" b="0" i="0" u="none" strike="noStrike" baseline="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02032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E222454-DD51-B84B-B722-D89522F63AC2}"/>
              </a:ext>
            </a:extLst>
          </p:cNvPr>
          <p:cNvSpPr txBox="1"/>
          <p:nvPr/>
        </p:nvSpPr>
        <p:spPr>
          <a:xfrm>
            <a:off x="361679" y="334664"/>
            <a:ext cx="3125450" cy="276999"/>
          </a:xfrm>
          <a:prstGeom prst="rect">
            <a:avLst/>
          </a:prstGeom>
          <a:noFill/>
        </p:spPr>
        <p:txBody>
          <a:bodyPr wrap="square" rtlCol="0">
            <a:spAutoFit/>
          </a:bodyPr>
          <a:lstStyle/>
          <a:p>
            <a:r>
              <a:rPr lang="en-PL" sz="1200" spc="350" dirty="0">
                <a:solidFill>
                  <a:srgbClr val="00AEEF"/>
                </a:solidFill>
                <a:latin typeface="Crimson Text" panose="02000503000000000000" pitchFamily="2" charset="77"/>
              </a:rPr>
              <a:t>Właśnie tu.</a:t>
            </a:r>
          </a:p>
        </p:txBody>
      </p:sp>
      <p:cxnSp>
        <p:nvCxnSpPr>
          <p:cNvPr id="7" name="Straight Connector 6">
            <a:extLst>
              <a:ext uri="{FF2B5EF4-FFF2-40B4-BE49-F238E27FC236}">
                <a16:creationId xmlns:a16="http://schemas.microsoft.com/office/drawing/2014/main" id="{3735A612-DFA9-A443-BDCA-319739C60057}"/>
              </a:ext>
            </a:extLst>
          </p:cNvPr>
          <p:cNvCxnSpPr>
            <a:cxnSpLocks/>
          </p:cNvCxnSpPr>
          <p:nvPr/>
        </p:nvCxnSpPr>
        <p:spPr>
          <a:xfrm>
            <a:off x="453191" y="674556"/>
            <a:ext cx="11295786"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9BF16A2-EC67-314A-90B3-376259E85072}"/>
              </a:ext>
            </a:extLst>
          </p:cNvPr>
          <p:cNvSpPr txBox="1"/>
          <p:nvPr/>
        </p:nvSpPr>
        <p:spPr>
          <a:xfrm>
            <a:off x="10231952" y="334664"/>
            <a:ext cx="1620854" cy="276999"/>
          </a:xfrm>
          <a:prstGeom prst="rect">
            <a:avLst/>
          </a:prstGeom>
          <a:noFill/>
        </p:spPr>
        <p:txBody>
          <a:bodyPr wrap="square" rtlCol="0">
            <a:spAutoFit/>
          </a:bodyPr>
          <a:lstStyle/>
          <a:p>
            <a:pPr algn="r"/>
            <a:r>
              <a:rPr lang="en-PL" sz="1200" b="1" spc="500" dirty="0">
                <a:solidFill>
                  <a:srgbClr val="00AEEF"/>
                </a:solidFill>
                <a:latin typeface="Spartan" pitchFamily="2" charset="77"/>
              </a:rPr>
              <a:t>WSCHOWA</a:t>
            </a:r>
          </a:p>
        </p:txBody>
      </p:sp>
      <p:cxnSp>
        <p:nvCxnSpPr>
          <p:cNvPr id="10" name="Straight Connector 9">
            <a:extLst>
              <a:ext uri="{FF2B5EF4-FFF2-40B4-BE49-F238E27FC236}">
                <a16:creationId xmlns:a16="http://schemas.microsoft.com/office/drawing/2014/main" id="{F70A1216-D7E1-1645-8407-9EF5EA8FF5B2}"/>
              </a:ext>
            </a:extLst>
          </p:cNvPr>
          <p:cNvCxnSpPr>
            <a:cxnSpLocks/>
          </p:cNvCxnSpPr>
          <p:nvPr/>
        </p:nvCxnSpPr>
        <p:spPr>
          <a:xfrm>
            <a:off x="1154243" y="6400799"/>
            <a:ext cx="10125855"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C58422F5-E728-6145-AAD6-75CFBD60652F}"/>
              </a:ext>
            </a:extLst>
          </p:cNvPr>
          <p:cNvPicPr>
            <a:picLocks noChangeAspect="1"/>
          </p:cNvPicPr>
          <p:nvPr/>
        </p:nvPicPr>
        <p:blipFill>
          <a:blip r:embed="rId2"/>
          <a:stretch>
            <a:fillRect/>
          </a:stretch>
        </p:blipFill>
        <p:spPr>
          <a:xfrm>
            <a:off x="453191" y="5831178"/>
            <a:ext cx="507772" cy="568122"/>
          </a:xfrm>
          <a:prstGeom prst="rect">
            <a:avLst/>
          </a:prstGeom>
        </p:spPr>
      </p:pic>
      <p:sp>
        <p:nvSpPr>
          <p:cNvPr id="15" name="Rectangle 14">
            <a:extLst>
              <a:ext uri="{FF2B5EF4-FFF2-40B4-BE49-F238E27FC236}">
                <a16:creationId xmlns:a16="http://schemas.microsoft.com/office/drawing/2014/main" id="{D6AE224F-B3E8-A340-ADDD-4AF4DB66C395}"/>
              </a:ext>
            </a:extLst>
          </p:cNvPr>
          <p:cNvSpPr/>
          <p:nvPr/>
        </p:nvSpPr>
        <p:spPr>
          <a:xfrm>
            <a:off x="11447051" y="6110303"/>
            <a:ext cx="288997" cy="288997"/>
          </a:xfrm>
          <a:prstGeom prst="rect">
            <a:avLst/>
          </a:prstGeom>
          <a:noFill/>
          <a:ln w="6350">
            <a:solidFill>
              <a:srgbClr val="00AE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L"/>
          </a:p>
        </p:txBody>
      </p:sp>
      <p:sp>
        <p:nvSpPr>
          <p:cNvPr id="16" name="TextBox 15">
            <a:extLst>
              <a:ext uri="{FF2B5EF4-FFF2-40B4-BE49-F238E27FC236}">
                <a16:creationId xmlns:a16="http://schemas.microsoft.com/office/drawing/2014/main" id="{7CB4FAD4-E265-E94A-9294-3CC1FDFA1FCE}"/>
              </a:ext>
            </a:extLst>
          </p:cNvPr>
          <p:cNvSpPr txBox="1"/>
          <p:nvPr/>
        </p:nvSpPr>
        <p:spPr>
          <a:xfrm>
            <a:off x="11437219" y="6122301"/>
            <a:ext cx="362221" cy="276999"/>
          </a:xfrm>
          <a:prstGeom prst="rect">
            <a:avLst/>
          </a:prstGeom>
          <a:noFill/>
        </p:spPr>
        <p:txBody>
          <a:bodyPr wrap="square" rtlCol="0">
            <a:spAutoFit/>
          </a:bodyPr>
          <a:lstStyle/>
          <a:p>
            <a:pPr algn="ctr"/>
            <a:fld id="{2B88B975-73F2-EF42-99A2-67C7F8997F50}" type="slidenum">
              <a:rPr lang="en-PL" sz="1200" spc="350" smtClean="0">
                <a:solidFill>
                  <a:srgbClr val="00AEEF"/>
                </a:solidFill>
                <a:latin typeface="Crimson Text" panose="02000503000000000000" pitchFamily="2" charset="77"/>
              </a:rPr>
              <a:pPr algn="ctr"/>
              <a:t>8</a:t>
            </a:fld>
            <a:endParaRPr lang="en-PL" sz="1200" spc="350" dirty="0">
              <a:solidFill>
                <a:srgbClr val="00AEEF"/>
              </a:solidFill>
              <a:latin typeface="Crimson Text" panose="02000503000000000000" pitchFamily="2" charset="77"/>
            </a:endParaRPr>
          </a:p>
        </p:txBody>
      </p:sp>
      <p:sp>
        <p:nvSpPr>
          <p:cNvPr id="2" name="Tytuł 1">
            <a:extLst>
              <a:ext uri="{FF2B5EF4-FFF2-40B4-BE49-F238E27FC236}">
                <a16:creationId xmlns:a16="http://schemas.microsoft.com/office/drawing/2014/main" id="{BD1AD867-0723-DF69-282E-1353268C3B41}"/>
              </a:ext>
            </a:extLst>
          </p:cNvPr>
          <p:cNvSpPr txBox="1">
            <a:spLocks/>
          </p:cNvSpPr>
          <p:nvPr/>
        </p:nvSpPr>
        <p:spPr>
          <a:xfrm>
            <a:off x="3778808" y="301036"/>
            <a:ext cx="4049576" cy="29943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pl-PL" sz="2400" b="1" dirty="0">
                <a:latin typeface="Arial" panose="020B0604020202020204" pitchFamily="34" charset="0"/>
                <a:ea typeface="Verdana" panose="020B0604030504040204" pitchFamily="34" charset="0"/>
                <a:cs typeface="Arial" panose="020B0604020202020204" pitchFamily="34" charset="0"/>
              </a:rPr>
              <a:t>HISTORY</a:t>
            </a:r>
            <a:endParaRPr lang="pl-PL" sz="2400" b="1" dirty="0">
              <a:latin typeface="Arial" panose="020B0604020202020204" pitchFamily="34" charset="0"/>
              <a:cs typeface="Arial" panose="020B0604020202020204" pitchFamily="34" charset="0"/>
            </a:endParaRPr>
          </a:p>
        </p:txBody>
      </p:sp>
      <p:pic>
        <p:nvPicPr>
          <p:cNvPr id="12" name="Obraz 11">
            <a:hlinkClick r:id="rId3" action="ppaction://hlinkfile"/>
            <a:extLst>
              <a:ext uri="{FF2B5EF4-FFF2-40B4-BE49-F238E27FC236}">
                <a16:creationId xmlns:a16="http://schemas.microsoft.com/office/drawing/2014/main" id="{D4AFEECE-1A8F-F14D-CD84-CA8C2DB1FF7F}"/>
              </a:ext>
            </a:extLst>
          </p:cNvPr>
          <p:cNvPicPr>
            <a:picLocks noChangeAspect="1"/>
          </p:cNvPicPr>
          <p:nvPr/>
        </p:nvPicPr>
        <p:blipFill>
          <a:blip r:embed="rId4"/>
          <a:stretch>
            <a:fillRect/>
          </a:stretch>
        </p:blipFill>
        <p:spPr>
          <a:xfrm>
            <a:off x="3387145" y="1356487"/>
            <a:ext cx="2668434" cy="2184811"/>
          </a:xfrm>
          <a:prstGeom prst="rect">
            <a:avLst/>
          </a:prstGeom>
          <a:ln>
            <a:noFill/>
          </a:ln>
          <a:effectLst>
            <a:softEdge rad="112500"/>
          </a:effectLst>
        </p:spPr>
      </p:pic>
      <p:sp>
        <p:nvSpPr>
          <p:cNvPr id="13" name="pole tekstowe 12">
            <a:extLst>
              <a:ext uri="{FF2B5EF4-FFF2-40B4-BE49-F238E27FC236}">
                <a16:creationId xmlns:a16="http://schemas.microsoft.com/office/drawing/2014/main" id="{156D9CE5-3167-F6A8-6E80-4886A42D9993}"/>
              </a:ext>
            </a:extLst>
          </p:cNvPr>
          <p:cNvSpPr txBox="1"/>
          <p:nvPr/>
        </p:nvSpPr>
        <p:spPr>
          <a:xfrm>
            <a:off x="826613" y="1556303"/>
            <a:ext cx="2195582" cy="2769989"/>
          </a:xfrm>
          <a:prstGeom prst="rect">
            <a:avLst/>
          </a:prstGeom>
          <a:noFill/>
        </p:spPr>
        <p:txBody>
          <a:bodyPr wrap="square">
            <a:spAutoFit/>
          </a:bodyPr>
          <a:lstStyle/>
          <a:p>
            <a:pPr algn="just"/>
            <a:r>
              <a:rPr lang="en-US" sz="1200" i="0" u="none" strike="noStrike" baseline="0" dirty="0">
                <a:latin typeface="Arial" panose="020B0604020202020204" pitchFamily="34" charset="0"/>
                <a:ea typeface="Verdana" panose="020B0604030504040204" pitchFamily="34" charset="0"/>
                <a:cs typeface="Arial" panose="020B0604020202020204" pitchFamily="34" charset="0"/>
              </a:rPr>
              <a:t>The town hall is an interesting and valuable monument, in which the alterations in the Gothic Revival style match the architecture of the body designed in the Gothic style.</a:t>
            </a:r>
            <a:endParaRPr lang="pl-PL" sz="1200" i="0" u="none" strike="noStrike" baseline="0" dirty="0">
              <a:latin typeface="Arial" panose="020B0604020202020204" pitchFamily="34" charset="0"/>
              <a:ea typeface="Verdana" panose="020B0604030504040204" pitchFamily="34" charset="0"/>
              <a:cs typeface="Arial" panose="020B0604020202020204" pitchFamily="34" charset="0"/>
            </a:endParaRPr>
          </a:p>
          <a:p>
            <a:pPr algn="just"/>
            <a:r>
              <a:rPr lang="en-US" sz="1200" dirty="0">
                <a:latin typeface="Arial" panose="020B0604020202020204" pitchFamily="34" charset="0"/>
                <a:ea typeface="Verdana" panose="020B0604030504040204" pitchFamily="34" charset="0"/>
                <a:cs typeface="Arial" panose="020B0604020202020204" pitchFamily="34" charset="0"/>
              </a:rPr>
              <a:t>The present-day town hall is the result of the reconstruction done in the Gothic Revival style in 1860-1870.</a:t>
            </a:r>
            <a:endParaRPr lang="pl-PL" sz="1200" dirty="0">
              <a:latin typeface="Arial" panose="020B0604020202020204" pitchFamily="34" charset="0"/>
              <a:ea typeface="Verdana" panose="020B0604030504040204" pitchFamily="34" charset="0"/>
              <a:cs typeface="Arial" panose="020B0604020202020204" pitchFamily="34" charset="0"/>
            </a:endParaRPr>
          </a:p>
          <a:p>
            <a:pPr algn="l"/>
            <a:endParaRPr lang="pl-PL" sz="1200" dirty="0">
              <a:latin typeface="Arial" panose="020B0604020202020204" pitchFamily="34" charset="0"/>
              <a:ea typeface="Verdana" panose="020B0604030504040204" pitchFamily="34" charset="0"/>
              <a:cs typeface="Arial" panose="020B0604020202020204" pitchFamily="34" charset="0"/>
            </a:endParaRPr>
          </a:p>
          <a:p>
            <a:pPr algn="l"/>
            <a:endParaRPr lang="pl-PL" sz="1000" dirty="0">
              <a:latin typeface="Verdana" panose="020B0604030504040204" pitchFamily="34" charset="0"/>
              <a:ea typeface="Verdana" panose="020B0604030504040204" pitchFamily="34" charset="0"/>
            </a:endParaRPr>
          </a:p>
          <a:p>
            <a:pPr algn="l"/>
            <a:endParaRPr lang="pl-PL" sz="1000" dirty="0">
              <a:latin typeface="Verdana" panose="020B0604030504040204" pitchFamily="34" charset="0"/>
              <a:ea typeface="Verdana" panose="020B0604030504040204" pitchFamily="34" charset="0"/>
            </a:endParaRPr>
          </a:p>
          <a:p>
            <a:pPr algn="l"/>
            <a:endParaRPr lang="pl-PL" sz="1000" dirty="0">
              <a:latin typeface="Verdana" panose="020B0604030504040204" pitchFamily="34" charset="0"/>
              <a:ea typeface="Verdana" panose="020B0604030504040204" pitchFamily="34" charset="0"/>
            </a:endParaRPr>
          </a:p>
        </p:txBody>
      </p:sp>
      <p:sp>
        <p:nvSpPr>
          <p:cNvPr id="19" name="pole tekstowe 18">
            <a:extLst>
              <a:ext uri="{FF2B5EF4-FFF2-40B4-BE49-F238E27FC236}">
                <a16:creationId xmlns:a16="http://schemas.microsoft.com/office/drawing/2014/main" id="{E4D7CB40-55A6-3571-A965-E92EC62461FC}"/>
              </a:ext>
            </a:extLst>
          </p:cNvPr>
          <p:cNvSpPr txBox="1"/>
          <p:nvPr/>
        </p:nvSpPr>
        <p:spPr>
          <a:xfrm>
            <a:off x="1704579" y="5576515"/>
            <a:ext cx="3603326" cy="461665"/>
          </a:xfrm>
          <a:prstGeom prst="rect">
            <a:avLst/>
          </a:prstGeom>
          <a:noFill/>
        </p:spPr>
        <p:txBody>
          <a:bodyPr wrap="square">
            <a:spAutoFit/>
          </a:bodyPr>
          <a:lstStyle/>
          <a:p>
            <a:pPr algn="just"/>
            <a:r>
              <a:rPr lang="pl-PL" sz="1200" b="0" i="0" u="none" strike="noStrike" baseline="0" dirty="0" err="1">
                <a:latin typeface="Arial" panose="020B0604020202020204" pitchFamily="34" charset="0"/>
                <a:ea typeface="Verdana" panose="020B0604030504040204" pitchFamily="34" charset="0"/>
                <a:cs typeface="Arial" panose="020B0604020202020204" pitchFamily="34" charset="0"/>
              </a:rPr>
              <a:t>Near</a:t>
            </a:r>
            <a:r>
              <a:rPr lang="pl-PL" sz="1200" b="0" i="0" u="none" strike="noStrike" baseline="0" dirty="0">
                <a:latin typeface="Arial" panose="020B0604020202020204" pitchFamily="34" charset="0"/>
                <a:ea typeface="Verdana" panose="020B0604030504040204" pitchFamily="34" charset="0"/>
                <a:cs typeface="Arial" panose="020B0604020202020204" pitchFamily="34" charset="0"/>
              </a:rPr>
              <a:t> the market </a:t>
            </a:r>
            <a:r>
              <a:rPr lang="pl-PL" sz="1200" b="0" i="0" u="none" strike="noStrike" baseline="0" dirty="0" err="1">
                <a:latin typeface="Arial" panose="020B0604020202020204" pitchFamily="34" charset="0"/>
                <a:ea typeface="Verdana" panose="020B0604030504040204" pitchFamily="34" charset="0"/>
                <a:cs typeface="Arial" panose="020B0604020202020204" pitchFamily="34" charset="0"/>
              </a:rPr>
              <a:t>square</a:t>
            </a:r>
            <a:r>
              <a:rPr lang="pl-PL" sz="1200" b="0" i="0" u="none" strike="noStrike" baseline="0" dirty="0">
                <a:latin typeface="Arial" panose="020B0604020202020204" pitchFamily="34" charset="0"/>
                <a:ea typeface="Verdana" panose="020B0604030504040204" pitchFamily="34" charset="0"/>
                <a:cs typeface="Arial" panose="020B0604020202020204" pitchFamily="34" charset="0"/>
              </a:rPr>
              <a:t> and Zamkowy </a:t>
            </a:r>
            <a:r>
              <a:rPr lang="pl-PL" sz="1200" b="0" i="0" u="none" strike="noStrike" baseline="0" dirty="0" err="1">
                <a:latin typeface="Arial" panose="020B0604020202020204" pitchFamily="34" charset="0"/>
                <a:ea typeface="Verdana" panose="020B0604030504040204" pitchFamily="34" charset="0"/>
                <a:cs typeface="Arial" panose="020B0604020202020204" pitchFamily="34" charset="0"/>
              </a:rPr>
              <a:t>Square</a:t>
            </a:r>
            <a:r>
              <a:rPr lang="pl-PL" sz="1200" b="0" i="0" u="none" strike="noStrike" baseline="0" dirty="0">
                <a:latin typeface="Arial" panose="020B0604020202020204" pitchFamily="34" charset="0"/>
                <a:ea typeface="Verdana" panose="020B0604030504040204" pitchFamily="34" charset="0"/>
                <a:cs typeface="Arial" panose="020B0604020202020204" pitchFamily="34" charset="0"/>
              </a:rPr>
              <a:t> </a:t>
            </a:r>
            <a:r>
              <a:rPr lang="pl-PL" sz="1200" b="0" i="0" u="none" strike="noStrike" baseline="0" dirty="0" err="1">
                <a:latin typeface="Arial" panose="020B0604020202020204" pitchFamily="34" charset="0"/>
                <a:ea typeface="Verdana" panose="020B0604030504040204" pitchFamily="34" charset="0"/>
                <a:cs typeface="Arial" panose="020B0604020202020204" pitchFamily="34" charset="0"/>
              </a:rPr>
              <a:t>there</a:t>
            </a:r>
            <a:r>
              <a:rPr lang="pl-PL" sz="1200" b="0" i="0" u="none" strike="noStrike" baseline="0" dirty="0">
                <a:latin typeface="Arial" panose="020B0604020202020204" pitchFamily="34" charset="0"/>
                <a:ea typeface="Verdana" panose="020B0604030504040204" pitchFamily="34" charset="0"/>
                <a:cs typeface="Arial" panose="020B0604020202020204" pitchFamily="34" charset="0"/>
              </a:rPr>
              <a:t> </a:t>
            </a:r>
            <a:r>
              <a:rPr lang="pl-PL" sz="1200" b="0" i="0" u="none" strike="noStrike" baseline="0" dirty="0" err="1">
                <a:latin typeface="Arial" panose="020B0604020202020204" pitchFamily="34" charset="0"/>
                <a:ea typeface="Verdana" panose="020B0604030504040204" pitchFamily="34" charset="0"/>
                <a:cs typeface="Arial" panose="020B0604020202020204" pitchFamily="34" charset="0"/>
              </a:rPr>
              <a:t>are</a:t>
            </a:r>
            <a:r>
              <a:rPr lang="pl-PL" sz="1200" b="0" i="0" u="none" strike="noStrike" baseline="0" dirty="0">
                <a:latin typeface="Arial" panose="020B0604020202020204" pitchFamily="34" charset="0"/>
                <a:ea typeface="Verdana" panose="020B0604030504040204" pitchFamily="34" charset="0"/>
                <a:cs typeface="Arial" panose="020B0604020202020204" pitchFamily="34" charset="0"/>
              </a:rPr>
              <a:t> </a:t>
            </a:r>
            <a:r>
              <a:rPr lang="pl-PL" sz="1200" b="0" i="0" u="none" strike="noStrike" baseline="0" dirty="0" err="1">
                <a:latin typeface="Arial" panose="020B0604020202020204" pitchFamily="34" charset="0"/>
                <a:ea typeface="Verdana" panose="020B0604030504040204" pitchFamily="34" charset="0"/>
                <a:cs typeface="Arial" panose="020B0604020202020204" pitchFamily="34" charset="0"/>
              </a:rPr>
              <a:t>tenement</a:t>
            </a:r>
            <a:r>
              <a:rPr lang="pl-PL" sz="1200" b="0" i="0" u="none" strike="noStrike" baseline="0" dirty="0">
                <a:latin typeface="Arial" panose="020B0604020202020204" pitchFamily="34" charset="0"/>
                <a:ea typeface="Verdana" panose="020B0604030504040204" pitchFamily="34" charset="0"/>
                <a:cs typeface="Arial" panose="020B0604020202020204" pitchFamily="34" charset="0"/>
              </a:rPr>
              <a:t> </a:t>
            </a:r>
            <a:r>
              <a:rPr lang="pl-PL" sz="1200" b="0" i="0" u="none" strike="noStrike" baseline="0" dirty="0" err="1">
                <a:latin typeface="Arial" panose="020B0604020202020204" pitchFamily="34" charset="0"/>
                <a:ea typeface="Verdana" panose="020B0604030504040204" pitchFamily="34" charset="0"/>
                <a:cs typeface="Arial" panose="020B0604020202020204" pitchFamily="34" charset="0"/>
              </a:rPr>
              <a:t>houses</a:t>
            </a:r>
            <a:r>
              <a:rPr lang="pl-PL" sz="1200" b="0" i="0" u="none" strike="noStrike" baseline="0" dirty="0">
                <a:latin typeface="Arial" panose="020B0604020202020204" pitchFamily="34" charset="0"/>
                <a:ea typeface="Verdana" panose="020B0604030504040204" pitchFamily="34" charset="0"/>
                <a:cs typeface="Arial" panose="020B0604020202020204" pitchFamily="34" charset="0"/>
              </a:rPr>
              <a:t> with </a:t>
            </a:r>
            <a:r>
              <a:rPr lang="pl-PL" sz="1200" b="0" i="0" u="none" strike="noStrike" baseline="0" dirty="0" err="1">
                <a:latin typeface="Arial" panose="020B0604020202020204" pitchFamily="34" charset="0"/>
                <a:ea typeface="Verdana" panose="020B0604030504040204" pitchFamily="34" charset="0"/>
                <a:cs typeface="Arial" panose="020B0604020202020204" pitchFamily="34" charset="0"/>
              </a:rPr>
              <a:t>fronts</a:t>
            </a:r>
            <a:r>
              <a:rPr lang="pl-PL" sz="1200" b="0" i="0" u="none" strike="noStrike" baseline="0" dirty="0">
                <a:latin typeface="Arial" panose="020B0604020202020204" pitchFamily="34" charset="0"/>
                <a:ea typeface="Verdana" panose="020B0604030504040204" pitchFamily="34" charset="0"/>
                <a:cs typeface="Arial" panose="020B0604020202020204" pitchFamily="34" charset="0"/>
              </a:rPr>
              <a:t> and </a:t>
            </a:r>
            <a:r>
              <a:rPr lang="pl-PL" sz="1200" b="0" i="0" u="none" strike="noStrike" baseline="0" dirty="0" err="1">
                <a:latin typeface="Arial" panose="020B0604020202020204" pitchFamily="34" charset="0"/>
                <a:ea typeface="Verdana" panose="020B0604030504040204" pitchFamily="34" charset="0"/>
                <a:cs typeface="Arial" panose="020B0604020202020204" pitchFamily="34" charset="0"/>
              </a:rPr>
              <a:t>tops</a:t>
            </a:r>
            <a:r>
              <a:rPr lang="pl-PL" sz="1200" dirty="0">
                <a:latin typeface="Arial" panose="020B0604020202020204" pitchFamily="34" charset="0"/>
                <a:ea typeface="Verdana" panose="020B0604030504040204" pitchFamily="34" charset="0"/>
                <a:cs typeface="Arial" panose="020B0604020202020204" pitchFamily="34" charset="0"/>
              </a:rPr>
              <a:t>.</a:t>
            </a:r>
            <a:endParaRPr lang="pl-PL" sz="1200" b="0" i="0" u="none" strike="noStrike" baseline="0" dirty="0">
              <a:latin typeface="Arial" panose="020B0604020202020204" pitchFamily="34" charset="0"/>
              <a:ea typeface="Verdana" panose="020B0604030504040204" pitchFamily="34" charset="0"/>
              <a:cs typeface="Arial" panose="020B0604020202020204" pitchFamily="34" charset="0"/>
            </a:endParaRPr>
          </a:p>
        </p:txBody>
      </p:sp>
      <p:pic>
        <p:nvPicPr>
          <p:cNvPr id="1028" name="Picture 4">
            <a:extLst>
              <a:ext uri="{FF2B5EF4-FFF2-40B4-BE49-F238E27FC236}">
                <a16:creationId xmlns:a16="http://schemas.microsoft.com/office/drawing/2014/main" id="{C5616B47-8F18-981F-9E02-52DCDBB9DD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3234" y="3604645"/>
            <a:ext cx="2883293" cy="192315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0" name="pole tekstowe 19">
            <a:extLst>
              <a:ext uri="{FF2B5EF4-FFF2-40B4-BE49-F238E27FC236}">
                <a16:creationId xmlns:a16="http://schemas.microsoft.com/office/drawing/2014/main" id="{3F5F63E2-8A48-7DF2-83F5-FA2DF8C9467C}"/>
              </a:ext>
            </a:extLst>
          </p:cNvPr>
          <p:cNvSpPr txBox="1"/>
          <p:nvPr/>
        </p:nvSpPr>
        <p:spPr>
          <a:xfrm>
            <a:off x="6335556" y="1522906"/>
            <a:ext cx="2486251" cy="1200329"/>
          </a:xfrm>
          <a:prstGeom prst="rect">
            <a:avLst/>
          </a:prstGeom>
          <a:noFill/>
        </p:spPr>
        <p:txBody>
          <a:bodyPr wrap="square">
            <a:spAutoFit/>
          </a:bodyPr>
          <a:lstStyle/>
          <a:p>
            <a:pPr algn="just"/>
            <a:r>
              <a:rPr lang="en-US" sz="1200" b="0" i="0" u="none" strike="noStrike" baseline="0" dirty="0">
                <a:latin typeface="Arial" panose="020B0604020202020204" pitchFamily="34" charset="0"/>
                <a:ea typeface="Verdana" panose="020B0604030504040204" pitchFamily="34" charset="0"/>
                <a:cs typeface="Arial" panose="020B0604020202020204" pitchFamily="34" charset="0"/>
              </a:rPr>
              <a:t>Lutheran cemetery - was founded in 1609 as the evangelic cemetery. It is rectangular in shape and refers to the Italian style cemeteries (so called Camp Santo – Holy Fields).</a:t>
            </a:r>
          </a:p>
        </p:txBody>
      </p:sp>
      <p:pic>
        <p:nvPicPr>
          <p:cNvPr id="1030" name="Picture 6" descr="lapidarium rzeźby nagrobnej">
            <a:hlinkClick r:id="rId6" action="ppaction://hlinkfile"/>
            <a:extLst>
              <a:ext uri="{FF2B5EF4-FFF2-40B4-BE49-F238E27FC236}">
                <a16:creationId xmlns:a16="http://schemas.microsoft.com/office/drawing/2014/main" id="{5108FE28-F689-D7BF-4B6A-2EFBE888EC2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36773" y="2829904"/>
            <a:ext cx="1815661" cy="272254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1" name="Picture 2">
            <a:extLst>
              <a:ext uri="{FF2B5EF4-FFF2-40B4-BE49-F238E27FC236}">
                <a16:creationId xmlns:a16="http://schemas.microsoft.com/office/drawing/2014/main" id="{AC72A936-C7FD-6CE1-B0DA-1A137B05683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21807" y="3723458"/>
            <a:ext cx="2655051" cy="191418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2" name="pole tekstowe 21">
            <a:extLst>
              <a:ext uri="{FF2B5EF4-FFF2-40B4-BE49-F238E27FC236}">
                <a16:creationId xmlns:a16="http://schemas.microsoft.com/office/drawing/2014/main" id="{C89B2AC3-C324-0EFC-E469-431E0C09E352}"/>
              </a:ext>
            </a:extLst>
          </p:cNvPr>
          <p:cNvSpPr txBox="1"/>
          <p:nvPr/>
        </p:nvSpPr>
        <p:spPr>
          <a:xfrm>
            <a:off x="9352778" y="1336119"/>
            <a:ext cx="2245255" cy="2492990"/>
          </a:xfrm>
          <a:prstGeom prst="rect">
            <a:avLst/>
          </a:prstGeom>
          <a:noFill/>
        </p:spPr>
        <p:txBody>
          <a:bodyPr wrap="square">
            <a:spAutoFit/>
          </a:bodyPr>
          <a:lstStyle/>
          <a:p>
            <a:pPr algn="just"/>
            <a:r>
              <a:rPr lang="en-US" sz="1200" dirty="0">
                <a:latin typeface="Arial" panose="020B0604020202020204" pitchFamily="34" charset="0"/>
                <a:ea typeface="Verdana" panose="020B0604030504040204" pitchFamily="34" charset="0"/>
                <a:cs typeface="Arial" panose="020B0604020202020204" pitchFamily="34" charset="0"/>
              </a:rPr>
              <a:t>The monument is a valuable example of medieval town fortifications, which include preserved fragments of defensive walls, gate tower, as well as a moat and rampart, converted to a promenade and parks in the 19th century.</a:t>
            </a:r>
          </a:p>
          <a:p>
            <a:pPr algn="just"/>
            <a:r>
              <a:rPr lang="en-US" sz="1200" dirty="0">
                <a:latin typeface="Arial" panose="020B0604020202020204" pitchFamily="34" charset="0"/>
                <a:ea typeface="Verdana" panose="020B0604030504040204" pitchFamily="34" charset="0"/>
                <a:cs typeface="Arial" panose="020B0604020202020204" pitchFamily="34" charset="0"/>
              </a:rPr>
              <a:t>The partially reconstructed sections of the walls and the fortified tower </a:t>
            </a:r>
            <a:r>
              <a:rPr lang="en-US" sz="1200" dirty="0" err="1">
                <a:latin typeface="Arial" panose="020B0604020202020204" pitchFamily="34" charset="0"/>
                <a:ea typeface="Verdana" panose="020B0604030504040204" pitchFamily="34" charset="0"/>
                <a:cs typeface="Arial" panose="020B0604020202020204" pitchFamily="34" charset="0"/>
              </a:rPr>
              <a:t>emphasise</a:t>
            </a:r>
            <a:r>
              <a:rPr lang="en-US" sz="1200" dirty="0">
                <a:latin typeface="Arial" panose="020B0604020202020204" pitchFamily="34" charset="0"/>
                <a:ea typeface="Verdana" panose="020B0604030504040204" pitchFamily="34" charset="0"/>
                <a:cs typeface="Arial" panose="020B0604020202020204" pitchFamily="34" charset="0"/>
              </a:rPr>
              <a:t> the character of the medieval complex.</a:t>
            </a:r>
            <a:endParaRPr lang="pl-PL" sz="1200" dirty="0">
              <a:latin typeface="Arial" panose="020B0604020202020204" pitchFamily="34" charset="0"/>
              <a:ea typeface="Verdana" panose="020B0604030504040204" pitchFamily="34" charset="0"/>
              <a:cs typeface="Arial" panose="020B0604020202020204" pitchFamily="34" charset="0"/>
            </a:endParaRPr>
          </a:p>
        </p:txBody>
      </p:sp>
      <p:sp>
        <p:nvSpPr>
          <p:cNvPr id="3" name="Tytuł 1">
            <a:extLst>
              <a:ext uri="{FF2B5EF4-FFF2-40B4-BE49-F238E27FC236}">
                <a16:creationId xmlns:a16="http://schemas.microsoft.com/office/drawing/2014/main" id="{B79FCA26-38F9-829C-CF93-30169CEF3283}"/>
              </a:ext>
            </a:extLst>
          </p:cNvPr>
          <p:cNvSpPr txBox="1">
            <a:spLocks/>
          </p:cNvSpPr>
          <p:nvPr/>
        </p:nvSpPr>
        <p:spPr>
          <a:xfrm>
            <a:off x="2652734" y="649181"/>
            <a:ext cx="5928503" cy="666006"/>
          </a:xfrm>
          <a:prstGeom prst="rect">
            <a:avLst/>
          </a:prstGeom>
          <a:solidFill>
            <a:srgbClr val="3C9770">
              <a:lumMod val="20000"/>
              <a:lumOff val="80000"/>
            </a:srgbClr>
          </a:solidFill>
          <a:effectLst/>
        </p:spPr>
        <p:txBody>
          <a:bodyPr vert="horz" lIns="91440" tIns="45720" rIns="91440" bIns="45720" rtlCol="0" anchor="ctr">
            <a:normAutofit fontScale="82500" lnSpcReduction="20000"/>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br>
              <a:rPr kumimoji="0" lang="en-US" sz="1000" i="0" u="none" strike="noStrike" kern="1200" cap="none" spc="0" normalizeH="0" baseline="0" noProof="0" dirty="0">
                <a:ln w="3175" cmpd="sng">
                  <a:noFill/>
                </a:ln>
                <a:solidFill>
                  <a:sysClr val="windowText" lastClr="000000">
                    <a:lumMod val="85000"/>
                    <a:lumOff val="15000"/>
                  </a:sysClr>
                </a:solidFill>
                <a:effectLst/>
                <a:uLnTx/>
                <a:uFillTx/>
                <a:latin typeface="Verdana" panose="020B0604030504040204" pitchFamily="34" charset="0"/>
                <a:ea typeface="Verdana" panose="020B0604030504040204" pitchFamily="34" charset="0"/>
              </a:rPr>
            </a:br>
            <a:r>
              <a:rPr kumimoji="0" lang="en-US" sz="1400" i="0" u="none" strike="noStrike" kern="1200" cap="none" spc="0" normalizeH="0" baseline="0" noProof="0" dirty="0">
                <a:ln w="3175" cmpd="sng">
                  <a:noFill/>
                </a:ln>
                <a:solidFill>
                  <a:sysClr val="windowText" lastClr="000000">
                    <a:lumMod val="85000"/>
                    <a:lumOff val="15000"/>
                  </a:sysClr>
                </a:solidFill>
                <a:effectLst/>
                <a:uLnTx/>
                <a:uFillTx/>
                <a:latin typeface="Arial" panose="020B0604020202020204" pitchFamily="34" charset="0"/>
                <a:ea typeface="Verdana" panose="020B0604030504040204" pitchFamily="34" charset="0"/>
                <a:cs typeface="Arial" panose="020B0604020202020204" pitchFamily="34" charset="0"/>
              </a:rPr>
              <a:t>The town </a:t>
            </a:r>
            <a:r>
              <a:rPr kumimoji="0" lang="en-US" sz="1400" i="0" u="none" strike="noStrike" kern="1200" cap="none" spc="0" normalizeH="0" baseline="0" noProof="0" dirty="0" err="1">
                <a:ln w="3175" cmpd="sng">
                  <a:noFill/>
                </a:ln>
                <a:solidFill>
                  <a:sysClr val="windowText" lastClr="000000">
                    <a:lumMod val="85000"/>
                    <a:lumOff val="15000"/>
                  </a:sysClr>
                </a:solidFill>
                <a:effectLst/>
                <a:uLnTx/>
                <a:uFillTx/>
                <a:latin typeface="Arial" panose="020B0604020202020204" pitchFamily="34" charset="0"/>
                <a:ea typeface="Verdana" panose="020B0604030504040204" pitchFamily="34" charset="0"/>
                <a:cs typeface="Arial" panose="020B0604020202020204" pitchFamily="34" charset="0"/>
              </a:rPr>
              <a:t>centre</a:t>
            </a:r>
            <a:r>
              <a:rPr kumimoji="0" lang="en-US" sz="1400" i="0" u="none" strike="noStrike" kern="1200" cap="none" spc="0" normalizeH="0" baseline="0" noProof="0" dirty="0">
                <a:ln w="3175" cmpd="sng">
                  <a:noFill/>
                </a:ln>
                <a:solidFill>
                  <a:sysClr val="windowText" lastClr="000000">
                    <a:lumMod val="85000"/>
                    <a:lumOff val="15000"/>
                  </a:sysClr>
                </a:solidFill>
                <a:effectLst/>
                <a:uLnTx/>
                <a:uFillTx/>
                <a:latin typeface="Arial" panose="020B0604020202020204" pitchFamily="34" charset="0"/>
                <a:ea typeface="Verdana" panose="020B0604030504040204" pitchFamily="34" charset="0"/>
                <a:cs typeface="Arial" panose="020B0604020202020204" pitchFamily="34" charset="0"/>
              </a:rPr>
              <a:t> has several interesting historic sights, varying from 15th century ramparts to baroque buildings and churches. Some good examples include:</a:t>
            </a:r>
            <a:br>
              <a:rPr kumimoji="0" lang="en-US" sz="1400" i="0" u="none" strike="noStrike" kern="1200" cap="none" spc="0" normalizeH="0" baseline="0" noProof="0" dirty="0">
                <a:ln w="3175" cmpd="sng">
                  <a:noFill/>
                </a:ln>
                <a:solidFill>
                  <a:sysClr val="windowText" lastClr="000000">
                    <a:lumMod val="85000"/>
                    <a:lumOff val="15000"/>
                  </a:sysClr>
                </a:solidFill>
                <a:effectLst/>
                <a:uLnTx/>
                <a:uFillTx/>
                <a:latin typeface="Arial" panose="020B0604020202020204" pitchFamily="34" charset="0"/>
                <a:ea typeface="Verdana" panose="020B0604030504040204" pitchFamily="34" charset="0"/>
                <a:cs typeface="Arial" panose="020B0604020202020204" pitchFamily="34" charset="0"/>
              </a:rPr>
            </a:br>
            <a:endParaRPr kumimoji="0" lang="pl-PL" sz="1400" i="0" u="none" strike="noStrike" kern="1200" cap="none" spc="0" normalizeH="0" baseline="0" noProof="0" dirty="0">
              <a:ln w="3175" cmpd="sng">
                <a:noFill/>
              </a:ln>
              <a:solidFill>
                <a:sysClr val="windowText" lastClr="000000">
                  <a:lumMod val="85000"/>
                  <a:lumOff val="15000"/>
                </a:sysClr>
              </a:solidFill>
              <a:effectLst/>
              <a:uLnTx/>
              <a:uFillTx/>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797007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P spid="20"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E222454-DD51-B84B-B722-D89522F63AC2}"/>
              </a:ext>
            </a:extLst>
          </p:cNvPr>
          <p:cNvSpPr txBox="1"/>
          <p:nvPr/>
        </p:nvSpPr>
        <p:spPr>
          <a:xfrm>
            <a:off x="361679" y="334664"/>
            <a:ext cx="3125450" cy="276999"/>
          </a:xfrm>
          <a:prstGeom prst="rect">
            <a:avLst/>
          </a:prstGeom>
          <a:noFill/>
        </p:spPr>
        <p:txBody>
          <a:bodyPr wrap="square" rtlCol="0">
            <a:spAutoFit/>
          </a:bodyPr>
          <a:lstStyle/>
          <a:p>
            <a:r>
              <a:rPr lang="en-PL" sz="1200" spc="350" dirty="0">
                <a:solidFill>
                  <a:srgbClr val="00AEEF"/>
                </a:solidFill>
                <a:latin typeface="Crimson Text" panose="02000503000000000000" pitchFamily="2" charset="77"/>
              </a:rPr>
              <a:t>Właśnie tu.</a:t>
            </a:r>
          </a:p>
        </p:txBody>
      </p:sp>
      <p:cxnSp>
        <p:nvCxnSpPr>
          <p:cNvPr id="7" name="Straight Connector 6">
            <a:extLst>
              <a:ext uri="{FF2B5EF4-FFF2-40B4-BE49-F238E27FC236}">
                <a16:creationId xmlns:a16="http://schemas.microsoft.com/office/drawing/2014/main" id="{3735A612-DFA9-A443-BDCA-319739C60057}"/>
              </a:ext>
            </a:extLst>
          </p:cNvPr>
          <p:cNvCxnSpPr>
            <a:cxnSpLocks/>
          </p:cNvCxnSpPr>
          <p:nvPr/>
        </p:nvCxnSpPr>
        <p:spPr>
          <a:xfrm>
            <a:off x="453191" y="674556"/>
            <a:ext cx="11295786"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9BF16A2-EC67-314A-90B3-376259E85072}"/>
              </a:ext>
            </a:extLst>
          </p:cNvPr>
          <p:cNvSpPr txBox="1"/>
          <p:nvPr/>
        </p:nvSpPr>
        <p:spPr>
          <a:xfrm>
            <a:off x="10231952" y="334664"/>
            <a:ext cx="1620854" cy="276999"/>
          </a:xfrm>
          <a:prstGeom prst="rect">
            <a:avLst/>
          </a:prstGeom>
          <a:noFill/>
        </p:spPr>
        <p:txBody>
          <a:bodyPr wrap="square" rtlCol="0">
            <a:spAutoFit/>
          </a:bodyPr>
          <a:lstStyle/>
          <a:p>
            <a:pPr algn="r"/>
            <a:r>
              <a:rPr lang="en-PL" sz="1200" b="1" spc="500" dirty="0">
                <a:solidFill>
                  <a:srgbClr val="00AEEF"/>
                </a:solidFill>
                <a:latin typeface="Spartan" pitchFamily="2" charset="77"/>
              </a:rPr>
              <a:t>WSCHOWA</a:t>
            </a:r>
          </a:p>
        </p:txBody>
      </p:sp>
      <p:cxnSp>
        <p:nvCxnSpPr>
          <p:cNvPr id="10" name="Straight Connector 9">
            <a:extLst>
              <a:ext uri="{FF2B5EF4-FFF2-40B4-BE49-F238E27FC236}">
                <a16:creationId xmlns:a16="http://schemas.microsoft.com/office/drawing/2014/main" id="{F70A1216-D7E1-1645-8407-9EF5EA8FF5B2}"/>
              </a:ext>
            </a:extLst>
          </p:cNvPr>
          <p:cNvCxnSpPr>
            <a:cxnSpLocks/>
          </p:cNvCxnSpPr>
          <p:nvPr/>
        </p:nvCxnSpPr>
        <p:spPr>
          <a:xfrm>
            <a:off x="1154243" y="6400799"/>
            <a:ext cx="10125855" cy="0"/>
          </a:xfrm>
          <a:prstGeom prst="line">
            <a:avLst/>
          </a:prstGeom>
          <a:ln>
            <a:solidFill>
              <a:srgbClr val="00AEEF"/>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C58422F5-E728-6145-AAD6-75CFBD60652F}"/>
              </a:ext>
            </a:extLst>
          </p:cNvPr>
          <p:cNvPicPr>
            <a:picLocks noChangeAspect="1"/>
          </p:cNvPicPr>
          <p:nvPr/>
        </p:nvPicPr>
        <p:blipFill>
          <a:blip r:embed="rId2"/>
          <a:stretch>
            <a:fillRect/>
          </a:stretch>
        </p:blipFill>
        <p:spPr>
          <a:xfrm>
            <a:off x="453191" y="5831178"/>
            <a:ext cx="507772" cy="568122"/>
          </a:xfrm>
          <a:prstGeom prst="rect">
            <a:avLst/>
          </a:prstGeom>
        </p:spPr>
      </p:pic>
      <p:sp>
        <p:nvSpPr>
          <p:cNvPr id="15" name="Rectangle 14">
            <a:extLst>
              <a:ext uri="{FF2B5EF4-FFF2-40B4-BE49-F238E27FC236}">
                <a16:creationId xmlns:a16="http://schemas.microsoft.com/office/drawing/2014/main" id="{D6AE224F-B3E8-A340-ADDD-4AF4DB66C395}"/>
              </a:ext>
            </a:extLst>
          </p:cNvPr>
          <p:cNvSpPr/>
          <p:nvPr/>
        </p:nvSpPr>
        <p:spPr>
          <a:xfrm>
            <a:off x="11447051" y="6110303"/>
            <a:ext cx="288997" cy="288997"/>
          </a:xfrm>
          <a:prstGeom prst="rect">
            <a:avLst/>
          </a:prstGeom>
          <a:noFill/>
          <a:ln w="6350">
            <a:solidFill>
              <a:srgbClr val="00AE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L"/>
          </a:p>
        </p:txBody>
      </p:sp>
      <p:sp>
        <p:nvSpPr>
          <p:cNvPr id="16" name="TextBox 15">
            <a:extLst>
              <a:ext uri="{FF2B5EF4-FFF2-40B4-BE49-F238E27FC236}">
                <a16:creationId xmlns:a16="http://schemas.microsoft.com/office/drawing/2014/main" id="{7CB4FAD4-E265-E94A-9294-3CC1FDFA1FCE}"/>
              </a:ext>
            </a:extLst>
          </p:cNvPr>
          <p:cNvSpPr txBox="1"/>
          <p:nvPr/>
        </p:nvSpPr>
        <p:spPr>
          <a:xfrm>
            <a:off x="11437219" y="6122301"/>
            <a:ext cx="362221" cy="276999"/>
          </a:xfrm>
          <a:prstGeom prst="rect">
            <a:avLst/>
          </a:prstGeom>
          <a:noFill/>
        </p:spPr>
        <p:txBody>
          <a:bodyPr wrap="square" rtlCol="0">
            <a:spAutoFit/>
          </a:bodyPr>
          <a:lstStyle/>
          <a:p>
            <a:pPr algn="ctr"/>
            <a:fld id="{2B88B975-73F2-EF42-99A2-67C7F8997F50}" type="slidenum">
              <a:rPr lang="en-PL" sz="1200" spc="350" smtClean="0">
                <a:solidFill>
                  <a:srgbClr val="00AEEF"/>
                </a:solidFill>
                <a:latin typeface="Crimson Text" panose="02000503000000000000" pitchFamily="2" charset="77"/>
              </a:rPr>
              <a:pPr algn="ctr"/>
              <a:t>9</a:t>
            </a:fld>
            <a:endParaRPr lang="en-PL" sz="1200" spc="350" dirty="0">
              <a:solidFill>
                <a:srgbClr val="00AEEF"/>
              </a:solidFill>
              <a:latin typeface="Crimson Text" panose="02000503000000000000" pitchFamily="2" charset="77"/>
            </a:endParaRPr>
          </a:p>
        </p:txBody>
      </p:sp>
      <p:sp>
        <p:nvSpPr>
          <p:cNvPr id="17" name="pole tekstowe 16">
            <a:extLst>
              <a:ext uri="{FF2B5EF4-FFF2-40B4-BE49-F238E27FC236}">
                <a16:creationId xmlns:a16="http://schemas.microsoft.com/office/drawing/2014/main" id="{97D8BD04-27EE-33CB-2034-0E01731DD31E}"/>
              </a:ext>
            </a:extLst>
          </p:cNvPr>
          <p:cNvSpPr txBox="1"/>
          <p:nvPr/>
        </p:nvSpPr>
        <p:spPr>
          <a:xfrm>
            <a:off x="1000878" y="5082744"/>
            <a:ext cx="3684292" cy="1200329"/>
          </a:xfrm>
          <a:prstGeom prst="rect">
            <a:avLst/>
          </a:prstGeom>
          <a:noFill/>
        </p:spPr>
        <p:txBody>
          <a:bodyPr wrap="square">
            <a:spAutoFit/>
          </a:bodyPr>
          <a:lstStyle/>
          <a:p>
            <a:pPr algn="just"/>
            <a:r>
              <a:rPr lang="en-US" sz="1200" b="1" i="0" u="none" strike="noStrike" baseline="0" dirty="0">
                <a:latin typeface="Arial" panose="020B0604020202020204" pitchFamily="34" charset="0"/>
                <a:ea typeface="Verdana" panose="020B0604030504040204" pitchFamily="34" charset="0"/>
                <a:cs typeface="Arial" panose="020B0604020202020204" pitchFamily="34" charset="0"/>
              </a:rPr>
              <a:t>The Evangelical congregation</a:t>
            </a:r>
            <a:r>
              <a:rPr lang="en-US" sz="1200" b="0" i="0" u="none" strike="noStrike" baseline="0" dirty="0">
                <a:latin typeface="Arial" panose="020B0604020202020204" pitchFamily="34" charset="0"/>
                <a:ea typeface="Verdana" panose="020B0604030504040204" pitchFamily="34" charset="0"/>
                <a:cs typeface="Arial" panose="020B0604020202020204" pitchFamily="34" charset="0"/>
              </a:rPr>
              <a:t>, coming from the 17th century, constitutes a valuable monument of Protestant sacred architecture, with uniform, consistent form. </a:t>
            </a:r>
          </a:p>
          <a:p>
            <a:pPr algn="just"/>
            <a:r>
              <a:rPr lang="en-US" sz="1200" b="0" i="0" u="none" strike="noStrike" baseline="0" dirty="0">
                <a:latin typeface="Arial" panose="020B0604020202020204" pitchFamily="34" charset="0"/>
                <a:ea typeface="Verdana" panose="020B0604030504040204" pitchFamily="34" charset="0"/>
                <a:cs typeface="Arial" panose="020B0604020202020204" pitchFamily="34" charset="0"/>
              </a:rPr>
              <a:t>The building is not in use, but may be visited upon prior telephone appointment.</a:t>
            </a:r>
          </a:p>
        </p:txBody>
      </p:sp>
      <p:sp>
        <p:nvSpPr>
          <p:cNvPr id="19" name="pole tekstowe 18">
            <a:extLst>
              <a:ext uri="{FF2B5EF4-FFF2-40B4-BE49-F238E27FC236}">
                <a16:creationId xmlns:a16="http://schemas.microsoft.com/office/drawing/2014/main" id="{E4D7CB40-55A6-3571-A965-E92EC62461FC}"/>
              </a:ext>
            </a:extLst>
          </p:cNvPr>
          <p:cNvSpPr txBox="1"/>
          <p:nvPr/>
        </p:nvSpPr>
        <p:spPr>
          <a:xfrm>
            <a:off x="72193" y="942107"/>
            <a:ext cx="2787159" cy="1754326"/>
          </a:xfrm>
          <a:prstGeom prst="rect">
            <a:avLst/>
          </a:prstGeom>
          <a:noFill/>
        </p:spPr>
        <p:txBody>
          <a:bodyPr wrap="square">
            <a:spAutoFit/>
          </a:bodyPr>
          <a:lstStyle/>
          <a:p>
            <a:pPr algn="just"/>
            <a:r>
              <a:rPr lang="pl-PL" sz="1200" b="1" i="0" dirty="0">
                <a:effectLst/>
                <a:latin typeface="Arial" panose="020B0604020202020204" pitchFamily="34" charset="0"/>
                <a:ea typeface="Verdana" panose="020B0604030504040204" pitchFamily="34" charset="0"/>
                <a:cs typeface="Arial" panose="020B0604020202020204" pitchFamily="34" charset="0"/>
              </a:rPr>
              <a:t>The </a:t>
            </a:r>
            <a:r>
              <a:rPr lang="pl-PL" sz="1200" b="1" i="0" dirty="0" err="1">
                <a:effectLst/>
                <a:latin typeface="Arial" panose="020B0604020202020204" pitchFamily="34" charset="0"/>
                <a:ea typeface="Verdana" panose="020B0604030504040204" pitchFamily="34" charset="0"/>
                <a:cs typeface="Arial" panose="020B0604020202020204" pitchFamily="34" charset="0"/>
              </a:rPr>
              <a:t>Jesuits</a:t>
            </a:r>
            <a:r>
              <a:rPr lang="pl-PL" sz="1200" b="1" i="0" dirty="0">
                <a:effectLst/>
                <a:latin typeface="Arial" panose="020B0604020202020204" pitchFamily="34" charset="0"/>
                <a:ea typeface="Verdana" panose="020B0604030504040204" pitchFamily="34" charset="0"/>
                <a:cs typeface="Arial" panose="020B0604020202020204" pitchFamily="34" charset="0"/>
              </a:rPr>
              <a:t> </a:t>
            </a:r>
            <a:r>
              <a:rPr lang="pl-PL" sz="1200" b="0" i="0" dirty="0" err="1">
                <a:effectLst/>
                <a:latin typeface="Arial" panose="020B0604020202020204" pitchFamily="34" charset="0"/>
                <a:ea typeface="Verdana" panose="020B0604030504040204" pitchFamily="34" charset="0"/>
                <a:cs typeface="Arial" panose="020B0604020202020204" pitchFamily="34" charset="0"/>
              </a:rPr>
              <a:t>were</a:t>
            </a:r>
            <a:r>
              <a:rPr lang="pl-PL" sz="1200" b="0" i="0" dirty="0">
                <a:effectLst/>
                <a:latin typeface="Arial" panose="020B0604020202020204" pitchFamily="34" charset="0"/>
                <a:ea typeface="Verdana" panose="020B0604030504040204" pitchFamily="34" charset="0"/>
                <a:cs typeface="Arial" panose="020B0604020202020204" pitchFamily="34" charset="0"/>
              </a:rPr>
              <a:t> </a:t>
            </a:r>
            <a:r>
              <a:rPr lang="pl-PL" sz="1200" b="0" i="0" dirty="0" err="1">
                <a:effectLst/>
                <a:latin typeface="Arial" panose="020B0604020202020204" pitchFamily="34" charset="0"/>
                <a:ea typeface="Verdana" panose="020B0604030504040204" pitchFamily="34" charset="0"/>
                <a:cs typeface="Arial" panose="020B0604020202020204" pitchFamily="34" charset="0"/>
              </a:rPr>
              <a:t>brought</a:t>
            </a:r>
            <a:r>
              <a:rPr lang="pl-PL" sz="1200" b="0" i="0" dirty="0">
                <a:effectLst/>
                <a:latin typeface="Arial" panose="020B0604020202020204" pitchFamily="34" charset="0"/>
                <a:ea typeface="Verdana" panose="020B0604030504040204" pitchFamily="34" charset="0"/>
                <a:cs typeface="Arial" panose="020B0604020202020204" pitchFamily="34" charset="0"/>
              </a:rPr>
              <a:t> to Wschowa </a:t>
            </a:r>
            <a:r>
              <a:rPr lang="pl-PL" sz="1200" b="0" i="0" dirty="0" err="1">
                <a:effectLst/>
                <a:latin typeface="Arial" panose="020B0604020202020204" pitchFamily="34" charset="0"/>
                <a:ea typeface="Verdana" panose="020B0604030504040204" pitchFamily="34" charset="0"/>
                <a:cs typeface="Arial" panose="020B0604020202020204" pitchFamily="34" charset="0"/>
              </a:rPr>
              <a:t>around</a:t>
            </a:r>
            <a:r>
              <a:rPr lang="pl-PL" sz="1200" b="0" i="0" dirty="0">
                <a:effectLst/>
                <a:latin typeface="Arial" panose="020B0604020202020204" pitchFamily="34" charset="0"/>
                <a:ea typeface="Verdana" panose="020B0604030504040204" pitchFamily="34" charset="0"/>
                <a:cs typeface="Arial" panose="020B0604020202020204" pitchFamily="34" charset="0"/>
              </a:rPr>
              <a:t> 1720. The </a:t>
            </a:r>
            <a:r>
              <a:rPr lang="pl-PL" sz="1200" b="0" i="0" dirty="0" err="1">
                <a:effectLst/>
                <a:latin typeface="Arial" panose="020B0604020202020204" pitchFamily="34" charset="0"/>
                <a:ea typeface="Verdana" panose="020B0604030504040204" pitchFamily="34" charset="0"/>
                <a:cs typeface="Arial" panose="020B0604020202020204" pitchFamily="34" charset="0"/>
              </a:rPr>
              <a:t>school</a:t>
            </a:r>
            <a:r>
              <a:rPr lang="pl-PL" sz="1200" b="0" i="0" dirty="0">
                <a:effectLst/>
                <a:latin typeface="Arial" panose="020B0604020202020204" pitchFamily="34" charset="0"/>
                <a:ea typeface="Verdana" panose="020B0604030504040204" pitchFamily="34" charset="0"/>
                <a:cs typeface="Arial" panose="020B0604020202020204" pitchFamily="34" charset="0"/>
              </a:rPr>
              <a:t> for </a:t>
            </a:r>
            <a:r>
              <a:rPr lang="pl-PL" sz="1200" b="0" i="0" dirty="0" err="1">
                <a:effectLst/>
                <a:latin typeface="Arial" panose="020B0604020202020204" pitchFamily="34" charset="0"/>
                <a:ea typeface="Verdana" panose="020B0604030504040204" pitchFamily="34" charset="0"/>
                <a:cs typeface="Arial" panose="020B0604020202020204" pitchFamily="34" charset="0"/>
              </a:rPr>
              <a:t>young</a:t>
            </a:r>
            <a:r>
              <a:rPr lang="pl-PL" sz="1200" b="0" i="0" dirty="0">
                <a:effectLst/>
                <a:latin typeface="Arial" panose="020B0604020202020204" pitchFamily="34" charset="0"/>
                <a:ea typeface="Verdana" panose="020B0604030504040204" pitchFamily="34" charset="0"/>
                <a:cs typeface="Arial" panose="020B0604020202020204" pitchFamily="34" charset="0"/>
              </a:rPr>
              <a:t> </a:t>
            </a:r>
            <a:r>
              <a:rPr lang="pl-PL" sz="1200" b="0" i="0" dirty="0" err="1">
                <a:effectLst/>
                <a:latin typeface="Arial" panose="020B0604020202020204" pitchFamily="34" charset="0"/>
                <a:ea typeface="Verdana" panose="020B0604030504040204" pitchFamily="34" charset="0"/>
                <a:cs typeface="Arial" panose="020B0604020202020204" pitchFamily="34" charset="0"/>
              </a:rPr>
              <a:t>people</a:t>
            </a:r>
            <a:r>
              <a:rPr lang="pl-PL" sz="1200" b="0" i="0" dirty="0">
                <a:effectLst/>
                <a:latin typeface="Arial" panose="020B0604020202020204" pitchFamily="34" charset="0"/>
                <a:ea typeface="Verdana" panose="020B0604030504040204" pitchFamily="34" charset="0"/>
                <a:cs typeface="Arial" panose="020B0604020202020204" pitchFamily="34" charset="0"/>
              </a:rPr>
              <a:t> from noble </a:t>
            </a:r>
            <a:r>
              <a:rPr lang="pl-PL" sz="1200" b="0" i="0" dirty="0" err="1">
                <a:effectLst/>
                <a:latin typeface="Arial" panose="020B0604020202020204" pitchFamily="34" charset="0"/>
                <a:ea typeface="Verdana" panose="020B0604030504040204" pitchFamily="34" charset="0"/>
                <a:cs typeface="Arial" panose="020B0604020202020204" pitchFamily="34" charset="0"/>
              </a:rPr>
              <a:t>houses</a:t>
            </a:r>
            <a:r>
              <a:rPr lang="pl-PL" sz="1200" b="0" i="0" dirty="0">
                <a:effectLst/>
                <a:latin typeface="Arial" panose="020B0604020202020204" pitchFamily="34" charset="0"/>
                <a:ea typeface="Verdana" panose="020B0604030504040204" pitchFamily="34" charset="0"/>
                <a:cs typeface="Arial" panose="020B0604020202020204" pitchFamily="34" charset="0"/>
              </a:rPr>
              <a:t> was </a:t>
            </a:r>
            <a:r>
              <a:rPr lang="pl-PL" sz="1200" b="0" i="0" dirty="0" err="1">
                <a:effectLst/>
                <a:latin typeface="Arial" panose="020B0604020202020204" pitchFamily="34" charset="0"/>
                <a:ea typeface="Verdana" panose="020B0604030504040204" pitchFamily="34" charset="0"/>
                <a:cs typeface="Arial" panose="020B0604020202020204" pitchFamily="34" charset="0"/>
              </a:rPr>
              <a:t>opened</a:t>
            </a:r>
            <a:r>
              <a:rPr lang="pl-PL" sz="1200" b="0" i="0" dirty="0">
                <a:effectLst/>
                <a:latin typeface="Arial" panose="020B0604020202020204" pitchFamily="34" charset="0"/>
                <a:ea typeface="Verdana" panose="020B0604030504040204" pitchFamily="34" charset="0"/>
                <a:cs typeface="Arial" panose="020B0604020202020204" pitchFamily="34" charset="0"/>
              </a:rPr>
              <a:t> in 1729. In 1797 the </a:t>
            </a:r>
            <a:r>
              <a:rPr lang="pl-PL" sz="1200" b="0" i="0" dirty="0" err="1">
                <a:effectLst/>
                <a:latin typeface="Arial" panose="020B0604020202020204" pitchFamily="34" charset="0"/>
                <a:ea typeface="Verdana" panose="020B0604030504040204" pitchFamily="34" charset="0"/>
                <a:cs typeface="Arial" panose="020B0604020202020204" pitchFamily="34" charset="0"/>
              </a:rPr>
              <a:t>building</a:t>
            </a:r>
            <a:r>
              <a:rPr lang="pl-PL" sz="1200" b="0" i="0" dirty="0">
                <a:effectLst/>
                <a:latin typeface="Arial" panose="020B0604020202020204" pitchFamily="34" charset="0"/>
                <a:ea typeface="Verdana" panose="020B0604030504040204" pitchFamily="34" charset="0"/>
                <a:cs typeface="Arial" panose="020B0604020202020204" pitchFamily="34" charset="0"/>
              </a:rPr>
              <a:t> was </a:t>
            </a:r>
            <a:r>
              <a:rPr lang="pl-PL" sz="1200" b="0" i="0" dirty="0" err="1">
                <a:effectLst/>
                <a:latin typeface="Arial" panose="020B0604020202020204" pitchFamily="34" charset="0"/>
                <a:ea typeface="Verdana" panose="020B0604030504040204" pitchFamily="34" charset="0"/>
                <a:cs typeface="Arial" panose="020B0604020202020204" pitchFamily="34" charset="0"/>
              </a:rPr>
              <a:t>seized</a:t>
            </a:r>
            <a:r>
              <a:rPr lang="pl-PL" sz="1200" b="0" i="0" dirty="0">
                <a:effectLst/>
                <a:latin typeface="Arial" panose="020B0604020202020204" pitchFamily="34" charset="0"/>
                <a:ea typeface="Verdana" panose="020B0604030504040204" pitchFamily="34" charset="0"/>
                <a:cs typeface="Arial" panose="020B0604020202020204" pitchFamily="34" charset="0"/>
              </a:rPr>
              <a:t> for </a:t>
            </a:r>
            <a:r>
              <a:rPr lang="pl-PL" sz="1200" b="0" i="0" dirty="0" err="1">
                <a:effectLst/>
                <a:latin typeface="Arial" panose="020B0604020202020204" pitchFamily="34" charset="0"/>
                <a:ea typeface="Verdana" panose="020B0604030504040204" pitchFamily="34" charset="0"/>
                <a:cs typeface="Arial" panose="020B0604020202020204" pitchFamily="34" charset="0"/>
              </a:rPr>
              <a:t>military</a:t>
            </a:r>
            <a:r>
              <a:rPr lang="pl-PL" sz="1200" b="0" i="0" dirty="0">
                <a:effectLst/>
                <a:latin typeface="Arial" panose="020B0604020202020204" pitchFamily="34" charset="0"/>
                <a:ea typeface="Verdana" panose="020B0604030504040204" pitchFamily="34" charset="0"/>
                <a:cs typeface="Arial" panose="020B0604020202020204" pitchFamily="34" charset="0"/>
              </a:rPr>
              <a:t> </a:t>
            </a:r>
            <a:r>
              <a:rPr lang="pl-PL" sz="1200" b="0" i="0" dirty="0" err="1">
                <a:effectLst/>
                <a:latin typeface="Arial" panose="020B0604020202020204" pitchFamily="34" charset="0"/>
                <a:ea typeface="Verdana" panose="020B0604030504040204" pitchFamily="34" charset="0"/>
                <a:cs typeface="Arial" panose="020B0604020202020204" pitchFamily="34" charset="0"/>
              </a:rPr>
              <a:t>purposes</a:t>
            </a:r>
            <a:r>
              <a:rPr lang="pl-PL" sz="1200" b="0" i="0" dirty="0">
                <a:effectLst/>
                <a:latin typeface="Arial" panose="020B0604020202020204" pitchFamily="34" charset="0"/>
                <a:ea typeface="Verdana" panose="020B0604030504040204" pitchFamily="34" charset="0"/>
                <a:cs typeface="Arial" panose="020B0604020202020204" pitchFamily="34" charset="0"/>
              </a:rPr>
              <a:t>. In 2013, the </a:t>
            </a:r>
            <a:r>
              <a:rPr lang="pl-PL" sz="1200" b="0" i="0" dirty="0" err="1">
                <a:effectLst/>
                <a:latin typeface="Arial" panose="020B0604020202020204" pitchFamily="34" charset="0"/>
                <a:ea typeface="Verdana" panose="020B0604030504040204" pitchFamily="34" charset="0"/>
                <a:cs typeface="Arial" panose="020B0604020202020204" pitchFamily="34" charset="0"/>
              </a:rPr>
              <a:t>renovated</a:t>
            </a:r>
            <a:r>
              <a:rPr lang="pl-PL" sz="1200" b="0" i="0" dirty="0">
                <a:effectLst/>
                <a:latin typeface="Arial" panose="020B0604020202020204" pitchFamily="34" charset="0"/>
                <a:ea typeface="Verdana" panose="020B0604030504040204" pitchFamily="34" charset="0"/>
                <a:cs typeface="Arial" panose="020B0604020202020204" pitchFamily="34" charset="0"/>
              </a:rPr>
              <a:t> </a:t>
            </a:r>
            <a:r>
              <a:rPr lang="pl-PL" sz="1200" b="0" i="0" dirty="0" err="1">
                <a:effectLst/>
                <a:latin typeface="Arial" panose="020B0604020202020204" pitchFamily="34" charset="0"/>
                <a:ea typeface="Verdana" panose="020B0604030504040204" pitchFamily="34" charset="0"/>
                <a:cs typeface="Arial" panose="020B0604020202020204" pitchFamily="34" charset="0"/>
              </a:rPr>
              <a:t>building</a:t>
            </a:r>
            <a:r>
              <a:rPr lang="pl-PL" sz="1200" b="0" i="0" dirty="0">
                <a:effectLst/>
                <a:latin typeface="Arial" panose="020B0604020202020204" pitchFamily="34" charset="0"/>
                <a:ea typeface="Verdana" panose="020B0604030504040204" pitchFamily="34" charset="0"/>
                <a:cs typeface="Arial" panose="020B0604020202020204" pitchFamily="34" charset="0"/>
              </a:rPr>
              <a:t> was </a:t>
            </a:r>
            <a:r>
              <a:rPr lang="pl-PL" sz="1200" b="0" i="0" dirty="0" err="1">
                <a:effectLst/>
                <a:latin typeface="Arial" panose="020B0604020202020204" pitchFamily="34" charset="0"/>
                <a:ea typeface="Verdana" panose="020B0604030504040204" pitchFamily="34" charset="0"/>
                <a:cs typeface="Arial" panose="020B0604020202020204" pitchFamily="34" charset="0"/>
              </a:rPr>
              <a:t>handed</a:t>
            </a:r>
            <a:r>
              <a:rPr lang="pl-PL" sz="1200" b="0" i="0" dirty="0">
                <a:effectLst/>
                <a:latin typeface="Arial" panose="020B0604020202020204" pitchFamily="34" charset="0"/>
                <a:ea typeface="Verdana" panose="020B0604030504040204" pitchFamily="34" charset="0"/>
                <a:cs typeface="Arial" panose="020B0604020202020204" pitchFamily="34" charset="0"/>
              </a:rPr>
              <a:t> </a:t>
            </a:r>
            <a:r>
              <a:rPr lang="pl-PL" sz="1200" b="0" i="0" dirty="0" err="1">
                <a:effectLst/>
                <a:latin typeface="Arial" panose="020B0604020202020204" pitchFamily="34" charset="0"/>
                <a:ea typeface="Verdana" panose="020B0604030504040204" pitchFamily="34" charset="0"/>
                <a:cs typeface="Arial" panose="020B0604020202020204" pitchFamily="34" charset="0"/>
              </a:rPr>
              <a:t>over</a:t>
            </a:r>
            <a:r>
              <a:rPr lang="pl-PL" sz="1200" b="0" i="0" dirty="0">
                <a:effectLst/>
                <a:latin typeface="Arial" panose="020B0604020202020204" pitchFamily="34" charset="0"/>
                <a:ea typeface="Verdana" panose="020B0604030504040204" pitchFamily="34" charset="0"/>
                <a:cs typeface="Arial" panose="020B0604020202020204" pitchFamily="34" charset="0"/>
              </a:rPr>
              <a:t> for the </a:t>
            </a:r>
            <a:r>
              <a:rPr lang="pl-PL" sz="1200" b="0" i="0" dirty="0" err="1">
                <a:effectLst/>
                <a:latin typeface="Arial" panose="020B0604020202020204" pitchFamily="34" charset="0"/>
                <a:ea typeface="Verdana" panose="020B0604030504040204" pitchFamily="34" charset="0"/>
                <a:cs typeface="Arial" panose="020B0604020202020204" pitchFamily="34" charset="0"/>
              </a:rPr>
              <a:t>purposes</a:t>
            </a:r>
            <a:r>
              <a:rPr lang="pl-PL" sz="1200" b="0" i="0" dirty="0">
                <a:effectLst/>
                <a:latin typeface="Arial" panose="020B0604020202020204" pitchFamily="34" charset="0"/>
                <a:ea typeface="Verdana" panose="020B0604030504040204" pitchFamily="34" charset="0"/>
                <a:cs typeface="Arial" panose="020B0604020202020204" pitchFamily="34" charset="0"/>
              </a:rPr>
              <a:t> of the </a:t>
            </a:r>
            <a:r>
              <a:rPr lang="pl-PL" sz="1200" b="0" i="0" dirty="0" err="1">
                <a:effectLst/>
                <a:latin typeface="Arial" panose="020B0604020202020204" pitchFamily="34" charset="0"/>
                <a:ea typeface="Verdana" panose="020B0604030504040204" pitchFamily="34" charset="0"/>
                <a:cs typeface="Arial" panose="020B0604020202020204" pitchFamily="34" charset="0"/>
              </a:rPr>
              <a:t>Municipal</a:t>
            </a:r>
            <a:r>
              <a:rPr lang="pl-PL" sz="1200" b="0" i="0" dirty="0">
                <a:effectLst/>
                <a:latin typeface="Arial" panose="020B0604020202020204" pitchFamily="34" charset="0"/>
                <a:ea typeface="Verdana" panose="020B0604030504040204" pitchFamily="34" charset="0"/>
                <a:cs typeface="Arial" panose="020B0604020202020204" pitchFamily="34" charset="0"/>
              </a:rPr>
              <a:t> Public Library and the </a:t>
            </a:r>
            <a:r>
              <a:rPr lang="pl-PL" sz="1200" b="0" i="0" dirty="0" err="1">
                <a:effectLst/>
                <a:latin typeface="Arial" panose="020B0604020202020204" pitchFamily="34" charset="0"/>
                <a:ea typeface="Verdana" panose="020B0604030504040204" pitchFamily="34" charset="0"/>
                <a:cs typeface="Arial" panose="020B0604020202020204" pitchFamily="34" charset="0"/>
              </a:rPr>
              <a:t>Museum</a:t>
            </a:r>
            <a:r>
              <a:rPr lang="pl-PL" sz="1200" b="0" i="0" dirty="0">
                <a:effectLst/>
                <a:latin typeface="Arial" panose="020B0604020202020204" pitchFamily="34" charset="0"/>
                <a:ea typeface="Verdana" panose="020B0604030504040204" pitchFamily="34" charset="0"/>
                <a:cs typeface="Arial" panose="020B0604020202020204" pitchFamily="34" charset="0"/>
              </a:rPr>
              <a:t> of the Wschowa Land. </a:t>
            </a:r>
            <a:endParaRPr lang="pl-PL" sz="1200" b="0" i="0" u="none" strike="noStrike" baseline="0" dirty="0">
              <a:latin typeface="Arial" panose="020B0604020202020204" pitchFamily="34" charset="0"/>
              <a:ea typeface="Verdana" panose="020B0604030504040204" pitchFamily="34" charset="0"/>
              <a:cs typeface="Arial" panose="020B0604020202020204" pitchFamily="34" charset="0"/>
            </a:endParaRPr>
          </a:p>
        </p:txBody>
      </p:sp>
      <p:sp>
        <p:nvSpPr>
          <p:cNvPr id="20" name="pole tekstowe 19">
            <a:extLst>
              <a:ext uri="{FF2B5EF4-FFF2-40B4-BE49-F238E27FC236}">
                <a16:creationId xmlns:a16="http://schemas.microsoft.com/office/drawing/2014/main" id="{3F5F63E2-8A48-7DF2-83F5-FA2DF8C9467C}"/>
              </a:ext>
            </a:extLst>
          </p:cNvPr>
          <p:cNvSpPr txBox="1"/>
          <p:nvPr/>
        </p:nvSpPr>
        <p:spPr>
          <a:xfrm>
            <a:off x="6375702" y="788219"/>
            <a:ext cx="2486251" cy="2123658"/>
          </a:xfrm>
          <a:prstGeom prst="rect">
            <a:avLst/>
          </a:prstGeom>
          <a:noFill/>
        </p:spPr>
        <p:txBody>
          <a:bodyPr wrap="square">
            <a:spAutoFit/>
          </a:bodyPr>
          <a:lstStyle/>
          <a:p>
            <a:pPr algn="just"/>
            <a:r>
              <a:rPr lang="en-US" sz="1200" b="1" i="0" u="none" strike="noStrike" baseline="0" dirty="0">
                <a:latin typeface="Arial" panose="020B0604020202020204" pitchFamily="34" charset="0"/>
                <a:ea typeface="Verdana" panose="020B0604030504040204" pitchFamily="34" charset="0"/>
                <a:cs typeface="Arial" panose="020B0604020202020204" pitchFamily="34" charset="0"/>
              </a:rPr>
              <a:t>Monastery</a:t>
            </a:r>
            <a:r>
              <a:rPr lang="en-US" sz="1200" b="0" i="0" u="none" strike="noStrike" baseline="0" dirty="0">
                <a:latin typeface="Arial" panose="020B0604020202020204" pitchFamily="34" charset="0"/>
                <a:ea typeface="Verdana" panose="020B0604030504040204" pitchFamily="34" charset="0"/>
                <a:cs typeface="Arial" panose="020B0604020202020204" pitchFamily="34" charset="0"/>
              </a:rPr>
              <a:t> of the order of St. Francis. This monastery is just outside the old town and was built by the order of the St. </a:t>
            </a:r>
            <a:r>
              <a:rPr lang="en-US" sz="1200" b="0" i="0" u="none" strike="noStrike" baseline="0" dirty="0" err="1">
                <a:latin typeface="Arial" panose="020B0604020202020204" pitchFamily="34" charset="0"/>
                <a:ea typeface="Verdana" panose="020B0604030504040204" pitchFamily="34" charset="0"/>
                <a:cs typeface="Arial" panose="020B0604020202020204" pitchFamily="34" charset="0"/>
              </a:rPr>
              <a:t>Bernardyns</a:t>
            </a:r>
            <a:r>
              <a:rPr lang="en-US" sz="1200" b="0" i="0" u="none" strike="noStrike" baseline="0" dirty="0">
                <a:latin typeface="Arial" panose="020B0604020202020204" pitchFamily="34" charset="0"/>
                <a:ea typeface="Verdana" panose="020B0604030504040204" pitchFamily="34" charset="0"/>
                <a:cs typeface="Arial" panose="020B0604020202020204" pitchFamily="34" charset="0"/>
              </a:rPr>
              <a:t>. It was burned to the ground at least twice. The current structure originates in the 17th century. Today, it is </a:t>
            </a:r>
            <a:r>
              <a:rPr lang="pl-PL" sz="1200" b="0" i="0" u="none" strike="noStrike" baseline="0" dirty="0" err="1">
                <a:latin typeface="Arial" panose="020B0604020202020204" pitchFamily="34" charset="0"/>
                <a:ea typeface="Verdana" panose="020B0604030504040204" pitchFamily="34" charset="0"/>
                <a:cs typeface="Arial" panose="020B0604020202020204" pitchFamily="34" charset="0"/>
              </a:rPr>
              <a:t>owned</a:t>
            </a:r>
            <a:r>
              <a:rPr lang="pl-PL" sz="1200" b="0" i="0" u="none" strike="noStrike" baseline="0" dirty="0">
                <a:latin typeface="Arial" panose="020B0604020202020204" pitchFamily="34" charset="0"/>
                <a:ea typeface="Verdana" panose="020B0604030504040204" pitchFamily="34" charset="0"/>
                <a:cs typeface="Arial" panose="020B0604020202020204" pitchFamily="34" charset="0"/>
              </a:rPr>
              <a:t> by</a:t>
            </a:r>
            <a:r>
              <a:rPr lang="en-US" sz="1200" b="0" i="0" u="none" strike="noStrike" baseline="0" dirty="0">
                <a:latin typeface="Arial" panose="020B0604020202020204" pitchFamily="34" charset="0"/>
                <a:ea typeface="Verdana" panose="020B0604030504040204" pitchFamily="34" charset="0"/>
                <a:cs typeface="Arial" panose="020B0604020202020204" pitchFamily="34" charset="0"/>
              </a:rPr>
              <a:t> Franciscan monks. It houses a church dedicated to St. </a:t>
            </a:r>
            <a:r>
              <a:rPr lang="en-US" sz="1200" b="0" i="0" u="none" strike="noStrike" baseline="0" dirty="0" err="1">
                <a:latin typeface="Arial" panose="020B0604020202020204" pitchFamily="34" charset="0"/>
                <a:ea typeface="Verdana" panose="020B0604030504040204" pitchFamily="34" charset="0"/>
                <a:cs typeface="Arial" panose="020B0604020202020204" pitchFamily="34" charset="0"/>
              </a:rPr>
              <a:t>Jozef</a:t>
            </a:r>
            <a:r>
              <a:rPr lang="en-US" sz="1200" b="0" i="0" u="none" strike="noStrike" baseline="0" dirty="0">
                <a:latin typeface="Arial" panose="020B0604020202020204" pitchFamily="34" charset="0"/>
                <a:ea typeface="Verdana" panose="020B0604030504040204" pitchFamily="34" charset="0"/>
                <a:cs typeface="Arial" panose="020B0604020202020204" pitchFamily="34" charset="0"/>
              </a:rPr>
              <a:t> and a chapel.  </a:t>
            </a:r>
          </a:p>
        </p:txBody>
      </p:sp>
      <p:pic>
        <p:nvPicPr>
          <p:cNvPr id="2052" name="Picture 4" descr="budynek kripplein christi">
            <a:hlinkClick r:id="rId3" action="ppaction://hlinkfile"/>
            <a:extLst>
              <a:ext uri="{FF2B5EF4-FFF2-40B4-BE49-F238E27FC236}">
                <a16:creationId xmlns:a16="http://schemas.microsoft.com/office/drawing/2014/main" id="{CEE2D6B2-B21E-840F-2A3C-2E0D5026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077" y="3071924"/>
            <a:ext cx="2869850" cy="191419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4" name="Picture 6" descr="budynek kolegium jezuickiego">
            <a:hlinkClick r:id="rId5" action="ppaction://hlinkfile"/>
            <a:extLst>
              <a:ext uri="{FF2B5EF4-FFF2-40B4-BE49-F238E27FC236}">
                <a16:creationId xmlns:a16="http://schemas.microsoft.com/office/drawing/2014/main" id="{0B4765DC-52C2-B7EF-2513-8B12E29FD2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4527" y="903934"/>
            <a:ext cx="3572021" cy="175029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6" name="Picture 8" descr="klasztor oo. franciszkanów">
            <a:hlinkClick r:id="rId7" action="ppaction://hlinkfile"/>
            <a:extLst>
              <a:ext uri="{FF2B5EF4-FFF2-40B4-BE49-F238E27FC236}">
                <a16:creationId xmlns:a16="http://schemas.microsoft.com/office/drawing/2014/main" id="{7B6E0EF2-29AE-158B-350E-309B9543B5C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20260" y="623661"/>
            <a:ext cx="3229535" cy="21541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 name="Obraz 2">
            <a:extLst>
              <a:ext uri="{FF2B5EF4-FFF2-40B4-BE49-F238E27FC236}">
                <a16:creationId xmlns:a16="http://schemas.microsoft.com/office/drawing/2014/main" id="{61D7157A-090A-76AA-B601-CD52C443C15B}"/>
              </a:ext>
            </a:extLst>
          </p:cNvPr>
          <p:cNvPicPr>
            <a:picLocks noChangeAspect="1"/>
          </p:cNvPicPr>
          <p:nvPr/>
        </p:nvPicPr>
        <p:blipFill>
          <a:blip r:embed="rId9"/>
          <a:stretch>
            <a:fillRect/>
          </a:stretch>
        </p:blipFill>
        <p:spPr>
          <a:xfrm>
            <a:off x="8520652" y="4265161"/>
            <a:ext cx="2853175" cy="1908213"/>
          </a:xfrm>
          <a:prstGeom prst="rect">
            <a:avLst/>
          </a:prstGeom>
          <a:ln>
            <a:noFill/>
          </a:ln>
          <a:effectLst>
            <a:softEdge rad="112500"/>
          </a:effectLst>
        </p:spPr>
      </p:pic>
      <p:sp>
        <p:nvSpPr>
          <p:cNvPr id="5" name="pole tekstowe 4">
            <a:extLst>
              <a:ext uri="{FF2B5EF4-FFF2-40B4-BE49-F238E27FC236}">
                <a16:creationId xmlns:a16="http://schemas.microsoft.com/office/drawing/2014/main" id="{704AC08B-4BD7-6C5D-A33B-F53FD418B248}"/>
              </a:ext>
            </a:extLst>
          </p:cNvPr>
          <p:cNvSpPr txBox="1"/>
          <p:nvPr/>
        </p:nvSpPr>
        <p:spPr>
          <a:xfrm>
            <a:off x="8793847" y="3288274"/>
            <a:ext cx="2486251" cy="1323439"/>
          </a:xfrm>
          <a:prstGeom prst="rect">
            <a:avLst/>
          </a:prstGeom>
          <a:noFill/>
        </p:spPr>
        <p:txBody>
          <a:bodyPr wrap="square">
            <a:spAutoFit/>
          </a:bodyPr>
          <a:lstStyle/>
          <a:p>
            <a:pPr algn="just"/>
            <a:r>
              <a:rPr lang="en-US" sz="1200" b="1" i="0" u="none" strike="noStrike" baseline="0" dirty="0">
                <a:latin typeface="Arial" panose="020B0604020202020204" pitchFamily="34" charset="0"/>
                <a:ea typeface="Verdana" panose="020B0604030504040204" pitchFamily="34" charset="0"/>
                <a:cs typeface="Arial" panose="020B0604020202020204" pitchFamily="34" charset="0"/>
              </a:rPr>
              <a:t>Parish Church </a:t>
            </a:r>
            <a:r>
              <a:rPr lang="en-US" sz="1200" b="0" i="0" u="none" strike="noStrike" baseline="0" dirty="0">
                <a:latin typeface="Arial" panose="020B0604020202020204" pitchFamily="34" charset="0"/>
                <a:ea typeface="Verdana" panose="020B0604030504040204" pitchFamily="34" charset="0"/>
                <a:cs typeface="Arial" panose="020B0604020202020204" pitchFamily="34" charset="0"/>
              </a:rPr>
              <a:t>(</a:t>
            </a:r>
            <a:r>
              <a:rPr lang="en-US" sz="1200" b="0" i="0" u="none" strike="noStrike" baseline="0" dirty="0" err="1">
                <a:latin typeface="Arial" panose="020B0604020202020204" pitchFamily="34" charset="0"/>
                <a:ea typeface="Verdana" panose="020B0604030504040204" pitchFamily="34" charset="0"/>
                <a:cs typeface="Arial" panose="020B0604020202020204" pitchFamily="34" charset="0"/>
              </a:rPr>
              <a:t>Kościół</a:t>
            </a:r>
            <a:r>
              <a:rPr lang="en-US" sz="1200" b="0" i="0" u="none" strike="noStrike" baseline="0" dirty="0">
                <a:latin typeface="Arial" panose="020B0604020202020204" pitchFamily="34" charset="0"/>
                <a:ea typeface="Verdana" panose="020B0604030504040204" pitchFamily="34" charset="0"/>
                <a:cs typeface="Arial" panose="020B0604020202020204" pitchFamily="34" charset="0"/>
              </a:rPr>
              <a:t> </a:t>
            </a:r>
            <a:r>
              <a:rPr lang="en-US" sz="1200" b="0" i="0" u="none" strike="noStrike" baseline="0" dirty="0" err="1">
                <a:latin typeface="Arial" panose="020B0604020202020204" pitchFamily="34" charset="0"/>
                <a:ea typeface="Verdana" panose="020B0604030504040204" pitchFamily="34" charset="0"/>
                <a:cs typeface="Arial" panose="020B0604020202020204" pitchFamily="34" charset="0"/>
              </a:rPr>
              <a:t>Farny</a:t>
            </a:r>
            <a:r>
              <a:rPr lang="en-US" sz="1200" b="0" i="0" u="none" strike="noStrike" baseline="0" dirty="0">
                <a:latin typeface="Arial" panose="020B0604020202020204" pitchFamily="34" charset="0"/>
                <a:ea typeface="Verdana" panose="020B0604030504040204" pitchFamily="34" charset="0"/>
                <a:cs typeface="Arial" panose="020B0604020202020204" pitchFamily="34" charset="0"/>
              </a:rPr>
              <a:t>) - originating in the 15th century, this pretty parish church was restored and altered at the end of the</a:t>
            </a:r>
            <a:r>
              <a:rPr lang="pl-PL" sz="1200" b="0" i="0" u="none" strike="noStrike" baseline="0" dirty="0">
                <a:latin typeface="Arial" panose="020B0604020202020204" pitchFamily="34" charset="0"/>
                <a:ea typeface="Verdana" panose="020B0604030504040204" pitchFamily="34" charset="0"/>
                <a:cs typeface="Arial" panose="020B0604020202020204" pitchFamily="34" charset="0"/>
              </a:rPr>
              <a:t> </a:t>
            </a:r>
            <a:r>
              <a:rPr lang="en-US" sz="1200" b="0" i="0" u="none" strike="noStrike" baseline="0" dirty="0">
                <a:latin typeface="Arial" panose="020B0604020202020204" pitchFamily="34" charset="0"/>
                <a:ea typeface="Verdana" panose="020B0604030504040204" pitchFamily="34" charset="0"/>
                <a:cs typeface="Arial" panose="020B0604020202020204" pitchFamily="34" charset="0"/>
              </a:rPr>
              <a:t>17</a:t>
            </a:r>
            <a:r>
              <a:rPr lang="en-US" sz="1200" b="0" i="0" u="none" strike="noStrike" baseline="30000" dirty="0">
                <a:latin typeface="Arial" panose="020B0604020202020204" pitchFamily="34" charset="0"/>
                <a:ea typeface="Verdana" panose="020B0604030504040204" pitchFamily="34" charset="0"/>
                <a:cs typeface="Arial" panose="020B0604020202020204" pitchFamily="34" charset="0"/>
              </a:rPr>
              <a:t>th</a:t>
            </a:r>
            <a:r>
              <a:rPr lang="pl-PL" sz="1200" b="0" i="0" u="none" strike="noStrike" baseline="0" dirty="0">
                <a:latin typeface="Arial" panose="020B0604020202020204" pitchFamily="34" charset="0"/>
                <a:ea typeface="Verdana" panose="020B0604030504040204" pitchFamily="34" charset="0"/>
                <a:cs typeface="Arial" panose="020B0604020202020204" pitchFamily="34" charset="0"/>
              </a:rPr>
              <a:t> </a:t>
            </a:r>
            <a:r>
              <a:rPr lang="en-US" sz="1200" b="0" i="0" u="none" strike="noStrike" baseline="0" dirty="0">
                <a:latin typeface="Arial" panose="020B0604020202020204" pitchFamily="34" charset="0"/>
                <a:ea typeface="Verdana" panose="020B0604030504040204" pitchFamily="34" charset="0"/>
                <a:cs typeface="Arial" panose="020B0604020202020204" pitchFamily="34" charset="0"/>
              </a:rPr>
              <a:t>century. </a:t>
            </a:r>
            <a:endParaRPr lang="pl-PL" sz="1200" b="0" i="0" u="none" strike="noStrike" baseline="0" dirty="0">
              <a:latin typeface="Arial" panose="020B0604020202020204" pitchFamily="34" charset="0"/>
              <a:ea typeface="Verdana" panose="020B0604030504040204" pitchFamily="34" charset="0"/>
              <a:cs typeface="Arial" panose="020B0604020202020204" pitchFamily="34" charset="0"/>
            </a:endParaRPr>
          </a:p>
          <a:p>
            <a:pPr algn="just"/>
            <a:br>
              <a:rPr lang="en-US" sz="1000" b="0" i="0" u="none" strike="noStrike" baseline="0" dirty="0">
                <a:latin typeface="Verdana" panose="020B0604030504040204" pitchFamily="34" charset="0"/>
                <a:ea typeface="Verdana" panose="020B0604030504040204" pitchFamily="34" charset="0"/>
              </a:rPr>
            </a:br>
            <a:endParaRPr lang="pl-PL" sz="1000" b="0" i="0" u="none" strike="noStrike" baseline="0" dirty="0">
              <a:latin typeface="Verdana" panose="020B0604030504040204" pitchFamily="34" charset="0"/>
              <a:ea typeface="Verdana" panose="020B0604030504040204" pitchFamily="34" charset="0"/>
            </a:endParaRPr>
          </a:p>
        </p:txBody>
      </p:sp>
      <p:pic>
        <p:nvPicPr>
          <p:cNvPr id="2" name="Obraz 1">
            <a:extLst>
              <a:ext uri="{FF2B5EF4-FFF2-40B4-BE49-F238E27FC236}">
                <a16:creationId xmlns:a16="http://schemas.microsoft.com/office/drawing/2014/main" id="{6D364F4A-B3C4-E565-D824-4DA446B56B70}"/>
              </a:ext>
            </a:extLst>
          </p:cNvPr>
          <p:cNvPicPr>
            <a:picLocks noChangeAspect="1"/>
          </p:cNvPicPr>
          <p:nvPr/>
        </p:nvPicPr>
        <p:blipFill>
          <a:blip r:embed="rId10"/>
          <a:stretch>
            <a:fillRect/>
          </a:stretch>
        </p:blipFill>
        <p:spPr>
          <a:xfrm>
            <a:off x="5010268" y="4060233"/>
            <a:ext cx="2377646" cy="2091109"/>
          </a:xfrm>
          <a:prstGeom prst="rect">
            <a:avLst/>
          </a:prstGeom>
          <a:ln>
            <a:noFill/>
          </a:ln>
          <a:effectLst>
            <a:softEdge rad="112500"/>
          </a:effectLst>
        </p:spPr>
      </p:pic>
      <p:sp>
        <p:nvSpPr>
          <p:cNvPr id="4" name="pole tekstowe 3">
            <a:extLst>
              <a:ext uri="{FF2B5EF4-FFF2-40B4-BE49-F238E27FC236}">
                <a16:creationId xmlns:a16="http://schemas.microsoft.com/office/drawing/2014/main" id="{FBE44D2E-FED1-DE49-7B7A-F578671152C9}"/>
              </a:ext>
            </a:extLst>
          </p:cNvPr>
          <p:cNvSpPr txBox="1"/>
          <p:nvPr/>
        </p:nvSpPr>
        <p:spPr>
          <a:xfrm>
            <a:off x="4162808" y="3044570"/>
            <a:ext cx="3684292" cy="1015663"/>
          </a:xfrm>
          <a:prstGeom prst="rect">
            <a:avLst/>
          </a:prstGeom>
          <a:noFill/>
        </p:spPr>
        <p:txBody>
          <a:bodyPr wrap="square">
            <a:spAutoFit/>
          </a:bodyPr>
          <a:lstStyle/>
          <a:p>
            <a:pPr algn="just"/>
            <a:r>
              <a:rPr lang="pl-PL" sz="1200" b="1" dirty="0">
                <a:latin typeface="Arial" panose="020B0604020202020204" pitchFamily="34" charset="0"/>
                <a:ea typeface="Verdana" panose="020B0604030504040204" pitchFamily="34" charset="0"/>
                <a:cs typeface="Arial" panose="020B0604020202020204" pitchFamily="34" charset="0"/>
              </a:rPr>
              <a:t>The </a:t>
            </a:r>
            <a:r>
              <a:rPr lang="pl-PL" sz="1200" b="1" dirty="0" err="1">
                <a:latin typeface="Arial" panose="020B0604020202020204" pitchFamily="34" charset="0"/>
                <a:ea typeface="Verdana" panose="020B0604030504040204" pitchFamily="34" charset="0"/>
                <a:cs typeface="Arial" panose="020B0604020202020204" pitchFamily="34" charset="0"/>
              </a:rPr>
              <a:t>Water</a:t>
            </a:r>
            <a:r>
              <a:rPr lang="pl-PL" sz="1200" b="1" dirty="0">
                <a:latin typeface="Arial" panose="020B0604020202020204" pitchFamily="34" charset="0"/>
                <a:ea typeface="Verdana" panose="020B0604030504040204" pitchFamily="34" charset="0"/>
                <a:cs typeface="Arial" panose="020B0604020202020204" pitchFamily="34" charset="0"/>
              </a:rPr>
              <a:t> Tower </a:t>
            </a:r>
            <a:r>
              <a:rPr lang="pl-PL" sz="1200" dirty="0">
                <a:latin typeface="Arial" panose="020B0604020202020204" pitchFamily="34" charset="0"/>
                <a:ea typeface="Verdana" panose="020B0604030504040204" pitchFamily="34" charset="0"/>
                <a:cs typeface="Arial" panose="020B0604020202020204" pitchFamily="34" charset="0"/>
              </a:rPr>
              <a:t>in Wschowa </a:t>
            </a:r>
            <a:r>
              <a:rPr lang="pl-PL" sz="1200" dirty="0" err="1">
                <a:latin typeface="Arial" panose="020B0604020202020204" pitchFamily="34" charset="0"/>
                <a:ea typeface="Verdana" panose="020B0604030504040204" pitchFamily="34" charset="0"/>
                <a:cs typeface="Arial" panose="020B0604020202020204" pitchFamily="34" charset="0"/>
              </a:rPr>
              <a:t>is</a:t>
            </a:r>
            <a:r>
              <a:rPr lang="pl-PL" sz="1200" dirty="0">
                <a:latin typeface="Arial" panose="020B0604020202020204" pitchFamily="34" charset="0"/>
                <a:ea typeface="Verdana" panose="020B0604030504040204" pitchFamily="34" charset="0"/>
                <a:cs typeface="Arial" panose="020B0604020202020204" pitchFamily="34" charset="0"/>
              </a:rPr>
              <a:t> </a:t>
            </a:r>
            <a:r>
              <a:rPr lang="pl-PL" sz="1200" dirty="0" err="1">
                <a:latin typeface="Arial" panose="020B0604020202020204" pitchFamily="34" charset="0"/>
                <a:ea typeface="Verdana" panose="020B0604030504040204" pitchFamily="34" charset="0"/>
                <a:cs typeface="Arial" panose="020B0604020202020204" pitchFamily="34" charset="0"/>
              </a:rPr>
              <a:t>an</a:t>
            </a:r>
            <a:r>
              <a:rPr lang="pl-PL" sz="1200" dirty="0">
                <a:latin typeface="Arial" panose="020B0604020202020204" pitchFamily="34" charset="0"/>
                <a:ea typeface="Verdana" panose="020B0604030504040204" pitchFamily="34" charset="0"/>
                <a:cs typeface="Arial" panose="020B0604020202020204" pitchFamily="34" charset="0"/>
              </a:rPr>
              <a:t> </a:t>
            </a:r>
            <a:r>
              <a:rPr lang="pl-PL" sz="1200" dirty="0" err="1">
                <a:latin typeface="Arial" panose="020B0604020202020204" pitchFamily="34" charset="0"/>
                <a:ea typeface="Verdana" panose="020B0604030504040204" pitchFamily="34" charset="0"/>
                <a:cs typeface="Arial" panose="020B0604020202020204" pitchFamily="34" charset="0"/>
              </a:rPr>
              <a:t>example</a:t>
            </a:r>
            <a:r>
              <a:rPr lang="pl-PL" sz="1200" dirty="0">
                <a:latin typeface="Arial" panose="020B0604020202020204" pitchFamily="34" charset="0"/>
                <a:ea typeface="Verdana" panose="020B0604030504040204" pitchFamily="34" charset="0"/>
                <a:cs typeface="Arial" panose="020B0604020202020204" pitchFamily="34" charset="0"/>
              </a:rPr>
              <a:t> of </a:t>
            </a:r>
            <a:r>
              <a:rPr lang="pl-PL" sz="1200" dirty="0" err="1">
                <a:latin typeface="Arial" panose="020B0604020202020204" pitchFamily="34" charset="0"/>
                <a:ea typeface="Verdana" panose="020B0604030504040204" pitchFamily="34" charset="0"/>
                <a:cs typeface="Arial" panose="020B0604020202020204" pitchFamily="34" charset="0"/>
              </a:rPr>
              <a:t>employing</a:t>
            </a:r>
            <a:r>
              <a:rPr lang="pl-PL" sz="1200" dirty="0">
                <a:latin typeface="Arial" panose="020B0604020202020204" pitchFamily="34" charset="0"/>
                <a:ea typeface="Verdana" panose="020B0604030504040204" pitchFamily="34" charset="0"/>
                <a:cs typeface="Arial" panose="020B0604020202020204" pitchFamily="34" charset="0"/>
              </a:rPr>
              <a:t> </a:t>
            </a:r>
            <a:r>
              <a:rPr lang="pl-PL" sz="1200" dirty="0" err="1">
                <a:latin typeface="Arial" panose="020B0604020202020204" pitchFamily="34" charset="0"/>
                <a:ea typeface="Verdana" panose="020B0604030504040204" pitchFamily="34" charset="0"/>
                <a:cs typeface="Arial" panose="020B0604020202020204" pitchFamily="34" charset="0"/>
              </a:rPr>
              <a:t>new</a:t>
            </a:r>
            <a:r>
              <a:rPr lang="pl-PL" sz="1200" dirty="0">
                <a:latin typeface="Arial" panose="020B0604020202020204" pitchFamily="34" charset="0"/>
                <a:ea typeface="Verdana" panose="020B0604030504040204" pitchFamily="34" charset="0"/>
                <a:cs typeface="Arial" panose="020B0604020202020204" pitchFamily="34" charset="0"/>
              </a:rPr>
              <a:t> </a:t>
            </a:r>
            <a:r>
              <a:rPr lang="pl-PL" sz="1200" dirty="0" err="1">
                <a:latin typeface="Arial" panose="020B0604020202020204" pitchFamily="34" charset="0"/>
                <a:ea typeface="Verdana" panose="020B0604030504040204" pitchFamily="34" charset="0"/>
                <a:cs typeface="Arial" panose="020B0604020202020204" pitchFamily="34" charset="0"/>
              </a:rPr>
              <a:t>solutions</a:t>
            </a:r>
            <a:r>
              <a:rPr lang="pl-PL" sz="1200" dirty="0">
                <a:latin typeface="Arial" panose="020B0604020202020204" pitchFamily="34" charset="0"/>
                <a:ea typeface="Verdana" panose="020B0604030504040204" pitchFamily="34" charset="0"/>
                <a:cs typeface="Arial" panose="020B0604020202020204" pitchFamily="34" charset="0"/>
              </a:rPr>
              <a:t> in </a:t>
            </a:r>
            <a:r>
              <a:rPr lang="pl-PL" sz="1200" dirty="0" err="1">
                <a:latin typeface="Arial" panose="020B0604020202020204" pitchFamily="34" charset="0"/>
                <a:ea typeface="Verdana" panose="020B0604030504040204" pitchFamily="34" charset="0"/>
                <a:cs typeface="Arial" panose="020B0604020202020204" pitchFamily="34" charset="0"/>
              </a:rPr>
              <a:t>municipal</a:t>
            </a:r>
            <a:r>
              <a:rPr lang="pl-PL" sz="1200" dirty="0">
                <a:latin typeface="Arial" panose="020B0604020202020204" pitchFamily="34" charset="0"/>
                <a:ea typeface="Verdana" panose="020B0604030504040204" pitchFamily="34" charset="0"/>
                <a:cs typeface="Arial" panose="020B0604020202020204" pitchFamily="34" charset="0"/>
              </a:rPr>
              <a:t> </a:t>
            </a:r>
            <a:r>
              <a:rPr lang="pl-PL" sz="1200" dirty="0" err="1">
                <a:latin typeface="Arial" panose="020B0604020202020204" pitchFamily="34" charset="0"/>
                <a:ea typeface="Verdana" panose="020B0604030504040204" pitchFamily="34" charset="0"/>
                <a:cs typeface="Arial" panose="020B0604020202020204" pitchFamily="34" charset="0"/>
              </a:rPr>
              <a:t>architecture</a:t>
            </a:r>
            <a:r>
              <a:rPr lang="pl-PL" sz="1200" dirty="0">
                <a:latin typeface="Arial" panose="020B0604020202020204" pitchFamily="34" charset="0"/>
                <a:ea typeface="Verdana" panose="020B0604030504040204" pitchFamily="34" charset="0"/>
                <a:cs typeface="Arial" panose="020B0604020202020204" pitchFamily="34" charset="0"/>
              </a:rPr>
              <a:t>. The </a:t>
            </a:r>
            <a:r>
              <a:rPr lang="pl-PL" sz="1200" dirty="0" err="1">
                <a:latin typeface="Arial" panose="020B0604020202020204" pitchFamily="34" charset="0"/>
                <a:ea typeface="Verdana" panose="020B0604030504040204" pitchFamily="34" charset="0"/>
                <a:cs typeface="Arial" panose="020B0604020202020204" pitchFamily="34" charset="0"/>
              </a:rPr>
              <a:t>tower</a:t>
            </a:r>
            <a:r>
              <a:rPr lang="pl-PL" sz="1200" dirty="0">
                <a:latin typeface="Arial" panose="020B0604020202020204" pitchFamily="34" charset="0"/>
                <a:ea typeface="Verdana" panose="020B0604030504040204" pitchFamily="34" charset="0"/>
                <a:cs typeface="Arial" panose="020B0604020202020204" pitchFamily="34" charset="0"/>
              </a:rPr>
              <a:t>, </a:t>
            </a:r>
            <a:r>
              <a:rPr lang="pl-PL" sz="1200" dirty="0" err="1">
                <a:latin typeface="Arial" panose="020B0604020202020204" pitchFamily="34" charset="0"/>
                <a:ea typeface="Verdana" panose="020B0604030504040204" pitchFamily="34" charset="0"/>
                <a:cs typeface="Arial" panose="020B0604020202020204" pitchFamily="34" charset="0"/>
              </a:rPr>
              <a:t>looming</a:t>
            </a:r>
            <a:r>
              <a:rPr lang="pl-PL" sz="1200" dirty="0">
                <a:latin typeface="Arial" panose="020B0604020202020204" pitchFamily="34" charset="0"/>
                <a:ea typeface="Verdana" panose="020B0604030504040204" pitchFamily="34" charset="0"/>
                <a:cs typeface="Arial" panose="020B0604020202020204" pitchFamily="34" charset="0"/>
              </a:rPr>
              <a:t> </a:t>
            </a:r>
            <a:r>
              <a:rPr lang="pl-PL" sz="1200" dirty="0" err="1">
                <a:latin typeface="Arial" panose="020B0604020202020204" pitchFamily="34" charset="0"/>
                <a:ea typeface="Verdana" panose="020B0604030504040204" pitchFamily="34" charset="0"/>
                <a:cs typeface="Arial" panose="020B0604020202020204" pitchFamily="34" charset="0"/>
              </a:rPr>
              <a:t>over</a:t>
            </a:r>
            <a:r>
              <a:rPr lang="pl-PL" sz="1200" dirty="0">
                <a:latin typeface="Arial" panose="020B0604020202020204" pitchFamily="34" charset="0"/>
                <a:ea typeface="Verdana" panose="020B0604030504040204" pitchFamily="34" charset="0"/>
                <a:cs typeface="Arial" panose="020B0604020202020204" pitchFamily="34" charset="0"/>
              </a:rPr>
              <a:t> the </a:t>
            </a:r>
            <a:r>
              <a:rPr lang="pl-PL" sz="1200" dirty="0" err="1">
                <a:latin typeface="Arial" panose="020B0604020202020204" pitchFamily="34" charset="0"/>
                <a:ea typeface="Verdana" panose="020B0604030504040204" pitchFamily="34" charset="0"/>
                <a:cs typeface="Arial" panose="020B0604020202020204" pitchFamily="34" charset="0"/>
              </a:rPr>
              <a:t>horizon</a:t>
            </a:r>
            <a:r>
              <a:rPr lang="pl-PL" sz="1200" dirty="0">
                <a:latin typeface="Arial" panose="020B0604020202020204" pitchFamily="34" charset="0"/>
                <a:ea typeface="Verdana" panose="020B0604030504040204" pitchFamily="34" charset="0"/>
                <a:cs typeface="Arial" panose="020B0604020202020204" pitchFamily="34" charset="0"/>
              </a:rPr>
              <a:t> (36 metres high) to </a:t>
            </a:r>
            <a:r>
              <a:rPr lang="pl-PL" sz="1200" dirty="0" err="1">
                <a:latin typeface="Arial" panose="020B0604020202020204" pitchFamily="34" charset="0"/>
                <a:ea typeface="Verdana" panose="020B0604030504040204" pitchFamily="34" charset="0"/>
                <a:cs typeface="Arial" panose="020B0604020202020204" pitchFamily="34" charset="0"/>
              </a:rPr>
              <a:t>this</a:t>
            </a:r>
            <a:r>
              <a:rPr lang="pl-PL" sz="1200" dirty="0">
                <a:latin typeface="Arial" panose="020B0604020202020204" pitchFamily="34" charset="0"/>
                <a:ea typeface="Verdana" panose="020B0604030504040204" pitchFamily="34" charset="0"/>
                <a:cs typeface="Arial" panose="020B0604020202020204" pitchFamily="34" charset="0"/>
              </a:rPr>
              <a:t> </a:t>
            </a:r>
            <a:r>
              <a:rPr lang="pl-PL" sz="1200" dirty="0" err="1">
                <a:latin typeface="Arial" panose="020B0604020202020204" pitchFamily="34" charset="0"/>
                <a:ea typeface="Verdana" panose="020B0604030504040204" pitchFamily="34" charset="0"/>
                <a:cs typeface="Arial" panose="020B0604020202020204" pitchFamily="34" charset="0"/>
              </a:rPr>
              <a:t>day</a:t>
            </a:r>
            <a:r>
              <a:rPr lang="pl-PL" sz="1200" dirty="0">
                <a:latin typeface="Arial" panose="020B0604020202020204" pitchFamily="34" charset="0"/>
                <a:ea typeface="Verdana" panose="020B0604030504040204" pitchFamily="34" charset="0"/>
                <a:cs typeface="Arial" panose="020B0604020202020204" pitchFamily="34" charset="0"/>
              </a:rPr>
              <a:t> </a:t>
            </a:r>
            <a:r>
              <a:rPr lang="pl-PL" sz="1200" dirty="0" err="1">
                <a:latin typeface="Arial" panose="020B0604020202020204" pitchFamily="34" charset="0"/>
                <a:ea typeface="Verdana" panose="020B0604030504040204" pitchFamily="34" charset="0"/>
                <a:cs typeface="Arial" panose="020B0604020202020204" pitchFamily="34" charset="0"/>
              </a:rPr>
              <a:t>performs</a:t>
            </a:r>
            <a:r>
              <a:rPr lang="pl-PL" sz="1200" dirty="0">
                <a:latin typeface="Arial" panose="020B0604020202020204" pitchFamily="34" charset="0"/>
                <a:ea typeface="Verdana" panose="020B0604030504040204" pitchFamily="34" charset="0"/>
                <a:cs typeface="Arial" panose="020B0604020202020204" pitchFamily="34" charset="0"/>
              </a:rPr>
              <a:t> </a:t>
            </a:r>
            <a:r>
              <a:rPr lang="pl-PL" sz="1200" dirty="0" err="1">
                <a:latin typeface="Arial" panose="020B0604020202020204" pitchFamily="34" charset="0"/>
                <a:ea typeface="Verdana" panose="020B0604030504040204" pitchFamily="34" charset="0"/>
                <a:cs typeface="Arial" panose="020B0604020202020204" pitchFamily="34" charset="0"/>
              </a:rPr>
              <a:t>its</a:t>
            </a:r>
            <a:r>
              <a:rPr lang="pl-PL" sz="1200" dirty="0">
                <a:latin typeface="Arial" panose="020B0604020202020204" pitchFamily="34" charset="0"/>
                <a:ea typeface="Verdana" panose="020B0604030504040204" pitchFamily="34" charset="0"/>
                <a:cs typeface="Arial" panose="020B0604020202020204" pitchFamily="34" charset="0"/>
              </a:rPr>
              <a:t> </a:t>
            </a:r>
            <a:r>
              <a:rPr lang="pl-PL" sz="1200" dirty="0" err="1">
                <a:latin typeface="Arial" panose="020B0604020202020204" pitchFamily="34" charset="0"/>
                <a:ea typeface="Verdana" panose="020B0604030504040204" pitchFamily="34" charset="0"/>
                <a:cs typeface="Arial" panose="020B0604020202020204" pitchFamily="34" charset="0"/>
              </a:rPr>
              <a:t>function</a:t>
            </a:r>
            <a:r>
              <a:rPr lang="pl-PL" sz="1200" dirty="0">
                <a:latin typeface="Arial" panose="020B0604020202020204" pitchFamily="34" charset="0"/>
                <a:ea typeface="Verdana" panose="020B0604030504040204" pitchFamily="34" charset="0"/>
                <a:cs typeface="Arial" panose="020B0604020202020204" pitchFamily="34" charset="0"/>
              </a:rPr>
              <a:t>. The </a:t>
            </a:r>
            <a:r>
              <a:rPr lang="pl-PL" sz="1200" dirty="0" err="1">
                <a:latin typeface="Arial" panose="020B0604020202020204" pitchFamily="34" charset="0"/>
                <a:ea typeface="Verdana" panose="020B0604030504040204" pitchFamily="34" charset="0"/>
                <a:cs typeface="Arial" panose="020B0604020202020204" pitchFamily="34" charset="0"/>
              </a:rPr>
              <a:t>tower</a:t>
            </a:r>
            <a:r>
              <a:rPr lang="pl-PL" sz="1200" dirty="0">
                <a:latin typeface="Arial" panose="020B0604020202020204" pitchFamily="34" charset="0"/>
                <a:ea typeface="Verdana" panose="020B0604030504040204" pitchFamily="34" charset="0"/>
                <a:cs typeface="Arial" panose="020B0604020202020204" pitchFamily="34" charset="0"/>
              </a:rPr>
              <a:t> </a:t>
            </a:r>
            <a:r>
              <a:rPr lang="pl-PL" sz="1200" dirty="0" err="1">
                <a:latin typeface="Arial" panose="020B0604020202020204" pitchFamily="34" charset="0"/>
                <a:ea typeface="Verdana" panose="020B0604030504040204" pitchFamily="34" charset="0"/>
                <a:cs typeface="Arial" panose="020B0604020202020204" pitchFamily="34" charset="0"/>
              </a:rPr>
              <a:t>can</a:t>
            </a:r>
            <a:r>
              <a:rPr lang="pl-PL" sz="1200" dirty="0">
                <a:latin typeface="Arial" panose="020B0604020202020204" pitchFamily="34" charset="0"/>
                <a:ea typeface="Verdana" panose="020B0604030504040204" pitchFamily="34" charset="0"/>
                <a:cs typeface="Arial" panose="020B0604020202020204" pitchFamily="34" charset="0"/>
              </a:rPr>
              <a:t> be </a:t>
            </a:r>
            <a:r>
              <a:rPr lang="pl-PL" sz="1200" dirty="0" err="1">
                <a:latin typeface="Arial" panose="020B0604020202020204" pitchFamily="34" charset="0"/>
                <a:ea typeface="Verdana" panose="020B0604030504040204" pitchFamily="34" charset="0"/>
                <a:cs typeface="Arial" panose="020B0604020202020204" pitchFamily="34" charset="0"/>
              </a:rPr>
              <a:t>seen</a:t>
            </a:r>
            <a:r>
              <a:rPr lang="pl-PL" sz="1200" dirty="0">
                <a:latin typeface="Arial" panose="020B0604020202020204" pitchFamily="34" charset="0"/>
                <a:ea typeface="Verdana" panose="020B0604030504040204" pitchFamily="34" charset="0"/>
                <a:cs typeface="Arial" panose="020B0604020202020204" pitchFamily="34" charset="0"/>
              </a:rPr>
              <a:t> </a:t>
            </a:r>
            <a:r>
              <a:rPr lang="pl-PL" sz="1200" dirty="0" err="1">
                <a:latin typeface="Arial" panose="020B0604020202020204" pitchFamily="34" charset="0"/>
                <a:ea typeface="Verdana" panose="020B0604030504040204" pitchFamily="34" charset="0"/>
                <a:cs typeface="Arial" panose="020B0604020202020204" pitchFamily="34" charset="0"/>
              </a:rPr>
              <a:t>at</a:t>
            </a:r>
            <a:r>
              <a:rPr lang="pl-PL" sz="1200" dirty="0">
                <a:latin typeface="Arial" panose="020B0604020202020204" pitchFamily="34" charset="0"/>
                <a:ea typeface="Verdana" panose="020B0604030504040204" pitchFamily="34" charset="0"/>
                <a:cs typeface="Arial" panose="020B0604020202020204" pitchFamily="34" charset="0"/>
              </a:rPr>
              <a:t> </a:t>
            </a:r>
            <a:r>
              <a:rPr lang="pl-PL" sz="1200" dirty="0" err="1">
                <a:latin typeface="Arial" panose="020B0604020202020204" pitchFamily="34" charset="0"/>
                <a:ea typeface="Verdana" panose="020B0604030504040204" pitchFamily="34" charset="0"/>
                <a:cs typeface="Arial" panose="020B0604020202020204" pitchFamily="34" charset="0"/>
              </a:rPr>
              <a:t>night</a:t>
            </a:r>
            <a:r>
              <a:rPr lang="pl-PL" sz="1200" dirty="0">
                <a:latin typeface="Arial" panose="020B0604020202020204" pitchFamily="34" charset="0"/>
                <a:ea typeface="Verdana" panose="020B0604030504040204" pitchFamily="34" charset="0"/>
                <a:cs typeface="Arial" panose="020B0604020202020204" pitchFamily="34" charset="0"/>
              </a:rPr>
              <a:t> </a:t>
            </a:r>
            <a:r>
              <a:rPr lang="pl-PL" sz="1200" dirty="0" err="1">
                <a:latin typeface="Arial" panose="020B0604020202020204" pitchFamily="34" charset="0"/>
                <a:ea typeface="Verdana" panose="020B0604030504040204" pitchFamily="34" charset="0"/>
                <a:cs typeface="Arial" panose="020B0604020202020204" pitchFamily="34" charset="0"/>
              </a:rPr>
              <a:t>thanks</a:t>
            </a:r>
            <a:r>
              <a:rPr lang="pl-PL" sz="1200" dirty="0">
                <a:latin typeface="Arial" panose="020B0604020202020204" pitchFamily="34" charset="0"/>
                <a:ea typeface="Verdana" panose="020B0604030504040204" pitchFamily="34" charset="0"/>
                <a:cs typeface="Arial" panose="020B0604020202020204" pitchFamily="34" charset="0"/>
              </a:rPr>
              <a:t> to </a:t>
            </a:r>
            <a:r>
              <a:rPr lang="pl-PL" sz="1200" dirty="0" err="1">
                <a:latin typeface="Arial" panose="020B0604020202020204" pitchFamily="34" charset="0"/>
                <a:ea typeface="Verdana" panose="020B0604030504040204" pitchFamily="34" charset="0"/>
                <a:cs typeface="Arial" panose="020B0604020202020204" pitchFamily="34" charset="0"/>
              </a:rPr>
              <a:t>illuminations</a:t>
            </a:r>
            <a:r>
              <a:rPr lang="pl-PL" sz="1200" dirty="0">
                <a:latin typeface="Arial" panose="020B0604020202020204" pitchFamily="34" charset="0"/>
                <a:ea typeface="Verdana" panose="020B0604030504040204" pitchFamily="34" charset="0"/>
                <a:cs typeface="Arial" panose="020B0604020202020204" pitchFamily="34" charset="0"/>
              </a:rPr>
              <a:t>.   </a:t>
            </a:r>
            <a:endParaRPr lang="en-US" sz="1200" b="0" i="0" u="none" strike="noStrike" baseline="0" dirty="0">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500200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5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0" grpId="0"/>
      <p:bldP spid="5" grpId="0"/>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1952</TotalTime>
  <Words>1853</Words>
  <Application>Microsoft Office PowerPoint</Application>
  <PresentationFormat>Platekrāna</PresentationFormat>
  <Paragraphs>130</Paragraphs>
  <Slides>15</Slides>
  <Notes>0</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15</vt:i4>
      </vt:variant>
    </vt:vector>
  </HeadingPairs>
  <TitlesOfParts>
    <vt:vector size="23" baseType="lpstr">
      <vt:lpstr>Arial</vt:lpstr>
      <vt:lpstr>Calibri</vt:lpstr>
      <vt:lpstr>Calibri Light</vt:lpstr>
      <vt:lpstr>Crimson Text</vt:lpstr>
      <vt:lpstr>Geometr231PL-Roman</vt:lpstr>
      <vt:lpstr>Spartan</vt:lpstr>
      <vt:lpstr>Verdana</vt: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The Wind Instruments Young Orchestra was founded in 2005 by the Association of Wschowa’s Culture. The Orchestra plays concerts both  in the country and abroad.   Workshops take place regularly. </vt:lpstr>
      <vt:lpstr>Lgiń, is a sports and relaxing backup of Wschowa, In the summer it is frequently visited by the inhabitants of the town and the county as well as by lots of tourists. Lgiń is situated 10 km from Wschowa, on two lakes – Lgińsko (the Big Lgiń, an area of almost 69 ha) and Lginko (the Little Lgiń, an area of about 39 ha).   </vt:lpstr>
      <vt:lpstr>Vision of the Town and Commune of Wschowa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Radosław Skawski</dc:creator>
  <cp:lastModifiedBy>Daiga Naroga</cp:lastModifiedBy>
  <cp:revision>80</cp:revision>
  <cp:lastPrinted>2023-11-22T09:25:22Z</cp:lastPrinted>
  <dcterms:created xsi:type="dcterms:W3CDTF">2020-11-18T11:13:42Z</dcterms:created>
  <dcterms:modified xsi:type="dcterms:W3CDTF">2023-11-22T09:26:13Z</dcterms:modified>
</cp:coreProperties>
</file>