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70" r:id="rId3"/>
    <p:sldId id="272" r:id="rId4"/>
    <p:sldId id="281" r:id="rId5"/>
    <p:sldId id="262" r:id="rId6"/>
    <p:sldId id="263" r:id="rId7"/>
    <p:sldId id="276" r:id="rId8"/>
    <p:sldId id="264" r:id="rId9"/>
    <p:sldId id="269" r:id="rId10"/>
    <p:sldId id="273" r:id="rId11"/>
    <p:sldId id="278" r:id="rId12"/>
    <p:sldId id="280" r:id="rId13"/>
    <p:sldId id="268" r:id="rId14"/>
    <p:sldId id="260" r:id="rId15"/>
    <p:sldId id="261" r:id="rId16"/>
  </p:sldIdLst>
  <p:sldSz cx="12192000" cy="6858000"/>
  <p:notesSz cx="6792913" cy="9925050"/>
  <p:defaultTex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welina Drozdek" initials="ED" lastIdx="1" clrIdx="0">
    <p:extLst>
      <p:ext uri="{19B8F6BF-5375-455C-9EA6-DF929625EA0E}">
        <p15:presenceInfo xmlns:p15="http://schemas.microsoft.com/office/powerpoint/2012/main" userId="S-1-5-21-22142448-1767240275-3819483089-1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0B626-F919-4418-8197-3DB6A00598E7}" v="1" dt="2023-11-22T09:25:05.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snapToObjects="1">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0539-3CCA-A24D-BC5A-1ECFB40783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L"/>
          </a:p>
        </p:txBody>
      </p:sp>
      <p:sp>
        <p:nvSpPr>
          <p:cNvPr id="3" name="Subtitle 2">
            <a:extLst>
              <a:ext uri="{FF2B5EF4-FFF2-40B4-BE49-F238E27FC236}">
                <a16:creationId xmlns:a16="http://schemas.microsoft.com/office/drawing/2014/main" id="{47D59360-85D8-434C-9510-B29D5D998D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L"/>
          </a:p>
        </p:txBody>
      </p:sp>
      <p:sp>
        <p:nvSpPr>
          <p:cNvPr id="4" name="Date Placeholder 3">
            <a:extLst>
              <a:ext uri="{FF2B5EF4-FFF2-40B4-BE49-F238E27FC236}">
                <a16:creationId xmlns:a16="http://schemas.microsoft.com/office/drawing/2014/main" id="{3181F90E-F578-4443-A1E5-DAAC02B93302}"/>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5" name="Footer Placeholder 4">
            <a:extLst>
              <a:ext uri="{FF2B5EF4-FFF2-40B4-BE49-F238E27FC236}">
                <a16:creationId xmlns:a16="http://schemas.microsoft.com/office/drawing/2014/main" id="{FAA98D2A-B740-6745-B7E9-A3FDA72E8E15}"/>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A6489B34-82C3-0D49-8F74-B218BC3511E2}"/>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813223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B5597-C36A-1448-ACD6-9BF35E388592}"/>
              </a:ext>
            </a:extLst>
          </p:cNvPr>
          <p:cNvSpPr>
            <a:spLocks noGrp="1"/>
          </p:cNvSpPr>
          <p:nvPr>
            <p:ph type="title"/>
          </p:nvPr>
        </p:nvSpPr>
        <p:spPr/>
        <p:txBody>
          <a:bodyPr/>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A598C73F-9665-8141-B140-68DBDC72C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721B3A7D-7C8A-104C-BEF6-F10C4CF379B8}"/>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5" name="Footer Placeholder 4">
            <a:extLst>
              <a:ext uri="{FF2B5EF4-FFF2-40B4-BE49-F238E27FC236}">
                <a16:creationId xmlns:a16="http://schemas.microsoft.com/office/drawing/2014/main" id="{074926B3-F863-D94B-9270-FCA2BF6F34F1}"/>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A109DEC4-6EE3-A74E-B746-12C4EBCE1494}"/>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324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05743-7A40-7749-B56D-CAB498979C7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EC084000-4924-6E49-AC08-CF86EA20C0C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B015DB7B-A681-3E4A-A7D6-83CC1F4ED71D}"/>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5" name="Footer Placeholder 4">
            <a:extLst>
              <a:ext uri="{FF2B5EF4-FFF2-40B4-BE49-F238E27FC236}">
                <a16:creationId xmlns:a16="http://schemas.microsoft.com/office/drawing/2014/main" id="{660ED04F-9B05-924C-9493-347172B79CC0}"/>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07521DA6-C88F-1B4D-9A17-7B5604C7AC5B}"/>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297715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D31C-5761-A54D-8CC8-C1CEF93784E6}"/>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C5ADCE85-0A16-2943-B730-497F9F29E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382491F1-2C3F-2D47-AC50-DE92349ACF89}"/>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5" name="Footer Placeholder 4">
            <a:extLst>
              <a:ext uri="{FF2B5EF4-FFF2-40B4-BE49-F238E27FC236}">
                <a16:creationId xmlns:a16="http://schemas.microsoft.com/office/drawing/2014/main" id="{B83CE208-1788-0442-A9A2-AB6F406D3EE4}"/>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8DAE10A0-B8CE-F94A-8FFF-287C1281EA27}"/>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95693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6F25-A0A7-4B49-97A6-2BFDDCA1160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L"/>
          </a:p>
        </p:txBody>
      </p:sp>
      <p:sp>
        <p:nvSpPr>
          <p:cNvPr id="3" name="Text Placeholder 2">
            <a:extLst>
              <a:ext uri="{FF2B5EF4-FFF2-40B4-BE49-F238E27FC236}">
                <a16:creationId xmlns:a16="http://schemas.microsoft.com/office/drawing/2014/main" id="{2B71965E-1A8C-4F43-AB97-3FF6628E99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F99045-617E-EE4D-8054-DF8ED7B57EFB}"/>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5" name="Footer Placeholder 4">
            <a:extLst>
              <a:ext uri="{FF2B5EF4-FFF2-40B4-BE49-F238E27FC236}">
                <a16:creationId xmlns:a16="http://schemas.microsoft.com/office/drawing/2014/main" id="{BD9B3602-963D-E44A-806B-31CCCC0EF21E}"/>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ADB916B3-A417-8044-93D7-23F806FB9286}"/>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313577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FC02-DF54-4143-9CE1-05CE7600B5FE}"/>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DF6905A3-90F2-7445-B3D4-D8DFA3F44C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Content Placeholder 3">
            <a:extLst>
              <a:ext uri="{FF2B5EF4-FFF2-40B4-BE49-F238E27FC236}">
                <a16:creationId xmlns:a16="http://schemas.microsoft.com/office/drawing/2014/main" id="{A8AA6DB7-6F40-424C-95C7-8EC92C503B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Date Placeholder 4">
            <a:extLst>
              <a:ext uri="{FF2B5EF4-FFF2-40B4-BE49-F238E27FC236}">
                <a16:creationId xmlns:a16="http://schemas.microsoft.com/office/drawing/2014/main" id="{28F6FD69-E978-FD4F-9B52-20CF75B24DB5}"/>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6" name="Footer Placeholder 5">
            <a:extLst>
              <a:ext uri="{FF2B5EF4-FFF2-40B4-BE49-F238E27FC236}">
                <a16:creationId xmlns:a16="http://schemas.microsoft.com/office/drawing/2014/main" id="{A8230F97-2FAE-F34F-A3DB-584CFD094291}"/>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5D8E1338-9E7F-5B49-8EBB-FE30B2E137B7}"/>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33715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DC4-187D-6E47-A4E1-67FCD2FD537F}"/>
              </a:ext>
            </a:extLst>
          </p:cNvPr>
          <p:cNvSpPr>
            <a:spLocks noGrp="1"/>
          </p:cNvSpPr>
          <p:nvPr>
            <p:ph type="title"/>
          </p:nvPr>
        </p:nvSpPr>
        <p:spPr>
          <a:xfrm>
            <a:off x="839788" y="365125"/>
            <a:ext cx="10515600" cy="1325563"/>
          </a:xfrm>
        </p:spPr>
        <p:txBody>
          <a:bodyPr/>
          <a:lstStyle/>
          <a:p>
            <a:r>
              <a:rPr lang="en-GB"/>
              <a:t>Click to edit Master title style</a:t>
            </a:r>
            <a:endParaRPr lang="en-PL"/>
          </a:p>
        </p:txBody>
      </p:sp>
      <p:sp>
        <p:nvSpPr>
          <p:cNvPr id="3" name="Text Placeholder 2">
            <a:extLst>
              <a:ext uri="{FF2B5EF4-FFF2-40B4-BE49-F238E27FC236}">
                <a16:creationId xmlns:a16="http://schemas.microsoft.com/office/drawing/2014/main" id="{51416D6C-04BA-C947-904D-A4AB35E56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6F7953-C0FF-4041-A2A5-93B04CA245D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Text Placeholder 4">
            <a:extLst>
              <a:ext uri="{FF2B5EF4-FFF2-40B4-BE49-F238E27FC236}">
                <a16:creationId xmlns:a16="http://schemas.microsoft.com/office/drawing/2014/main" id="{A2987BFF-B4D4-5B41-9166-8E3287F98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9C85CCA-FC76-4B42-9A6B-697ECC9980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7" name="Date Placeholder 6">
            <a:extLst>
              <a:ext uri="{FF2B5EF4-FFF2-40B4-BE49-F238E27FC236}">
                <a16:creationId xmlns:a16="http://schemas.microsoft.com/office/drawing/2014/main" id="{E42FDE39-AAC2-EC45-8A1F-F4C8FA010C1D}"/>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8" name="Footer Placeholder 7">
            <a:extLst>
              <a:ext uri="{FF2B5EF4-FFF2-40B4-BE49-F238E27FC236}">
                <a16:creationId xmlns:a16="http://schemas.microsoft.com/office/drawing/2014/main" id="{CBA8AD61-F445-744E-99F1-697C539F1956}"/>
              </a:ext>
            </a:extLst>
          </p:cNvPr>
          <p:cNvSpPr>
            <a:spLocks noGrp="1"/>
          </p:cNvSpPr>
          <p:nvPr>
            <p:ph type="ftr" sz="quarter" idx="11"/>
          </p:nvPr>
        </p:nvSpPr>
        <p:spPr/>
        <p:txBody>
          <a:bodyPr/>
          <a:lstStyle/>
          <a:p>
            <a:endParaRPr lang="en-PL"/>
          </a:p>
        </p:txBody>
      </p:sp>
      <p:sp>
        <p:nvSpPr>
          <p:cNvPr id="9" name="Slide Number Placeholder 8">
            <a:extLst>
              <a:ext uri="{FF2B5EF4-FFF2-40B4-BE49-F238E27FC236}">
                <a16:creationId xmlns:a16="http://schemas.microsoft.com/office/drawing/2014/main" id="{6EC4B7FF-D700-B347-A0E5-5D633A825B0F}"/>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207266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CE1D-5DEE-B343-A57E-7162607DFF47}"/>
              </a:ext>
            </a:extLst>
          </p:cNvPr>
          <p:cNvSpPr>
            <a:spLocks noGrp="1"/>
          </p:cNvSpPr>
          <p:nvPr>
            <p:ph type="title"/>
          </p:nvPr>
        </p:nvSpPr>
        <p:spPr/>
        <p:txBody>
          <a:bodyPr/>
          <a:lstStyle/>
          <a:p>
            <a:r>
              <a:rPr lang="en-GB"/>
              <a:t>Click to edit Master title style</a:t>
            </a:r>
            <a:endParaRPr lang="en-PL"/>
          </a:p>
        </p:txBody>
      </p:sp>
      <p:sp>
        <p:nvSpPr>
          <p:cNvPr id="3" name="Date Placeholder 2">
            <a:extLst>
              <a:ext uri="{FF2B5EF4-FFF2-40B4-BE49-F238E27FC236}">
                <a16:creationId xmlns:a16="http://schemas.microsoft.com/office/drawing/2014/main" id="{2352D62F-17AD-1842-B4D3-E5CD1BF515DD}"/>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4" name="Footer Placeholder 3">
            <a:extLst>
              <a:ext uri="{FF2B5EF4-FFF2-40B4-BE49-F238E27FC236}">
                <a16:creationId xmlns:a16="http://schemas.microsoft.com/office/drawing/2014/main" id="{B8B06514-B27F-D245-8867-9708DF8A30E5}"/>
              </a:ext>
            </a:extLst>
          </p:cNvPr>
          <p:cNvSpPr>
            <a:spLocks noGrp="1"/>
          </p:cNvSpPr>
          <p:nvPr>
            <p:ph type="ftr" sz="quarter" idx="11"/>
          </p:nvPr>
        </p:nvSpPr>
        <p:spPr/>
        <p:txBody>
          <a:bodyPr/>
          <a:lstStyle/>
          <a:p>
            <a:endParaRPr lang="en-PL"/>
          </a:p>
        </p:txBody>
      </p:sp>
      <p:sp>
        <p:nvSpPr>
          <p:cNvPr id="5" name="Slide Number Placeholder 4">
            <a:extLst>
              <a:ext uri="{FF2B5EF4-FFF2-40B4-BE49-F238E27FC236}">
                <a16:creationId xmlns:a16="http://schemas.microsoft.com/office/drawing/2014/main" id="{57C831C7-F92B-9743-927D-6040A7FBD25F}"/>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50213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90CDD6-BE2D-D648-A21D-831AC92B537F}"/>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3" name="Footer Placeholder 2">
            <a:extLst>
              <a:ext uri="{FF2B5EF4-FFF2-40B4-BE49-F238E27FC236}">
                <a16:creationId xmlns:a16="http://schemas.microsoft.com/office/drawing/2014/main" id="{522D35BC-35C0-A145-AD19-4D84A9C2BFD9}"/>
              </a:ext>
            </a:extLst>
          </p:cNvPr>
          <p:cNvSpPr>
            <a:spLocks noGrp="1"/>
          </p:cNvSpPr>
          <p:nvPr>
            <p:ph type="ftr" sz="quarter" idx="11"/>
          </p:nvPr>
        </p:nvSpPr>
        <p:spPr/>
        <p:txBody>
          <a:bodyPr/>
          <a:lstStyle/>
          <a:p>
            <a:endParaRPr lang="en-PL"/>
          </a:p>
        </p:txBody>
      </p:sp>
      <p:sp>
        <p:nvSpPr>
          <p:cNvPr id="4" name="Slide Number Placeholder 3">
            <a:extLst>
              <a:ext uri="{FF2B5EF4-FFF2-40B4-BE49-F238E27FC236}">
                <a16:creationId xmlns:a16="http://schemas.microsoft.com/office/drawing/2014/main" id="{D60C739D-8E08-6F45-96D0-1CED92B7E425}"/>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566568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B40A-CCF8-0A41-A84F-61E21D0FE3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L"/>
          </a:p>
        </p:txBody>
      </p:sp>
      <p:sp>
        <p:nvSpPr>
          <p:cNvPr id="3" name="Content Placeholder 2">
            <a:extLst>
              <a:ext uri="{FF2B5EF4-FFF2-40B4-BE49-F238E27FC236}">
                <a16:creationId xmlns:a16="http://schemas.microsoft.com/office/drawing/2014/main" id="{D63C3B77-1553-D04D-B3F0-C5D6F5A273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Text Placeholder 3">
            <a:extLst>
              <a:ext uri="{FF2B5EF4-FFF2-40B4-BE49-F238E27FC236}">
                <a16:creationId xmlns:a16="http://schemas.microsoft.com/office/drawing/2014/main" id="{56A9D806-0A3D-8947-8C89-639EDF501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181FFC-A47A-4641-ADDB-B449CEA8B249}"/>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6" name="Footer Placeholder 5">
            <a:extLst>
              <a:ext uri="{FF2B5EF4-FFF2-40B4-BE49-F238E27FC236}">
                <a16:creationId xmlns:a16="http://schemas.microsoft.com/office/drawing/2014/main" id="{45C277FB-D824-BF45-BAA6-31BA8B3C14DB}"/>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1145A9DB-0194-D744-B1B6-9EE59AE25B4D}"/>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333041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BE5E-37B1-584E-A0A3-786DE88472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L"/>
          </a:p>
        </p:txBody>
      </p:sp>
      <p:sp>
        <p:nvSpPr>
          <p:cNvPr id="3" name="Picture Placeholder 2">
            <a:extLst>
              <a:ext uri="{FF2B5EF4-FFF2-40B4-BE49-F238E27FC236}">
                <a16:creationId xmlns:a16="http://schemas.microsoft.com/office/drawing/2014/main" id="{77D77CD7-212D-EE49-87DA-6592D0F494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L"/>
          </a:p>
        </p:txBody>
      </p:sp>
      <p:sp>
        <p:nvSpPr>
          <p:cNvPr id="4" name="Text Placeholder 3">
            <a:extLst>
              <a:ext uri="{FF2B5EF4-FFF2-40B4-BE49-F238E27FC236}">
                <a16:creationId xmlns:a16="http://schemas.microsoft.com/office/drawing/2014/main" id="{AB7F9275-570A-F240-97BF-54C559A18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A58067-CE5C-1343-A6C4-39838E994537}"/>
              </a:ext>
            </a:extLst>
          </p:cNvPr>
          <p:cNvSpPr>
            <a:spLocks noGrp="1"/>
          </p:cNvSpPr>
          <p:nvPr>
            <p:ph type="dt" sz="half" idx="10"/>
          </p:nvPr>
        </p:nvSpPr>
        <p:spPr/>
        <p:txBody>
          <a:bodyPr/>
          <a:lstStyle/>
          <a:p>
            <a:fld id="{1340621C-8ED1-F448-A0A4-F820DE5B809C}" type="datetimeFigureOut">
              <a:rPr lang="en-PL" smtClean="0"/>
              <a:t>11/22/2023</a:t>
            </a:fld>
            <a:endParaRPr lang="en-PL"/>
          </a:p>
        </p:txBody>
      </p:sp>
      <p:sp>
        <p:nvSpPr>
          <p:cNvPr id="6" name="Footer Placeholder 5">
            <a:extLst>
              <a:ext uri="{FF2B5EF4-FFF2-40B4-BE49-F238E27FC236}">
                <a16:creationId xmlns:a16="http://schemas.microsoft.com/office/drawing/2014/main" id="{2C3A2E64-7613-4D41-8BCB-9D13DCB6A1B7}"/>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257389EC-3468-2643-A2C1-F30DED70CA1A}"/>
              </a:ext>
            </a:extLst>
          </p:cNvPr>
          <p:cNvSpPr>
            <a:spLocks noGrp="1"/>
          </p:cNvSpPr>
          <p:nvPr>
            <p:ph type="sldNum" sz="quarter" idx="12"/>
          </p:nvPr>
        </p:nvSpPr>
        <p:spPr/>
        <p:txBody>
          <a:bodyPr/>
          <a:lstStyle/>
          <a:p>
            <a:fld id="{0F17979F-CE8B-3745-885D-C9D9DAEAF21F}" type="slidenum">
              <a:rPr lang="en-PL" smtClean="0"/>
              <a:t>‹#›</a:t>
            </a:fld>
            <a:endParaRPr lang="en-PL"/>
          </a:p>
        </p:txBody>
      </p:sp>
    </p:spTree>
    <p:extLst>
      <p:ext uri="{BB962C8B-B14F-4D97-AF65-F5344CB8AC3E}">
        <p14:creationId xmlns:p14="http://schemas.microsoft.com/office/powerpoint/2010/main" val="2711450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9E15E0-40AF-014E-997E-B3F1A26C6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L"/>
          </a:p>
        </p:txBody>
      </p:sp>
      <p:sp>
        <p:nvSpPr>
          <p:cNvPr id="3" name="Text Placeholder 2">
            <a:extLst>
              <a:ext uri="{FF2B5EF4-FFF2-40B4-BE49-F238E27FC236}">
                <a16:creationId xmlns:a16="http://schemas.microsoft.com/office/drawing/2014/main" id="{3BE34A4C-3D74-B54E-838C-A7FF0C2FCB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78878EA1-15EC-F04D-B6F7-A27BD0ECC7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0621C-8ED1-F448-A0A4-F820DE5B809C}" type="datetimeFigureOut">
              <a:rPr lang="en-PL" smtClean="0"/>
              <a:t>11/22/2023</a:t>
            </a:fld>
            <a:endParaRPr lang="en-PL"/>
          </a:p>
        </p:txBody>
      </p:sp>
      <p:sp>
        <p:nvSpPr>
          <p:cNvPr id="5" name="Footer Placeholder 4">
            <a:extLst>
              <a:ext uri="{FF2B5EF4-FFF2-40B4-BE49-F238E27FC236}">
                <a16:creationId xmlns:a16="http://schemas.microsoft.com/office/drawing/2014/main" id="{7FB4DEF1-C9F5-2447-8F72-3910F2FE4A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L"/>
          </a:p>
        </p:txBody>
      </p:sp>
      <p:sp>
        <p:nvSpPr>
          <p:cNvPr id="6" name="Slide Number Placeholder 5">
            <a:extLst>
              <a:ext uri="{FF2B5EF4-FFF2-40B4-BE49-F238E27FC236}">
                <a16:creationId xmlns:a16="http://schemas.microsoft.com/office/drawing/2014/main" id="{10ADE831-1811-484F-926C-AB0588A1F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7979F-CE8B-3745-885D-C9D9DAEAF21F}" type="slidenum">
              <a:rPr lang="en-PL" smtClean="0"/>
              <a:t>‹#›</a:t>
            </a:fld>
            <a:endParaRPr lang="en-PL"/>
          </a:p>
        </p:txBody>
      </p:sp>
    </p:spTree>
    <p:extLst>
      <p:ext uri="{BB962C8B-B14F-4D97-AF65-F5344CB8AC3E}">
        <p14:creationId xmlns:p14="http://schemas.microsoft.com/office/powerpoint/2010/main" val="4274669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Nowy%20folder/Orkiestra%20skr&#243;cona.mp4" TargetMode="External"/><Relationship Id="rId7" Type="http://schemas.openxmlformats.org/officeDocument/2006/relationships/image" Target="../media/image20.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hyperlink" Target="mar&#380;oretki.mp4"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DJI_0502.MP4" TargetMode="External"/><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Nowy%20folder/poprawione/stare%20miasto.mp4" TargetMode="External"/><Relationship Id="rId7" Type="http://schemas.openxmlformats.org/officeDocument/2006/relationships/image" Target="../media/image11.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hyperlink" Target="Nowy%20folder/poprawione/Lapidarium.mp4" TargetMode="External"/><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Nowy%20folder/poprawione/Kripplein%20.mp4" TargetMode="External"/><Relationship Id="rId7" Type="http://schemas.openxmlformats.org/officeDocument/2006/relationships/hyperlink" Target="Nowy%20folder/poprawione/Kompleks%20klasztorny.mp4" TargetMode="Externa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Nowy%20folder/poprawione/Dawna%20rezydencja%20jezuicka.mp4" TargetMode="External"/><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2A9D59-6F60-EC43-8E6A-7405978EBBAF}"/>
              </a:ext>
            </a:extLst>
          </p:cNvPr>
          <p:cNvSpPr/>
          <p:nvPr/>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7" name="Picture 6">
            <a:extLst>
              <a:ext uri="{FF2B5EF4-FFF2-40B4-BE49-F238E27FC236}">
                <a16:creationId xmlns:a16="http://schemas.microsoft.com/office/drawing/2014/main" id="{991A9BC7-A0AA-AE4E-BE49-68587217CC10}"/>
              </a:ext>
            </a:extLst>
          </p:cNvPr>
          <p:cNvPicPr>
            <a:picLocks noChangeAspect="1"/>
          </p:cNvPicPr>
          <p:nvPr/>
        </p:nvPicPr>
        <p:blipFill>
          <a:blip r:embed="rId2"/>
          <a:stretch>
            <a:fillRect/>
          </a:stretch>
        </p:blipFill>
        <p:spPr>
          <a:xfrm>
            <a:off x="128337" y="-2558354"/>
            <a:ext cx="11935326" cy="12876173"/>
          </a:xfrm>
          <a:prstGeom prst="rect">
            <a:avLst/>
          </a:prstGeom>
        </p:spPr>
      </p:pic>
      <p:pic>
        <p:nvPicPr>
          <p:cNvPr id="9" name="Picture 8">
            <a:extLst>
              <a:ext uri="{FF2B5EF4-FFF2-40B4-BE49-F238E27FC236}">
                <a16:creationId xmlns:a16="http://schemas.microsoft.com/office/drawing/2014/main" id="{453FC790-752E-9547-9FAB-90B8D80AD868}"/>
              </a:ext>
            </a:extLst>
          </p:cNvPr>
          <p:cNvPicPr>
            <a:picLocks noChangeAspect="1"/>
          </p:cNvPicPr>
          <p:nvPr/>
        </p:nvPicPr>
        <p:blipFill>
          <a:blip r:embed="rId3"/>
          <a:stretch>
            <a:fillRect/>
          </a:stretch>
        </p:blipFill>
        <p:spPr>
          <a:xfrm>
            <a:off x="833280" y="835296"/>
            <a:ext cx="4563473" cy="762443"/>
          </a:xfrm>
          <a:prstGeom prst="rect">
            <a:avLst/>
          </a:prstGeom>
        </p:spPr>
      </p:pic>
      <p:sp>
        <p:nvSpPr>
          <p:cNvPr id="10" name="TextBox 9">
            <a:extLst>
              <a:ext uri="{FF2B5EF4-FFF2-40B4-BE49-F238E27FC236}">
                <a16:creationId xmlns:a16="http://schemas.microsoft.com/office/drawing/2014/main" id="{2A292140-050C-7D4B-930C-E9315A6E5EF6}"/>
              </a:ext>
            </a:extLst>
          </p:cNvPr>
          <p:cNvSpPr txBox="1"/>
          <p:nvPr/>
        </p:nvSpPr>
        <p:spPr>
          <a:xfrm>
            <a:off x="786983" y="1791325"/>
            <a:ext cx="3125450" cy="369332"/>
          </a:xfrm>
          <a:prstGeom prst="rect">
            <a:avLst/>
          </a:prstGeom>
          <a:noFill/>
        </p:spPr>
        <p:txBody>
          <a:bodyPr wrap="square" rtlCol="0">
            <a:spAutoFit/>
          </a:bodyPr>
          <a:lstStyle/>
          <a:p>
            <a:r>
              <a:rPr lang="en-PL" spc="470" dirty="0">
                <a:solidFill>
                  <a:schemeClr val="bg1"/>
                </a:solidFill>
                <a:latin typeface="Crimson Text" panose="02000503000000000000" pitchFamily="2" charset="77"/>
              </a:rPr>
              <a:t>WŁAŚNIE TU</a:t>
            </a:r>
          </a:p>
        </p:txBody>
      </p:sp>
      <p:cxnSp>
        <p:nvCxnSpPr>
          <p:cNvPr id="11" name="Straight Connector 10">
            <a:extLst>
              <a:ext uri="{FF2B5EF4-FFF2-40B4-BE49-F238E27FC236}">
                <a16:creationId xmlns:a16="http://schemas.microsoft.com/office/drawing/2014/main" id="{E5E35F8E-D423-3B45-8E94-97B95C1D5D77}"/>
              </a:ext>
            </a:extLst>
          </p:cNvPr>
          <p:cNvCxnSpPr/>
          <p:nvPr/>
        </p:nvCxnSpPr>
        <p:spPr>
          <a:xfrm>
            <a:off x="2930577" y="2046157"/>
            <a:ext cx="237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89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10</a:t>
            </a:fld>
            <a:endParaRPr lang="en-PL" sz="1200" spc="350" dirty="0">
              <a:solidFill>
                <a:srgbClr val="00AEEF"/>
              </a:solidFill>
              <a:latin typeface="Crimson Text" panose="02000503000000000000" pitchFamily="2" charset="77"/>
            </a:endParaRPr>
          </a:p>
        </p:txBody>
      </p:sp>
      <p:sp>
        <p:nvSpPr>
          <p:cNvPr id="2" name="pole tekstowe 1">
            <a:extLst>
              <a:ext uri="{FF2B5EF4-FFF2-40B4-BE49-F238E27FC236}">
                <a16:creationId xmlns:a16="http://schemas.microsoft.com/office/drawing/2014/main" id="{DF9541E1-0DF0-2166-B3FE-1FC9BEC9CA96}"/>
              </a:ext>
            </a:extLst>
          </p:cNvPr>
          <p:cNvSpPr txBox="1"/>
          <p:nvPr/>
        </p:nvSpPr>
        <p:spPr>
          <a:xfrm>
            <a:off x="1271632" y="799591"/>
            <a:ext cx="9525527" cy="769441"/>
          </a:xfrm>
          <a:prstGeom prst="rect">
            <a:avLst/>
          </a:prstGeom>
          <a:noFill/>
        </p:spPr>
        <p:txBody>
          <a:bodyPr wrap="square">
            <a:spAutoFit/>
          </a:bodyPr>
          <a:lstStyle/>
          <a:p>
            <a:pPr algn="ctr"/>
            <a:r>
              <a:rPr lang="pl-PL" sz="2400" b="1" dirty="0">
                <a:latin typeface="Arial" panose="020B0604020202020204" pitchFamily="34" charset="0"/>
                <a:ea typeface="Verdana" panose="020B0604030504040204" pitchFamily="34" charset="0"/>
                <a:cs typeface="Arial" panose="020B0604020202020204" pitchFamily="34" charset="0"/>
              </a:rPr>
              <a:t>CULTURAL ACTIVITIES</a:t>
            </a:r>
          </a:p>
          <a:p>
            <a:pPr algn="l"/>
            <a:endParaRPr lang="pl-PL" sz="1000" dirty="0">
              <a:latin typeface="Verdana" panose="020B0604030504040204" pitchFamily="34" charset="0"/>
              <a:ea typeface="Verdana" panose="020B0604030504040204" pitchFamily="34" charset="0"/>
            </a:endParaRPr>
          </a:p>
          <a:p>
            <a:pPr algn="l"/>
            <a:endParaRPr lang="pl-PL" sz="1000" dirty="0">
              <a:latin typeface="Verdana" panose="020B0604030504040204" pitchFamily="34" charset="0"/>
              <a:ea typeface="Verdana" panose="020B0604030504040204" pitchFamily="34" charset="0"/>
            </a:endParaRPr>
          </a:p>
        </p:txBody>
      </p:sp>
      <p:sp>
        <p:nvSpPr>
          <p:cNvPr id="12" name="Tytuł 1">
            <a:extLst>
              <a:ext uri="{FF2B5EF4-FFF2-40B4-BE49-F238E27FC236}">
                <a16:creationId xmlns:a16="http://schemas.microsoft.com/office/drawing/2014/main" id="{A7DB9579-5E39-BFED-7115-70BCCCC06E0E}"/>
              </a:ext>
            </a:extLst>
          </p:cNvPr>
          <p:cNvSpPr>
            <a:spLocks noGrp="1"/>
          </p:cNvSpPr>
          <p:nvPr>
            <p:ph type="title"/>
          </p:nvPr>
        </p:nvSpPr>
        <p:spPr>
          <a:xfrm>
            <a:off x="725354" y="1474646"/>
            <a:ext cx="3044127" cy="1265220"/>
          </a:xfrm>
        </p:spPr>
        <p:txBody>
          <a:bodyPr>
            <a:noAutofit/>
          </a:bodyPr>
          <a:lstStyle/>
          <a:p>
            <a:pPr algn="just"/>
            <a:r>
              <a:rPr lang="en-US" sz="1400" dirty="0">
                <a:latin typeface="Arial" panose="020B0604020202020204" pitchFamily="34" charset="0"/>
                <a:ea typeface="Verdana" panose="020B0604030504040204" pitchFamily="34" charset="0"/>
                <a:cs typeface="Arial" panose="020B0604020202020204" pitchFamily="34" charset="0"/>
              </a:rPr>
              <a:t>The Wind Instruments Young Orchestra was founded in 2005 by the Association of </a:t>
            </a:r>
            <a:r>
              <a:rPr lang="en-US" sz="1400" dirty="0" err="1">
                <a:latin typeface="Arial" panose="020B0604020202020204" pitchFamily="34" charset="0"/>
                <a:ea typeface="Verdana" panose="020B0604030504040204" pitchFamily="34" charset="0"/>
                <a:cs typeface="Arial" panose="020B0604020202020204" pitchFamily="34" charset="0"/>
              </a:rPr>
              <a:t>Wschowa’s</a:t>
            </a:r>
            <a:r>
              <a:rPr lang="en-US" sz="1400" dirty="0">
                <a:latin typeface="Arial" panose="020B0604020202020204" pitchFamily="34" charset="0"/>
                <a:ea typeface="Verdana" panose="020B0604030504040204" pitchFamily="34" charset="0"/>
                <a:cs typeface="Arial" panose="020B0604020202020204" pitchFamily="34" charset="0"/>
              </a:rPr>
              <a:t> Culture. The Orchestra plays concerts</a:t>
            </a:r>
            <a:r>
              <a:rPr lang="pl-PL" sz="1400" dirty="0">
                <a:latin typeface="Arial" panose="020B0604020202020204" pitchFamily="34" charset="0"/>
                <a:ea typeface="Verdana" panose="020B0604030504040204" pitchFamily="34" charset="0"/>
                <a:cs typeface="Arial" panose="020B0604020202020204" pitchFamily="34" charset="0"/>
              </a:rPr>
              <a:t> </a:t>
            </a:r>
            <a:r>
              <a:rPr lang="en-US" sz="1400" dirty="0">
                <a:latin typeface="Arial" panose="020B0604020202020204" pitchFamily="34" charset="0"/>
                <a:ea typeface="Verdana" panose="020B0604030504040204" pitchFamily="34" charset="0"/>
                <a:cs typeface="Arial" panose="020B0604020202020204" pitchFamily="34" charset="0"/>
              </a:rPr>
              <a:t>both </a:t>
            </a:r>
            <a:r>
              <a:rPr lang="pl-PL" sz="1400" dirty="0">
                <a:latin typeface="Arial" panose="020B0604020202020204" pitchFamily="34" charset="0"/>
                <a:ea typeface="Verdana" panose="020B0604030504040204" pitchFamily="34" charset="0"/>
                <a:cs typeface="Arial" panose="020B0604020202020204" pitchFamily="34" charset="0"/>
              </a:rPr>
              <a:t> </a:t>
            </a:r>
            <a:r>
              <a:rPr lang="en-US" sz="1400" dirty="0">
                <a:latin typeface="Arial" panose="020B0604020202020204" pitchFamily="34" charset="0"/>
                <a:ea typeface="Verdana" panose="020B0604030504040204" pitchFamily="34" charset="0"/>
                <a:cs typeface="Arial" panose="020B0604020202020204" pitchFamily="34" charset="0"/>
              </a:rPr>
              <a:t>in the country and</a:t>
            </a:r>
            <a:br>
              <a:rPr lang="pl-PL" sz="1400" dirty="0">
                <a:latin typeface="Arial" panose="020B0604020202020204" pitchFamily="34" charset="0"/>
                <a:ea typeface="Verdana" panose="020B0604030504040204" pitchFamily="34" charset="0"/>
                <a:cs typeface="Arial" panose="020B0604020202020204" pitchFamily="34" charset="0"/>
              </a:rPr>
            </a:br>
            <a:r>
              <a:rPr lang="en-US" sz="1400" dirty="0">
                <a:latin typeface="Arial" panose="020B0604020202020204" pitchFamily="34" charset="0"/>
                <a:ea typeface="Verdana" panose="020B0604030504040204" pitchFamily="34" charset="0"/>
                <a:cs typeface="Arial" panose="020B0604020202020204" pitchFamily="34" charset="0"/>
              </a:rPr>
              <a:t>abroad. </a:t>
            </a:r>
            <a:br>
              <a:rPr lang="pl-PL" sz="1400" dirty="0">
                <a:latin typeface="Arial" panose="020B0604020202020204" pitchFamily="34" charset="0"/>
                <a:ea typeface="Verdana" panose="020B0604030504040204" pitchFamily="34" charset="0"/>
                <a:cs typeface="Arial" panose="020B0604020202020204" pitchFamily="34" charset="0"/>
              </a:rPr>
            </a:br>
            <a:br>
              <a:rPr lang="pl-PL" sz="1400" dirty="0">
                <a:latin typeface="Arial" panose="020B0604020202020204" pitchFamily="34" charset="0"/>
                <a:ea typeface="Verdana" panose="020B0604030504040204" pitchFamily="34" charset="0"/>
                <a:cs typeface="Arial" panose="020B0604020202020204" pitchFamily="34" charset="0"/>
              </a:rPr>
            </a:br>
            <a:r>
              <a:rPr lang="en-US" sz="1400" dirty="0">
                <a:latin typeface="Arial" panose="020B0604020202020204" pitchFamily="34" charset="0"/>
                <a:ea typeface="Verdana" panose="020B0604030504040204" pitchFamily="34" charset="0"/>
                <a:cs typeface="Arial" panose="020B0604020202020204" pitchFamily="34" charset="0"/>
              </a:rPr>
              <a:t>Workshops take place regularly.</a:t>
            </a:r>
            <a:br>
              <a:rPr lang="en-US" sz="1400" dirty="0">
                <a:latin typeface="Arial" panose="020B0604020202020204" pitchFamily="34" charset="0"/>
                <a:ea typeface="Verdana" panose="020B0604030504040204" pitchFamily="34" charset="0"/>
                <a:cs typeface="Arial" panose="020B0604020202020204" pitchFamily="34" charset="0"/>
              </a:rPr>
            </a:br>
            <a:endParaRPr lang="pl-PL" sz="1400" dirty="0">
              <a:latin typeface="Arial" panose="020B0604020202020204" pitchFamily="34" charset="0"/>
              <a:ea typeface="Verdana" panose="020B0604030504040204" pitchFamily="34" charset="0"/>
              <a:cs typeface="Arial" panose="020B0604020202020204" pitchFamily="34" charset="0"/>
            </a:endParaRPr>
          </a:p>
        </p:txBody>
      </p:sp>
      <p:pic>
        <p:nvPicPr>
          <p:cNvPr id="13" name="Obraz 12">
            <a:hlinkClick r:id="rId3" action="ppaction://hlinkfile"/>
            <a:extLst>
              <a:ext uri="{FF2B5EF4-FFF2-40B4-BE49-F238E27FC236}">
                <a16:creationId xmlns:a16="http://schemas.microsoft.com/office/drawing/2014/main" id="{7FB69F4B-60DC-7A2F-2D5E-401D60898920}"/>
              </a:ext>
            </a:extLst>
          </p:cNvPr>
          <p:cNvPicPr>
            <a:picLocks noChangeAspect="1"/>
          </p:cNvPicPr>
          <p:nvPr/>
        </p:nvPicPr>
        <p:blipFill>
          <a:blip r:embed="rId4"/>
          <a:stretch>
            <a:fillRect/>
          </a:stretch>
        </p:blipFill>
        <p:spPr>
          <a:xfrm>
            <a:off x="488873" y="3049066"/>
            <a:ext cx="3501841" cy="1826053"/>
          </a:xfrm>
          <a:prstGeom prst="rect">
            <a:avLst/>
          </a:prstGeom>
          <a:ln>
            <a:noFill/>
          </a:ln>
          <a:effectLst>
            <a:softEdge rad="112500"/>
          </a:effectLst>
        </p:spPr>
      </p:pic>
      <p:sp>
        <p:nvSpPr>
          <p:cNvPr id="3" name="Tytuł 1">
            <a:extLst>
              <a:ext uri="{FF2B5EF4-FFF2-40B4-BE49-F238E27FC236}">
                <a16:creationId xmlns:a16="http://schemas.microsoft.com/office/drawing/2014/main" id="{414160BA-73A1-8E67-8172-FA4D8FA0AF83}"/>
              </a:ext>
            </a:extLst>
          </p:cNvPr>
          <p:cNvSpPr txBox="1">
            <a:spLocks/>
          </p:cNvSpPr>
          <p:nvPr/>
        </p:nvSpPr>
        <p:spPr>
          <a:xfrm>
            <a:off x="8163419" y="1048193"/>
            <a:ext cx="3428130" cy="16916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400" dirty="0">
                <a:latin typeface="Arial" panose="020B0604020202020204" pitchFamily="34" charset="0"/>
                <a:ea typeface="Verdana" panose="020B0604030504040204" pitchFamily="34" charset="0"/>
                <a:cs typeface="Arial" panose="020B0604020202020204" pitchFamily="34" charset="0"/>
              </a:rPr>
              <a:t>The Majorettes performance group "</a:t>
            </a:r>
            <a:r>
              <a:rPr lang="en-US" sz="1400" dirty="0" err="1">
                <a:latin typeface="Arial" panose="020B0604020202020204" pitchFamily="34" charset="0"/>
                <a:ea typeface="Verdana" panose="020B0604030504040204" pitchFamily="34" charset="0"/>
                <a:cs typeface="Arial" panose="020B0604020202020204" pitchFamily="34" charset="0"/>
              </a:rPr>
              <a:t>Finezja</a:t>
            </a:r>
            <a:r>
              <a:rPr lang="en-US" sz="1400" dirty="0">
                <a:latin typeface="Arial" panose="020B0604020202020204" pitchFamily="34" charset="0"/>
                <a:ea typeface="Verdana" panose="020B0604030504040204" pitchFamily="34" charset="0"/>
                <a:cs typeface="Arial" panose="020B0604020202020204" pitchFamily="34" charset="0"/>
              </a:rPr>
              <a:t>" that are active with the Association of </a:t>
            </a:r>
            <a:r>
              <a:rPr lang="en-US" sz="1400" dirty="0" err="1">
                <a:latin typeface="Arial" panose="020B0604020202020204" pitchFamily="34" charset="0"/>
                <a:ea typeface="Verdana" panose="020B0604030504040204" pitchFamily="34" charset="0"/>
                <a:cs typeface="Arial" panose="020B0604020202020204" pitchFamily="34" charset="0"/>
              </a:rPr>
              <a:t>Wschowa’s</a:t>
            </a:r>
            <a:r>
              <a:rPr lang="en-US" sz="1400" dirty="0">
                <a:latin typeface="Arial" panose="020B0604020202020204" pitchFamily="34" charset="0"/>
                <a:ea typeface="Verdana" panose="020B0604030504040204" pitchFamily="34" charset="0"/>
                <a:cs typeface="Arial" panose="020B0604020202020204" pitchFamily="34" charset="0"/>
              </a:rPr>
              <a:t> Culture. They are </a:t>
            </a:r>
            <a:r>
              <a:rPr lang="en-US" sz="1400" dirty="0" err="1">
                <a:latin typeface="Arial" panose="020B0604020202020204" pitchFamily="34" charset="0"/>
                <a:ea typeface="Verdana" panose="020B0604030504040204" pitchFamily="34" charset="0"/>
                <a:cs typeface="Arial" panose="020B0604020202020204" pitchFamily="34" charset="0"/>
              </a:rPr>
              <a:t>recognised</a:t>
            </a:r>
            <a:r>
              <a:rPr lang="en-US" sz="1400" dirty="0">
                <a:latin typeface="Arial" panose="020B0604020202020204" pitchFamily="34" charset="0"/>
                <a:ea typeface="Verdana" panose="020B0604030504040204" pitchFamily="34" charset="0"/>
                <a:cs typeface="Arial" panose="020B0604020202020204" pitchFamily="34" charset="0"/>
              </a:rPr>
              <a:t> as one of the best bands in Europe and worldwide,</a:t>
            </a:r>
            <a:r>
              <a:rPr lang="pl-PL" sz="1400" dirty="0">
                <a:latin typeface="Arial" panose="020B0604020202020204" pitchFamily="34" charset="0"/>
                <a:ea typeface="Verdana" panose="020B0604030504040204" pitchFamily="34" charset="0"/>
                <a:cs typeface="Arial" panose="020B0604020202020204" pitchFamily="34" charset="0"/>
              </a:rPr>
              <a:t> </a:t>
            </a:r>
            <a:r>
              <a:rPr lang="en-US" sz="1400" dirty="0">
                <a:latin typeface="Arial" panose="020B0604020202020204" pitchFamily="34" charset="0"/>
                <a:ea typeface="Verdana" panose="020B0604030504040204" pitchFamily="34" charset="0"/>
                <a:cs typeface="Arial" panose="020B0604020202020204" pitchFamily="34" charset="0"/>
              </a:rPr>
              <a:t>successfully competing in international</a:t>
            </a:r>
            <a:r>
              <a:rPr lang="pl-PL" sz="1400" dirty="0">
                <a:latin typeface="Arial" panose="020B0604020202020204" pitchFamily="34" charset="0"/>
                <a:ea typeface="Verdana" panose="020B0604030504040204" pitchFamily="34" charset="0"/>
                <a:cs typeface="Arial" panose="020B0604020202020204" pitchFamily="34" charset="0"/>
              </a:rPr>
              <a:t> </a:t>
            </a:r>
            <a:r>
              <a:rPr lang="en-US" sz="1400" dirty="0">
                <a:latin typeface="Arial" panose="020B0604020202020204" pitchFamily="34" charset="0"/>
                <a:ea typeface="Verdana" panose="020B0604030504040204" pitchFamily="34" charset="0"/>
                <a:cs typeface="Arial" panose="020B0604020202020204" pitchFamily="34" charset="0"/>
              </a:rPr>
              <a:t>contests</a:t>
            </a:r>
            <a:r>
              <a:rPr lang="pl-PL" sz="1400" dirty="0">
                <a:latin typeface="Arial" panose="020B0604020202020204" pitchFamily="34" charset="0"/>
                <a:ea typeface="Verdana" panose="020B0604030504040204" pitchFamily="34" charset="0"/>
                <a:cs typeface="Arial" panose="020B0604020202020204" pitchFamily="34" charset="0"/>
              </a:rPr>
              <a:t>.</a:t>
            </a:r>
            <a:br>
              <a:rPr lang="en-US" sz="1400" dirty="0">
                <a:latin typeface="Arial" panose="020B0604020202020204" pitchFamily="34" charset="0"/>
                <a:ea typeface="Verdana" panose="020B0604030504040204" pitchFamily="34" charset="0"/>
                <a:cs typeface="Arial" panose="020B0604020202020204" pitchFamily="34" charset="0"/>
              </a:rPr>
            </a:br>
            <a:endParaRPr lang="pl-PL" sz="1400" dirty="0">
              <a:latin typeface="Arial" panose="020B0604020202020204" pitchFamily="34" charset="0"/>
              <a:ea typeface="Verdana" panose="020B0604030504040204" pitchFamily="34" charset="0"/>
              <a:cs typeface="Arial" panose="020B0604020202020204" pitchFamily="34" charset="0"/>
            </a:endParaRPr>
          </a:p>
        </p:txBody>
      </p:sp>
      <p:pic>
        <p:nvPicPr>
          <p:cNvPr id="5" name="Obraz 4">
            <a:hlinkClick r:id="rId5" action="ppaction://hlinkfile"/>
            <a:extLst>
              <a:ext uri="{FF2B5EF4-FFF2-40B4-BE49-F238E27FC236}">
                <a16:creationId xmlns:a16="http://schemas.microsoft.com/office/drawing/2014/main" id="{BE56D79C-5873-E5FC-5983-1A7BDC272671}"/>
              </a:ext>
            </a:extLst>
          </p:cNvPr>
          <p:cNvPicPr>
            <a:picLocks noChangeAspect="1"/>
          </p:cNvPicPr>
          <p:nvPr/>
        </p:nvPicPr>
        <p:blipFill>
          <a:blip r:embed="rId6"/>
          <a:stretch>
            <a:fillRect/>
          </a:stretch>
        </p:blipFill>
        <p:spPr>
          <a:xfrm>
            <a:off x="8219809" y="2841081"/>
            <a:ext cx="3428130" cy="1938993"/>
          </a:xfrm>
          <a:prstGeom prst="rect">
            <a:avLst/>
          </a:prstGeom>
          <a:ln>
            <a:noFill/>
          </a:ln>
          <a:effectLst>
            <a:softEdge rad="112500"/>
          </a:effectLst>
        </p:spPr>
      </p:pic>
      <p:sp>
        <p:nvSpPr>
          <p:cNvPr id="4" name="Tytuł 1">
            <a:extLst>
              <a:ext uri="{FF2B5EF4-FFF2-40B4-BE49-F238E27FC236}">
                <a16:creationId xmlns:a16="http://schemas.microsoft.com/office/drawing/2014/main" id="{CD6AB30B-129D-920E-C436-3F4876AD91B2}"/>
              </a:ext>
            </a:extLst>
          </p:cNvPr>
          <p:cNvSpPr txBox="1">
            <a:spLocks/>
          </p:cNvSpPr>
          <p:nvPr/>
        </p:nvSpPr>
        <p:spPr>
          <a:xfrm>
            <a:off x="2474765" y="5184318"/>
            <a:ext cx="3950036" cy="12086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400" dirty="0"/>
            </a:br>
            <a:endParaRPr lang="pl-PL" sz="1400" dirty="0"/>
          </a:p>
        </p:txBody>
      </p:sp>
      <p:sp>
        <p:nvSpPr>
          <p:cNvPr id="11" name="pole tekstowe 10">
            <a:extLst>
              <a:ext uri="{FF2B5EF4-FFF2-40B4-BE49-F238E27FC236}">
                <a16:creationId xmlns:a16="http://schemas.microsoft.com/office/drawing/2014/main" id="{35C02068-C8A5-AFB1-DDB1-396A0AF0B7F8}"/>
              </a:ext>
            </a:extLst>
          </p:cNvPr>
          <p:cNvSpPr txBox="1"/>
          <p:nvPr/>
        </p:nvSpPr>
        <p:spPr>
          <a:xfrm>
            <a:off x="4718793" y="1184311"/>
            <a:ext cx="2716547" cy="2246769"/>
          </a:xfrm>
          <a:prstGeom prst="rect">
            <a:avLst/>
          </a:prstGeom>
          <a:noFill/>
        </p:spPr>
        <p:txBody>
          <a:bodyPr wrap="square">
            <a:spAutoFit/>
          </a:bodyPr>
          <a:lstStyle/>
          <a:p>
            <a:pPr algn="just"/>
            <a:r>
              <a:rPr lang="pl-PL" sz="1400" dirty="0">
                <a:latin typeface="Arial" panose="020B0604020202020204" pitchFamily="34" charset="0"/>
                <a:ea typeface="Verdana" panose="020B0604030504040204" pitchFamily="34" charset="0"/>
                <a:cs typeface="Arial" panose="020B0604020202020204" pitchFamily="34" charset="0"/>
              </a:rPr>
              <a:t>T</a:t>
            </a:r>
            <a:r>
              <a:rPr lang="en-US" sz="1400" dirty="0">
                <a:latin typeface="Arial" panose="020B0604020202020204" pitchFamily="34" charset="0"/>
                <a:ea typeface="Verdana" panose="020B0604030504040204" pitchFamily="34" charset="0"/>
                <a:cs typeface="Arial" panose="020B0604020202020204" pitchFamily="34" charset="0"/>
              </a:rPr>
              <a:t>he Polish Scouting and</a:t>
            </a:r>
            <a:r>
              <a:rPr lang="pl-PL" sz="1400" dirty="0">
                <a:latin typeface="Arial" panose="020B0604020202020204" pitchFamily="34" charset="0"/>
                <a:ea typeface="Verdana" panose="020B0604030504040204" pitchFamily="34" charset="0"/>
                <a:cs typeface="Arial" panose="020B0604020202020204" pitchFamily="34" charset="0"/>
              </a:rPr>
              <a:t> </a:t>
            </a:r>
            <a:r>
              <a:rPr lang="en-US" sz="1400" dirty="0">
                <a:latin typeface="Arial" panose="020B0604020202020204" pitchFamily="34" charset="0"/>
                <a:ea typeface="Verdana" panose="020B0604030504040204" pitchFamily="34" charset="0"/>
                <a:cs typeface="Arial" panose="020B0604020202020204" pitchFamily="34" charset="0"/>
              </a:rPr>
              <a:t>Guiding Association (ZHP)</a:t>
            </a:r>
            <a:r>
              <a:rPr lang="pl-PL" sz="1400" dirty="0">
                <a:latin typeface="Arial" panose="020B0604020202020204" pitchFamily="34" charset="0"/>
                <a:ea typeface="Verdana" panose="020B0604030504040204" pitchFamily="34" charset="0"/>
                <a:cs typeface="Arial" panose="020B0604020202020204" pitchFamily="34" charset="0"/>
              </a:rPr>
              <a:t> in the Wschowa </a:t>
            </a:r>
            <a:r>
              <a:rPr lang="pl-PL" sz="1400" dirty="0" err="1">
                <a:latin typeface="Arial" panose="020B0604020202020204" pitchFamily="34" charset="0"/>
                <a:ea typeface="Verdana" panose="020B0604030504040204" pitchFamily="34" charset="0"/>
                <a:cs typeface="Arial" panose="020B0604020202020204" pitchFamily="34" charset="0"/>
              </a:rPr>
              <a:t>County</a:t>
            </a:r>
            <a:r>
              <a:rPr lang="pl-PL" sz="1400" dirty="0">
                <a:latin typeface="Arial" panose="020B0604020202020204" pitchFamily="34" charset="0"/>
                <a:ea typeface="Verdana" panose="020B0604030504040204" pitchFamily="34" charset="0"/>
                <a:cs typeface="Arial" panose="020B0604020202020204" pitchFamily="34" charset="0"/>
              </a:rPr>
              <a:t> was </a:t>
            </a:r>
            <a:r>
              <a:rPr lang="pl-PL" sz="1400" dirty="0" err="1">
                <a:latin typeface="Arial" panose="020B0604020202020204" pitchFamily="34" charset="0"/>
                <a:ea typeface="Verdana" panose="020B0604030504040204" pitchFamily="34" charset="0"/>
                <a:cs typeface="Arial" panose="020B0604020202020204" pitchFamily="34" charset="0"/>
              </a:rPr>
              <a:t>founded</a:t>
            </a:r>
            <a:r>
              <a:rPr lang="pl-PL" sz="1400" dirty="0">
                <a:latin typeface="Arial" panose="020B0604020202020204" pitchFamily="34" charset="0"/>
                <a:ea typeface="Verdana" panose="020B0604030504040204" pitchFamily="34" charset="0"/>
                <a:cs typeface="Arial" panose="020B0604020202020204" pitchFamily="34" charset="0"/>
              </a:rPr>
              <a:t> in 1950. The </a:t>
            </a:r>
            <a:r>
              <a:rPr lang="pl-PL" sz="1400" dirty="0" err="1">
                <a:latin typeface="Arial" panose="020B0604020202020204" pitchFamily="34" charset="0"/>
                <a:ea typeface="Verdana" panose="020B0604030504040204" pitchFamily="34" charset="0"/>
                <a:cs typeface="Arial" panose="020B0604020202020204" pitchFamily="34" charset="0"/>
              </a:rPr>
              <a:t>main</a:t>
            </a:r>
            <a:r>
              <a:rPr lang="en-US" sz="1400" dirty="0">
                <a:latin typeface="Arial" panose="020B0604020202020204" pitchFamily="34" charset="0"/>
                <a:ea typeface="Verdana" panose="020B0604030504040204" pitchFamily="34" charset="0"/>
                <a:cs typeface="Arial" panose="020B0604020202020204" pitchFamily="34" charset="0"/>
              </a:rPr>
              <a:t> mission is to educate young people, that is to support them in their full development and character formation by posing challenges</a:t>
            </a:r>
            <a:r>
              <a:rPr lang="pl-PL" sz="1400" dirty="0">
                <a:latin typeface="Arial" panose="020B0604020202020204" pitchFamily="34" charset="0"/>
                <a:ea typeface="Verdana" panose="020B0604030504040204" pitchFamily="34" charset="0"/>
                <a:cs typeface="Arial" panose="020B0604020202020204" pitchFamily="34" charset="0"/>
              </a:rPr>
              <a:t>, </a:t>
            </a:r>
            <a:r>
              <a:rPr lang="pl-PL" sz="1400" dirty="0" err="1">
                <a:latin typeface="Arial" panose="020B0604020202020204" pitchFamily="34" charset="0"/>
                <a:ea typeface="Verdana" panose="020B0604030504040204" pitchFamily="34" charset="0"/>
                <a:cs typeface="Arial" panose="020B0604020202020204" pitchFamily="34" charset="0"/>
              </a:rPr>
              <a:t>bringing</a:t>
            </a:r>
            <a:r>
              <a:rPr lang="pl-PL" sz="1400" dirty="0">
                <a:latin typeface="Arial" panose="020B0604020202020204" pitchFamily="34" charset="0"/>
                <a:ea typeface="Verdana" panose="020B0604030504040204" pitchFamily="34" charset="0"/>
                <a:cs typeface="Arial" panose="020B0604020202020204" pitchFamily="34" charset="0"/>
              </a:rPr>
              <a:t> </a:t>
            </a:r>
            <a:r>
              <a:rPr lang="pl-PL" sz="1400" dirty="0" err="1">
                <a:latin typeface="Arial" panose="020B0604020202020204" pitchFamily="34" charset="0"/>
                <a:ea typeface="Verdana" panose="020B0604030504040204" pitchFamily="34" charset="0"/>
                <a:cs typeface="Arial" panose="020B0604020202020204" pitchFamily="34" charset="0"/>
              </a:rPr>
              <a:t>together</a:t>
            </a:r>
            <a:r>
              <a:rPr lang="pl-PL" sz="1400" dirty="0">
                <a:latin typeface="Arial" panose="020B0604020202020204" pitchFamily="34" charset="0"/>
                <a:ea typeface="Verdana" panose="020B0604030504040204" pitchFamily="34" charset="0"/>
                <a:cs typeface="Arial" panose="020B0604020202020204" pitchFamily="34" charset="0"/>
              </a:rPr>
              <a:t> </a:t>
            </a:r>
            <a:r>
              <a:rPr lang="pl-PL" sz="1400" dirty="0" err="1">
                <a:latin typeface="Arial" panose="020B0604020202020204" pitchFamily="34" charset="0"/>
                <a:ea typeface="Verdana" panose="020B0604030504040204" pitchFamily="34" charset="0"/>
                <a:cs typeface="Arial" panose="020B0604020202020204" pitchFamily="34" charset="0"/>
              </a:rPr>
              <a:t>Children</a:t>
            </a:r>
            <a:r>
              <a:rPr lang="pl-PL" sz="1400" dirty="0">
                <a:latin typeface="Arial" panose="020B0604020202020204" pitchFamily="34" charset="0"/>
                <a:ea typeface="Verdana" panose="020B0604030504040204" pitchFamily="34" charset="0"/>
                <a:cs typeface="Arial" panose="020B0604020202020204" pitchFamily="34" charset="0"/>
              </a:rPr>
              <a:t> and </a:t>
            </a:r>
            <a:r>
              <a:rPr lang="pl-PL" sz="1400" dirty="0" err="1">
                <a:latin typeface="Arial" panose="020B0604020202020204" pitchFamily="34" charset="0"/>
                <a:ea typeface="Verdana" panose="020B0604030504040204" pitchFamily="34" charset="0"/>
                <a:cs typeface="Arial" panose="020B0604020202020204" pitchFamily="34" charset="0"/>
              </a:rPr>
              <a:t>Youth</a:t>
            </a:r>
            <a:r>
              <a:rPr lang="pl-PL" sz="1400" dirty="0">
                <a:latin typeface="Arial" panose="020B0604020202020204" pitchFamily="34" charset="0"/>
                <a:ea typeface="Verdana" panose="020B0604030504040204" pitchFamily="34" charset="0"/>
                <a:cs typeface="Arial" panose="020B0604020202020204" pitchFamily="34" charset="0"/>
              </a:rPr>
              <a:t>. </a:t>
            </a:r>
          </a:p>
        </p:txBody>
      </p:sp>
      <p:pic>
        <p:nvPicPr>
          <p:cNvPr id="18" name="Obraz 17">
            <a:extLst>
              <a:ext uri="{FF2B5EF4-FFF2-40B4-BE49-F238E27FC236}">
                <a16:creationId xmlns:a16="http://schemas.microsoft.com/office/drawing/2014/main" id="{81EE2F4D-AC7F-FB97-497A-03EE1FB3C191}"/>
              </a:ext>
            </a:extLst>
          </p:cNvPr>
          <p:cNvPicPr>
            <a:picLocks noChangeAspect="1"/>
          </p:cNvPicPr>
          <p:nvPr/>
        </p:nvPicPr>
        <p:blipFill>
          <a:blip r:embed="rId7"/>
          <a:stretch>
            <a:fillRect/>
          </a:stretch>
        </p:blipFill>
        <p:spPr>
          <a:xfrm>
            <a:off x="4325733" y="3689277"/>
            <a:ext cx="3501841" cy="2181594"/>
          </a:xfrm>
          <a:prstGeom prst="rect">
            <a:avLst/>
          </a:prstGeom>
          <a:ln>
            <a:noFill/>
          </a:ln>
          <a:effectLst>
            <a:softEdge rad="112500"/>
          </a:effectLst>
        </p:spPr>
      </p:pic>
    </p:spTree>
    <p:extLst>
      <p:ext uri="{BB962C8B-B14F-4D97-AF65-F5344CB8AC3E}">
        <p14:creationId xmlns:p14="http://schemas.microsoft.com/office/powerpoint/2010/main" val="358182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11</a:t>
            </a:fld>
            <a:endParaRPr lang="en-PL" sz="1200" spc="350" dirty="0">
              <a:solidFill>
                <a:srgbClr val="00AEEF"/>
              </a:solidFill>
              <a:latin typeface="Crimson Text" panose="02000503000000000000" pitchFamily="2" charset="77"/>
            </a:endParaRPr>
          </a:p>
        </p:txBody>
      </p:sp>
      <p:sp>
        <p:nvSpPr>
          <p:cNvPr id="2" name="pole tekstowe 1">
            <a:extLst>
              <a:ext uri="{FF2B5EF4-FFF2-40B4-BE49-F238E27FC236}">
                <a16:creationId xmlns:a16="http://schemas.microsoft.com/office/drawing/2014/main" id="{DF9541E1-0DF0-2166-B3FE-1FC9BEC9CA96}"/>
              </a:ext>
            </a:extLst>
          </p:cNvPr>
          <p:cNvSpPr txBox="1"/>
          <p:nvPr/>
        </p:nvSpPr>
        <p:spPr>
          <a:xfrm>
            <a:off x="453191" y="1317663"/>
            <a:ext cx="5838184" cy="4585871"/>
          </a:xfrm>
          <a:prstGeom prst="rect">
            <a:avLst/>
          </a:prstGeom>
          <a:noFill/>
        </p:spPr>
        <p:txBody>
          <a:bodyPr wrap="square">
            <a:spAutoFit/>
          </a:bodyPr>
          <a:lstStyle/>
          <a:p>
            <a:pPr algn="l"/>
            <a:r>
              <a:rPr lang="pl-PL" sz="1400" dirty="0">
                <a:latin typeface="Arial" panose="020B0604020202020204" pitchFamily="34" charset="0"/>
                <a:ea typeface="Verdana" panose="020B0604030504040204" pitchFamily="34" charset="0"/>
                <a:cs typeface="Arial" panose="020B0604020202020204" pitchFamily="34" charset="0"/>
              </a:rPr>
              <a:t>I</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t is worth touring the further</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err="1">
                <a:latin typeface="Arial" panose="020B0604020202020204" pitchFamily="34" charset="0"/>
                <a:ea typeface="Verdana" panose="020B0604030504040204" pitchFamily="34" charset="0"/>
                <a:cs typeface="Arial" panose="020B0604020202020204" pitchFamily="34" charset="0"/>
              </a:rPr>
              <a:t>neighbourhood</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 of the town and the county. These parts</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are particularly recommended for tourists and active rest</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lovers especially keen on cycling, hiking and water trips.</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People who are fond of sailing cruises and kayaking</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will be delighted to visit the </a:t>
            </a:r>
            <a:r>
              <a:rPr lang="en-US" sz="1400" b="0" i="0" u="none" strike="noStrike" baseline="0" dirty="0" err="1">
                <a:latin typeface="Arial" panose="020B0604020202020204" pitchFamily="34" charset="0"/>
                <a:ea typeface="Verdana" panose="020B0604030504040204" pitchFamily="34" charset="0"/>
                <a:cs typeface="Arial" panose="020B0604020202020204" pitchFamily="34" charset="0"/>
              </a:rPr>
              <a:t>Przemęt</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 Landscape Park</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situated in the direct </a:t>
            </a:r>
            <a:r>
              <a:rPr lang="en-US" sz="1400" b="0" i="0" u="none" strike="noStrike" baseline="0" dirty="0" err="1">
                <a:latin typeface="Arial" panose="020B0604020202020204" pitchFamily="34" charset="0"/>
                <a:ea typeface="Verdana" panose="020B0604030504040204" pitchFamily="34" charset="0"/>
                <a:cs typeface="Arial" panose="020B0604020202020204" pitchFamily="34" charset="0"/>
              </a:rPr>
              <a:t>neighbourhood</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 Within that area,</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there are 24 proglacial gully lakes, two water routes</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(the Lily of the Valley Route and the Cistercian Kayak</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400" b="0" i="0" u="none" strike="noStrike" baseline="0" dirty="0">
                <a:latin typeface="Arial" panose="020B0604020202020204" pitchFamily="34" charset="0"/>
                <a:ea typeface="Verdana" panose="020B0604030504040204" pitchFamily="34" charset="0"/>
                <a:cs typeface="Arial" panose="020B0604020202020204" pitchFamily="34" charset="0"/>
              </a:rPr>
              <a:t>Route)</a:t>
            </a:r>
            <a:r>
              <a:rPr lang="pl-PL" sz="1400" b="0" i="0" u="none" strike="noStrike" baseline="0" dirty="0">
                <a:latin typeface="Arial" panose="020B0604020202020204" pitchFamily="34" charset="0"/>
                <a:ea typeface="Verdana" panose="020B0604030504040204" pitchFamily="34" charset="0"/>
                <a:cs typeface="Arial" panose="020B0604020202020204" pitchFamily="34" charset="0"/>
              </a:rPr>
              <a:t>. </a:t>
            </a:r>
          </a:p>
          <a:p>
            <a:pPr algn="l"/>
            <a:endParaRPr lang="pl-PL" dirty="0">
              <a:latin typeface="Arial" panose="020B0604020202020204" pitchFamily="34" charset="0"/>
              <a:ea typeface="Verdana" panose="020B0604030504040204" pitchFamily="34" charset="0"/>
              <a:cs typeface="Arial" panose="020B0604020202020204" pitchFamily="34" charset="0"/>
            </a:endParaRPr>
          </a:p>
          <a:p>
            <a:pPr algn="l"/>
            <a:endParaRPr lang="pl-PL" dirty="0">
              <a:latin typeface="Geometr231PL-Roman"/>
              <a:ea typeface="Verdana" panose="020B0604030504040204" pitchFamily="34" charset="0"/>
            </a:endParaRPr>
          </a:p>
          <a:p>
            <a:pPr algn="l"/>
            <a:endParaRPr lang="pl-PL" dirty="0">
              <a:latin typeface="Geometr231PL-Roman"/>
              <a:ea typeface="Verdana" panose="020B0604030504040204" pitchFamily="34" charset="0"/>
            </a:endParaRPr>
          </a:p>
          <a:p>
            <a:pPr algn="l"/>
            <a:endParaRPr lang="pl-PL" dirty="0">
              <a:latin typeface="Geometr231PL-Roman"/>
              <a:ea typeface="Verdana" panose="020B0604030504040204" pitchFamily="34" charset="0"/>
            </a:endParaRPr>
          </a:p>
          <a:p>
            <a:pPr algn="l"/>
            <a:endParaRPr lang="pl-PL" dirty="0">
              <a:latin typeface="Geometr231PL-Roman"/>
              <a:ea typeface="Verdana" panose="020B0604030504040204" pitchFamily="34" charset="0"/>
            </a:endParaRPr>
          </a:p>
          <a:p>
            <a:pPr algn="l"/>
            <a:endParaRPr lang="pl-PL" dirty="0">
              <a:latin typeface="Geometr231PL-Roman"/>
              <a:ea typeface="Verdana" panose="020B0604030504040204" pitchFamily="34" charset="0"/>
            </a:endParaRPr>
          </a:p>
          <a:p>
            <a:pPr algn="l"/>
            <a:endParaRPr lang="pl-PL" dirty="0">
              <a:latin typeface="Geometr231PL-Roman"/>
              <a:ea typeface="Verdana" panose="020B0604030504040204" pitchFamily="34" charset="0"/>
            </a:endParaRPr>
          </a:p>
          <a:p>
            <a:pPr algn="l"/>
            <a:endParaRPr lang="pl-PL" dirty="0">
              <a:latin typeface="Geometr231PL-Roman"/>
              <a:ea typeface="Verdana" panose="020B0604030504040204" pitchFamily="34" charset="0"/>
            </a:endParaRPr>
          </a:p>
          <a:p>
            <a:pPr algn="l"/>
            <a:endParaRPr lang="pl-PL" sz="1000" dirty="0">
              <a:solidFill>
                <a:srgbClr val="894231"/>
              </a:solidFill>
              <a:latin typeface="Geometr231PL-Roman"/>
              <a:ea typeface="Verdana" panose="020B0604030504040204" pitchFamily="34" charset="0"/>
            </a:endParaRPr>
          </a:p>
          <a:p>
            <a:pPr algn="l"/>
            <a:endParaRPr lang="pl-PL" sz="1000" dirty="0">
              <a:solidFill>
                <a:srgbClr val="894231"/>
              </a:solidFill>
              <a:latin typeface="Geometr231PL-Roman"/>
              <a:ea typeface="Verdana" panose="020B0604030504040204" pitchFamily="34" charset="0"/>
            </a:endParaRPr>
          </a:p>
          <a:p>
            <a:pPr algn="l"/>
            <a:endParaRPr lang="pl-PL" sz="1000" dirty="0">
              <a:solidFill>
                <a:srgbClr val="894231"/>
              </a:solidFill>
              <a:latin typeface="Geometr231PL-Roman"/>
              <a:ea typeface="Verdana" panose="020B0604030504040204" pitchFamily="34" charset="0"/>
            </a:endParaRPr>
          </a:p>
          <a:p>
            <a:pPr algn="l"/>
            <a:endParaRPr lang="pl-PL" sz="1000" dirty="0">
              <a:solidFill>
                <a:srgbClr val="894231"/>
              </a:solidFill>
              <a:latin typeface="Geometr231PL-Roman"/>
              <a:ea typeface="Verdana" panose="020B0604030504040204" pitchFamily="34" charset="0"/>
            </a:endParaRPr>
          </a:p>
          <a:p>
            <a:pPr algn="l"/>
            <a:endParaRPr lang="pl-PL" sz="1000" dirty="0">
              <a:latin typeface="Verdana" panose="020B0604030504040204" pitchFamily="34" charset="0"/>
              <a:ea typeface="Verdana" panose="020B0604030504040204" pitchFamily="34" charset="0"/>
            </a:endParaRPr>
          </a:p>
        </p:txBody>
      </p:sp>
      <p:sp>
        <p:nvSpPr>
          <p:cNvPr id="12" name="Tytuł 1">
            <a:extLst>
              <a:ext uri="{FF2B5EF4-FFF2-40B4-BE49-F238E27FC236}">
                <a16:creationId xmlns:a16="http://schemas.microsoft.com/office/drawing/2014/main" id="{A7DB9579-5E39-BFED-7115-70BCCCC06E0E}"/>
              </a:ext>
            </a:extLst>
          </p:cNvPr>
          <p:cNvSpPr>
            <a:spLocks noGrp="1"/>
          </p:cNvSpPr>
          <p:nvPr>
            <p:ph type="title"/>
          </p:nvPr>
        </p:nvSpPr>
        <p:spPr>
          <a:xfrm>
            <a:off x="5333528" y="4687411"/>
            <a:ext cx="5708852" cy="1278384"/>
          </a:xfrm>
        </p:spPr>
        <p:txBody>
          <a:bodyPr>
            <a:noAutofit/>
          </a:bodyPr>
          <a:lstStyle/>
          <a:p>
            <a:r>
              <a:rPr lang="en-US" sz="1400" i="0" u="none" strike="noStrike" baseline="0" dirty="0">
                <a:latin typeface="Arial" panose="020B0604020202020204" pitchFamily="34" charset="0"/>
                <a:ea typeface="Verdana" panose="020B0604030504040204" pitchFamily="34" charset="0"/>
                <a:cs typeface="Arial" panose="020B0604020202020204" pitchFamily="34" charset="0"/>
              </a:rPr>
              <a:t>Lgiń, is a sports and relaxing backup of Wschowa, In the summer it is frequently visited by the inhabitants of the town and the county as well as by lots of tourists. Lgiń is situated 10 km from Wschowa, on two lakes – </a:t>
            </a:r>
            <a:r>
              <a:rPr lang="en-US" sz="1400" i="0" u="none" strike="noStrike" baseline="0" dirty="0" err="1">
                <a:latin typeface="Arial" panose="020B0604020202020204" pitchFamily="34" charset="0"/>
                <a:ea typeface="Verdana" panose="020B0604030504040204" pitchFamily="34" charset="0"/>
                <a:cs typeface="Arial" panose="020B0604020202020204" pitchFamily="34" charset="0"/>
              </a:rPr>
              <a:t>Lgińsko</a:t>
            </a:r>
            <a:r>
              <a:rPr lang="en-US" sz="1400" i="0" u="none" strike="noStrike" baseline="0" dirty="0">
                <a:latin typeface="Arial" panose="020B0604020202020204" pitchFamily="34" charset="0"/>
                <a:ea typeface="Verdana" panose="020B0604030504040204" pitchFamily="34" charset="0"/>
                <a:cs typeface="Arial" panose="020B0604020202020204" pitchFamily="34" charset="0"/>
              </a:rPr>
              <a:t> (the Big Lgiń, an area of almost 69 ha) and </a:t>
            </a:r>
            <a:r>
              <a:rPr lang="en-US" sz="1400" i="0" u="none" strike="noStrike" baseline="0" dirty="0" err="1">
                <a:latin typeface="Arial" panose="020B0604020202020204" pitchFamily="34" charset="0"/>
                <a:ea typeface="Verdana" panose="020B0604030504040204" pitchFamily="34" charset="0"/>
                <a:cs typeface="Arial" panose="020B0604020202020204" pitchFamily="34" charset="0"/>
              </a:rPr>
              <a:t>Lginko</a:t>
            </a:r>
            <a:r>
              <a:rPr lang="en-US" sz="1400" i="0" u="none" strike="noStrike" baseline="0" dirty="0">
                <a:latin typeface="Arial" panose="020B0604020202020204" pitchFamily="34" charset="0"/>
                <a:ea typeface="Verdana" panose="020B0604030504040204" pitchFamily="34" charset="0"/>
                <a:cs typeface="Arial" panose="020B0604020202020204" pitchFamily="34" charset="0"/>
              </a:rPr>
              <a:t> (the Little Lgiń, an area of about 39 ha). </a:t>
            </a:r>
            <a:br>
              <a:rPr lang="en-US" sz="1200" b="1" i="0" u="none" strike="noStrike" baseline="0" dirty="0">
                <a:latin typeface="Verdana" panose="020B0604030504040204" pitchFamily="34" charset="0"/>
                <a:ea typeface="Verdana" panose="020B0604030504040204" pitchFamily="34" charset="0"/>
              </a:rPr>
            </a:br>
            <a:br>
              <a:rPr lang="en-US" sz="1200" b="1" i="0" u="none" strike="noStrike" baseline="0" dirty="0">
                <a:latin typeface="Verdana" panose="020B0604030504040204" pitchFamily="34" charset="0"/>
                <a:ea typeface="Verdana" panose="020B0604030504040204" pitchFamily="34" charset="0"/>
              </a:rPr>
            </a:br>
            <a:endParaRPr lang="pl-PL" sz="1200" dirty="0">
              <a:latin typeface="Verdana" panose="020B0604030504040204" pitchFamily="34" charset="0"/>
              <a:ea typeface="Verdana" panose="020B0604030504040204" pitchFamily="34" charset="0"/>
            </a:endParaRPr>
          </a:p>
        </p:txBody>
      </p:sp>
      <p:sp>
        <p:nvSpPr>
          <p:cNvPr id="4" name="Tytuł 1">
            <a:extLst>
              <a:ext uri="{FF2B5EF4-FFF2-40B4-BE49-F238E27FC236}">
                <a16:creationId xmlns:a16="http://schemas.microsoft.com/office/drawing/2014/main" id="{3FA8865D-7B11-ADD4-6795-A2A6ADB65F28}"/>
              </a:ext>
            </a:extLst>
          </p:cNvPr>
          <p:cNvSpPr txBox="1">
            <a:spLocks/>
          </p:cNvSpPr>
          <p:nvPr/>
        </p:nvSpPr>
        <p:spPr>
          <a:xfrm>
            <a:off x="1676437" y="820185"/>
            <a:ext cx="9365942" cy="5681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ea typeface="Verdana" panose="020B0604030504040204" pitchFamily="34" charset="0"/>
                <a:cs typeface="Arial" panose="020B0604020202020204" pitchFamily="34" charset="0"/>
              </a:rPr>
              <a:t>C</a:t>
            </a:r>
            <a:r>
              <a:rPr lang="pl-PL" sz="2400" b="1" dirty="0">
                <a:latin typeface="Arial" panose="020B0604020202020204" pitchFamily="34" charset="0"/>
                <a:ea typeface="Verdana" panose="020B0604030504040204" pitchFamily="34" charset="0"/>
                <a:cs typeface="Arial" panose="020B0604020202020204" pitchFamily="34" charset="0"/>
              </a:rPr>
              <a:t>LEAN</a:t>
            </a:r>
            <a:r>
              <a:rPr lang="en-US" sz="2400" b="1" dirty="0">
                <a:latin typeface="Arial" panose="020B0604020202020204" pitchFamily="34" charset="0"/>
                <a:ea typeface="Verdana" panose="020B0604030504040204" pitchFamily="34" charset="0"/>
                <a:cs typeface="Arial" panose="020B0604020202020204" pitchFamily="34" charset="0"/>
              </a:rPr>
              <a:t> </a:t>
            </a:r>
            <a:r>
              <a:rPr lang="pl-PL" sz="2400" b="1" dirty="0">
                <a:latin typeface="Arial" panose="020B0604020202020204" pitchFamily="34" charset="0"/>
                <a:ea typeface="Verdana" panose="020B0604030504040204" pitchFamily="34" charset="0"/>
                <a:cs typeface="Arial" panose="020B0604020202020204" pitchFamily="34" charset="0"/>
              </a:rPr>
              <a:t>LAKES</a:t>
            </a:r>
            <a:r>
              <a:rPr lang="en-US" sz="2400" b="1" dirty="0">
                <a:latin typeface="Arial" panose="020B0604020202020204" pitchFamily="34" charset="0"/>
                <a:ea typeface="Verdana" panose="020B0604030504040204" pitchFamily="34" charset="0"/>
                <a:cs typeface="Arial" panose="020B0604020202020204" pitchFamily="34" charset="0"/>
              </a:rPr>
              <a:t>, </a:t>
            </a:r>
            <a:r>
              <a:rPr lang="pl-PL" sz="2400" b="1" dirty="0">
                <a:latin typeface="Arial" panose="020B0604020202020204" pitchFamily="34" charset="0"/>
                <a:ea typeface="Verdana" panose="020B0604030504040204" pitchFamily="34" charset="0"/>
                <a:cs typeface="Arial" panose="020B0604020202020204" pitchFamily="34" charset="0"/>
              </a:rPr>
              <a:t>FOREST</a:t>
            </a:r>
            <a:r>
              <a:rPr lang="en-US" sz="2400" b="1" dirty="0">
                <a:latin typeface="Arial" panose="020B0604020202020204" pitchFamily="34" charset="0"/>
                <a:ea typeface="Verdana" panose="020B0604030504040204" pitchFamily="34" charset="0"/>
                <a:cs typeface="Arial" panose="020B0604020202020204" pitchFamily="34" charset="0"/>
              </a:rPr>
              <a:t> </a:t>
            </a:r>
            <a:r>
              <a:rPr lang="pl-PL" sz="2400" b="1" dirty="0">
                <a:latin typeface="Arial" panose="020B0604020202020204" pitchFamily="34" charset="0"/>
                <a:ea typeface="Verdana" panose="020B0604030504040204" pitchFamily="34" charset="0"/>
                <a:cs typeface="Arial" panose="020B0604020202020204" pitchFamily="34" charset="0"/>
              </a:rPr>
              <a:t>SECTIONS</a:t>
            </a:r>
            <a:r>
              <a:rPr lang="en-US" sz="2400" b="1" dirty="0">
                <a:latin typeface="Arial" panose="020B0604020202020204" pitchFamily="34" charset="0"/>
                <a:ea typeface="Verdana" panose="020B0604030504040204" pitchFamily="34" charset="0"/>
                <a:cs typeface="Arial" panose="020B0604020202020204" pitchFamily="34" charset="0"/>
              </a:rPr>
              <a:t> </a:t>
            </a:r>
            <a:r>
              <a:rPr lang="pl-PL" sz="2400" b="1" dirty="0">
                <a:latin typeface="Arial" panose="020B0604020202020204" pitchFamily="34" charset="0"/>
                <a:ea typeface="Verdana" panose="020B0604030504040204" pitchFamily="34" charset="0"/>
                <a:cs typeface="Arial" panose="020B0604020202020204" pitchFamily="34" charset="0"/>
              </a:rPr>
              <a:t>AND WILDERNESS</a:t>
            </a:r>
            <a:br>
              <a:rPr lang="en-US" sz="2400" dirty="0">
                <a:solidFill>
                  <a:schemeClr val="accent6">
                    <a:lumMod val="50000"/>
                  </a:schemeClr>
                </a:solidFill>
                <a:latin typeface="Verdana" panose="020B0604030504040204" pitchFamily="34" charset="0"/>
                <a:ea typeface="Verdana" panose="020B0604030504040204" pitchFamily="34" charset="0"/>
              </a:rPr>
            </a:br>
            <a:endParaRPr lang="pl-PL" sz="2400" dirty="0">
              <a:solidFill>
                <a:schemeClr val="accent6">
                  <a:lumMod val="50000"/>
                </a:schemeClr>
              </a:solidFill>
              <a:latin typeface="Verdana" panose="020B0604030504040204" pitchFamily="34" charset="0"/>
              <a:ea typeface="Verdana" panose="020B0604030504040204" pitchFamily="34" charset="0"/>
            </a:endParaRPr>
          </a:p>
        </p:txBody>
      </p:sp>
      <p:pic>
        <p:nvPicPr>
          <p:cNvPr id="18" name="Obraz 17">
            <a:hlinkClick r:id="rId3" action="ppaction://hlinkfile"/>
            <a:extLst>
              <a:ext uri="{FF2B5EF4-FFF2-40B4-BE49-F238E27FC236}">
                <a16:creationId xmlns:a16="http://schemas.microsoft.com/office/drawing/2014/main" id="{983D55EE-C75A-920E-ED8D-EFE5011A8FB0}"/>
              </a:ext>
            </a:extLst>
          </p:cNvPr>
          <p:cNvPicPr>
            <a:picLocks noChangeAspect="1"/>
          </p:cNvPicPr>
          <p:nvPr/>
        </p:nvPicPr>
        <p:blipFill>
          <a:blip r:embed="rId4"/>
          <a:stretch>
            <a:fillRect/>
          </a:stretch>
        </p:blipFill>
        <p:spPr>
          <a:xfrm>
            <a:off x="6688522" y="1468203"/>
            <a:ext cx="4172206" cy="2706242"/>
          </a:xfrm>
          <a:prstGeom prst="rect">
            <a:avLst/>
          </a:prstGeom>
          <a:ln>
            <a:noFill/>
          </a:ln>
          <a:effectLst>
            <a:softEdge rad="112500"/>
          </a:effectLst>
        </p:spPr>
      </p:pic>
      <p:pic>
        <p:nvPicPr>
          <p:cNvPr id="20" name="Obraz 19">
            <a:extLst>
              <a:ext uri="{FF2B5EF4-FFF2-40B4-BE49-F238E27FC236}">
                <a16:creationId xmlns:a16="http://schemas.microsoft.com/office/drawing/2014/main" id="{F02B046F-E768-0FC6-4C90-3E97231DB718}"/>
              </a:ext>
            </a:extLst>
          </p:cNvPr>
          <p:cNvPicPr>
            <a:picLocks noChangeAspect="1"/>
          </p:cNvPicPr>
          <p:nvPr/>
        </p:nvPicPr>
        <p:blipFill>
          <a:blip r:embed="rId5"/>
          <a:stretch>
            <a:fillRect/>
          </a:stretch>
        </p:blipFill>
        <p:spPr>
          <a:xfrm>
            <a:off x="960963" y="3311371"/>
            <a:ext cx="3984071" cy="2228966"/>
          </a:xfrm>
          <a:prstGeom prst="rect">
            <a:avLst/>
          </a:prstGeom>
          <a:ln>
            <a:noFill/>
          </a:ln>
          <a:effectLst>
            <a:softEdge rad="112500"/>
          </a:effectLst>
        </p:spPr>
      </p:pic>
    </p:spTree>
    <p:extLst>
      <p:ext uri="{BB962C8B-B14F-4D97-AF65-F5344CB8AC3E}">
        <p14:creationId xmlns:p14="http://schemas.microsoft.com/office/powerpoint/2010/main" val="103989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PL" sz="1200" b="1" i="0" u="none" strike="noStrike" kern="1200" cap="none" spc="500" normalizeH="0" baseline="0" noProof="0" dirty="0">
                <a:ln>
                  <a:noFill/>
                </a:ln>
                <a:solidFill>
                  <a:srgbClr val="00AEEF"/>
                </a:solidFill>
                <a:effectLst/>
                <a:uLnTx/>
                <a:uFillTx/>
                <a:latin typeface="Spartan" pitchFamily="2" charset="77"/>
                <a:ea typeface="+mn-ea"/>
                <a:cs typeface="+mn-cs"/>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88B975-73F2-EF42-99A2-67C7F8997F50}" type="slidenum">
              <a:rPr kumimoji="0" lang="en-PL" sz="1200" b="0" i="0" u="none" strike="noStrike" kern="1200" cap="none" spc="350" normalizeH="0" baseline="0" noProof="0" smtClean="0">
                <a:ln>
                  <a:noFill/>
                </a:ln>
                <a:solidFill>
                  <a:srgbClr val="00AEEF"/>
                </a:solidFill>
                <a:effectLst/>
                <a:uLnTx/>
                <a:uFillTx/>
                <a:latin typeface="Crimson Text" panose="02000503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endParaRPr>
          </a:p>
        </p:txBody>
      </p:sp>
      <p:sp>
        <p:nvSpPr>
          <p:cNvPr id="4" name="Symbol zastępczy zawartości 2">
            <a:extLst>
              <a:ext uri="{FF2B5EF4-FFF2-40B4-BE49-F238E27FC236}">
                <a16:creationId xmlns:a16="http://schemas.microsoft.com/office/drawing/2014/main" id="{0D4C0692-9F91-9457-8E5D-D8505BD836E1}"/>
              </a:ext>
            </a:extLst>
          </p:cNvPr>
          <p:cNvSpPr>
            <a:spLocks noGrp="1"/>
          </p:cNvSpPr>
          <p:nvPr>
            <p:ph idx="1"/>
          </p:nvPr>
        </p:nvSpPr>
        <p:spPr>
          <a:xfrm>
            <a:off x="604419" y="2615737"/>
            <a:ext cx="5191958" cy="2018408"/>
          </a:xfrm>
        </p:spPr>
        <p:txBody>
          <a:bodyPr>
            <a:noAutofit/>
          </a:bodyPr>
          <a:lstStyle/>
          <a:p>
            <a:pPr marL="0" indent="0" algn="just">
              <a:buNone/>
            </a:pPr>
            <a:r>
              <a:rPr lang="en-US" sz="1600" dirty="0">
                <a:latin typeface="Arial" panose="020B0604020202020204" pitchFamily="34" charset="0"/>
                <a:ea typeface="Verdana" panose="020B0604030504040204" pitchFamily="34" charset="0"/>
                <a:cs typeface="Arial" panose="020B0604020202020204" pitchFamily="34" charset="0"/>
              </a:rPr>
              <a:t>The Town and Commune of </a:t>
            </a:r>
            <a:r>
              <a:rPr lang="en-US" sz="1600" dirty="0" err="1">
                <a:latin typeface="Arial" panose="020B0604020202020204" pitchFamily="34" charset="0"/>
                <a:ea typeface="Verdana" panose="020B0604030504040204" pitchFamily="34" charset="0"/>
                <a:cs typeface="Arial" panose="020B0604020202020204" pitchFamily="34" charset="0"/>
              </a:rPr>
              <a:t>Wschowa</a:t>
            </a:r>
            <a:r>
              <a:rPr lang="en-US" sz="1600" dirty="0">
                <a:latin typeface="Arial" panose="020B0604020202020204" pitchFamily="34" charset="0"/>
                <a:ea typeface="Verdana" panose="020B0604030504040204" pitchFamily="34" charset="0"/>
                <a:cs typeface="Arial" panose="020B0604020202020204" pitchFamily="34" charset="0"/>
              </a:rPr>
              <a:t>, by implementing solutions provided by the </a:t>
            </a:r>
            <a:r>
              <a:rPr lang="en-US" sz="1600" dirty="0" err="1">
                <a:latin typeface="Arial" panose="020B0604020202020204" pitchFamily="34" charset="0"/>
                <a:ea typeface="Verdana" panose="020B0604030504040204" pitchFamily="34" charset="0"/>
                <a:cs typeface="Arial" panose="020B0604020202020204" pitchFamily="34" charset="0"/>
              </a:rPr>
              <a:t>SmartCity</a:t>
            </a:r>
            <a:r>
              <a:rPr lang="en-US" sz="1600" dirty="0">
                <a:latin typeface="Arial" panose="020B0604020202020204" pitchFamily="34" charset="0"/>
                <a:ea typeface="Verdana" panose="020B0604030504040204" pitchFamily="34" charset="0"/>
                <a:cs typeface="Arial" panose="020B0604020202020204" pitchFamily="34" charset="0"/>
              </a:rPr>
              <a:t> concept, is developing the innovative municipality, the one that is friendly to our citizens, entrepreneurs, and to the natural environment, is attractive for tourists, and also is open for investors. Modern technologies provide support end boost to any and all forms our town and commune activities, making use of cultural, economic, environmental, and historic potential and heritage.</a:t>
            </a:r>
            <a:endParaRPr lang="pl-PL" sz="1600" dirty="0">
              <a:latin typeface="Arial" panose="020B0604020202020204" pitchFamily="34" charset="0"/>
              <a:ea typeface="Verdana" panose="020B0604030504040204" pitchFamily="34" charset="0"/>
              <a:cs typeface="Arial" panose="020B0604020202020204" pitchFamily="34" charset="0"/>
            </a:endParaRPr>
          </a:p>
        </p:txBody>
      </p:sp>
      <p:sp>
        <p:nvSpPr>
          <p:cNvPr id="5" name="Tytuł 1">
            <a:extLst>
              <a:ext uri="{FF2B5EF4-FFF2-40B4-BE49-F238E27FC236}">
                <a16:creationId xmlns:a16="http://schemas.microsoft.com/office/drawing/2014/main" id="{88BF8380-4C47-48BF-BC29-A75E0876E21B}"/>
              </a:ext>
            </a:extLst>
          </p:cNvPr>
          <p:cNvSpPr>
            <a:spLocks noGrp="1"/>
          </p:cNvSpPr>
          <p:nvPr>
            <p:ph type="title"/>
          </p:nvPr>
        </p:nvSpPr>
        <p:spPr>
          <a:xfrm>
            <a:off x="537345" y="1596807"/>
            <a:ext cx="5228286" cy="648069"/>
          </a:xfrm>
        </p:spPr>
        <p:txBody>
          <a:bodyPr>
            <a:normAutofit/>
          </a:bodyPr>
          <a:lstStyle/>
          <a:p>
            <a:pPr algn="just"/>
            <a:r>
              <a:rPr lang="en-US" sz="1800" b="1" dirty="0">
                <a:latin typeface="Arial" panose="020B0604020202020204" pitchFamily="34" charset="0"/>
                <a:ea typeface="Verdana" panose="020B0604030504040204" pitchFamily="34" charset="0"/>
                <a:cs typeface="Arial" panose="020B0604020202020204" pitchFamily="34" charset="0"/>
              </a:rPr>
              <a:t>Vision of the Town and Commune of</a:t>
            </a:r>
            <a:r>
              <a:rPr lang="pl-PL" sz="1800" b="1" dirty="0">
                <a:latin typeface="Arial" panose="020B0604020202020204" pitchFamily="34" charset="0"/>
                <a:ea typeface="Verdana" panose="020B0604030504040204" pitchFamily="34" charset="0"/>
                <a:cs typeface="Arial" panose="020B0604020202020204" pitchFamily="34" charset="0"/>
              </a:rPr>
              <a:t> </a:t>
            </a:r>
            <a:r>
              <a:rPr lang="en-US" sz="1800" b="1" dirty="0" err="1">
                <a:latin typeface="Arial" panose="020B0604020202020204" pitchFamily="34" charset="0"/>
                <a:ea typeface="Verdana" panose="020B0604030504040204" pitchFamily="34" charset="0"/>
                <a:cs typeface="Arial" panose="020B0604020202020204" pitchFamily="34" charset="0"/>
              </a:rPr>
              <a:t>Wschowa</a:t>
            </a:r>
            <a:endParaRPr lang="pl-PL" sz="1800" b="1" dirty="0">
              <a:latin typeface="Arial" panose="020B0604020202020204" pitchFamily="34" charset="0"/>
              <a:ea typeface="Verdana" panose="020B0604030504040204" pitchFamily="34" charset="0"/>
              <a:cs typeface="Arial" panose="020B0604020202020204" pitchFamily="34" charset="0"/>
            </a:endParaRPr>
          </a:p>
        </p:txBody>
      </p:sp>
      <p:sp>
        <p:nvSpPr>
          <p:cNvPr id="8" name="Tytuł 1">
            <a:extLst>
              <a:ext uri="{FF2B5EF4-FFF2-40B4-BE49-F238E27FC236}">
                <a16:creationId xmlns:a16="http://schemas.microsoft.com/office/drawing/2014/main" id="{634D7279-9883-6396-9638-7DABE01C05AA}"/>
              </a:ext>
            </a:extLst>
          </p:cNvPr>
          <p:cNvSpPr txBox="1">
            <a:spLocks/>
          </p:cNvSpPr>
          <p:nvPr/>
        </p:nvSpPr>
        <p:spPr>
          <a:xfrm>
            <a:off x="6544090" y="1564439"/>
            <a:ext cx="5258327" cy="648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1800" b="1" dirty="0" err="1">
                <a:latin typeface="Arial" panose="020B0604020202020204" pitchFamily="34" charset="0"/>
                <a:ea typeface="Verdana" panose="020B0604030504040204" pitchFamily="34" charset="0"/>
                <a:cs typeface="Arial" panose="020B0604020202020204" pitchFamily="34" charset="0"/>
              </a:rPr>
              <a:t>Mission</a:t>
            </a:r>
            <a:r>
              <a:rPr lang="en-US" sz="1800" b="1" dirty="0">
                <a:latin typeface="Arial" panose="020B0604020202020204" pitchFamily="34" charset="0"/>
                <a:ea typeface="Verdana" panose="020B0604030504040204" pitchFamily="34" charset="0"/>
                <a:cs typeface="Arial" panose="020B0604020202020204" pitchFamily="34" charset="0"/>
              </a:rPr>
              <a:t> of the Town and Commune of </a:t>
            </a:r>
            <a:r>
              <a:rPr lang="en-US" sz="1800" b="1" dirty="0" err="1">
                <a:latin typeface="Arial" panose="020B0604020202020204" pitchFamily="34" charset="0"/>
                <a:ea typeface="Verdana" panose="020B0604030504040204" pitchFamily="34" charset="0"/>
                <a:cs typeface="Arial" panose="020B0604020202020204" pitchFamily="34" charset="0"/>
              </a:rPr>
              <a:t>Wschowa</a:t>
            </a:r>
            <a:endParaRPr lang="pl-PL" sz="1800" b="1" dirty="0">
              <a:latin typeface="Arial" panose="020B0604020202020204" pitchFamily="34" charset="0"/>
              <a:ea typeface="Verdana" panose="020B0604030504040204" pitchFamily="34" charset="0"/>
              <a:cs typeface="Arial" panose="020B0604020202020204" pitchFamily="34" charset="0"/>
            </a:endParaRPr>
          </a:p>
        </p:txBody>
      </p:sp>
      <p:sp>
        <p:nvSpPr>
          <p:cNvPr id="11" name="Symbol zastępczy zawartości 2">
            <a:extLst>
              <a:ext uri="{FF2B5EF4-FFF2-40B4-BE49-F238E27FC236}">
                <a16:creationId xmlns:a16="http://schemas.microsoft.com/office/drawing/2014/main" id="{433D765C-4F9F-C458-4A41-5FFB5CEDCF0C}"/>
              </a:ext>
            </a:extLst>
          </p:cNvPr>
          <p:cNvSpPr txBox="1">
            <a:spLocks/>
          </p:cNvSpPr>
          <p:nvPr/>
        </p:nvSpPr>
        <p:spPr>
          <a:xfrm>
            <a:off x="6426371" y="2009748"/>
            <a:ext cx="5191958" cy="2018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pl-PL" sz="1200" dirty="0">
              <a:latin typeface="Verdana" panose="020B0604030504040204" pitchFamily="34" charset="0"/>
              <a:ea typeface="Verdana" panose="020B0604030504040204" pitchFamily="34" charset="0"/>
            </a:endParaRPr>
          </a:p>
          <a:p>
            <a:pPr marL="0" indent="0" algn="just">
              <a:buFont typeface="Arial" panose="020B0604020202020204" pitchFamily="34" charset="0"/>
              <a:buNone/>
            </a:pPr>
            <a:endParaRPr lang="pl-PL" sz="1200" dirty="0">
              <a:latin typeface="Verdana" panose="020B0604030504040204" pitchFamily="34" charset="0"/>
              <a:ea typeface="Verdana" panose="020B0604030504040204" pitchFamily="34" charset="0"/>
            </a:endParaRPr>
          </a:p>
          <a:p>
            <a:pPr marL="0" indent="0" algn="just">
              <a:buFont typeface="Arial" panose="020B0604020202020204" pitchFamily="34" charset="0"/>
              <a:buNone/>
            </a:pPr>
            <a:r>
              <a:rPr lang="en-US" sz="1600" dirty="0">
                <a:latin typeface="Arial" panose="020B0604020202020204" pitchFamily="34" charset="0"/>
                <a:ea typeface="Verdana" panose="020B0604030504040204" pitchFamily="34" charset="0"/>
                <a:cs typeface="Arial" panose="020B0604020202020204" pitchFamily="34" charset="0"/>
              </a:rPr>
              <a:t>Facilitating sustainable development, care of local society and environment, as well as offering areas of economic development, and for leisure activities. Being a town and community that is friendly for living, for </a:t>
            </a:r>
            <a:r>
              <a:rPr lang="en-US" sz="1600" dirty="0" err="1">
                <a:latin typeface="Arial" panose="020B0604020202020204" pitchFamily="34" charset="0"/>
                <a:ea typeface="Verdana" panose="020B0604030504040204" pitchFamily="34" charset="0"/>
                <a:cs typeface="Arial" panose="020B0604020202020204" pitchFamily="34" charset="0"/>
              </a:rPr>
              <a:t>labour</a:t>
            </a:r>
            <a:r>
              <a:rPr lang="en-US" sz="1600" dirty="0">
                <a:latin typeface="Arial" panose="020B0604020202020204" pitchFamily="34" charset="0"/>
                <a:ea typeface="Verdana" panose="020B0604030504040204" pitchFamily="34" charset="0"/>
                <a:cs typeface="Arial" panose="020B0604020202020204" pitchFamily="34" charset="0"/>
              </a:rPr>
              <a:t>, and for dreams coming true.</a:t>
            </a:r>
            <a:endParaRPr lang="pl-PL" sz="16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9082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13</a:t>
            </a:fld>
            <a:endParaRPr lang="en-PL" sz="1200" spc="350" dirty="0">
              <a:solidFill>
                <a:srgbClr val="00AEEF"/>
              </a:solidFill>
              <a:latin typeface="Crimson Text" panose="02000503000000000000" pitchFamily="2" charset="77"/>
            </a:endParaRPr>
          </a:p>
        </p:txBody>
      </p:sp>
      <p:sp>
        <p:nvSpPr>
          <p:cNvPr id="3" name="pole tekstowe 2">
            <a:extLst>
              <a:ext uri="{FF2B5EF4-FFF2-40B4-BE49-F238E27FC236}">
                <a16:creationId xmlns:a16="http://schemas.microsoft.com/office/drawing/2014/main" id="{80C253B0-377A-9E4C-727E-F967A4E45DEC}"/>
              </a:ext>
            </a:extLst>
          </p:cNvPr>
          <p:cNvSpPr txBox="1"/>
          <p:nvPr/>
        </p:nvSpPr>
        <p:spPr>
          <a:xfrm>
            <a:off x="749570" y="1865780"/>
            <a:ext cx="10530527" cy="3416320"/>
          </a:xfrm>
          <a:prstGeom prst="rect">
            <a:avLst/>
          </a:prstGeom>
          <a:noFill/>
        </p:spPr>
        <p:txBody>
          <a:bodyPr wrap="square">
            <a:spAutoFit/>
          </a:bodyPr>
          <a:lstStyle/>
          <a:p>
            <a:pPr algn="l"/>
            <a:r>
              <a:rPr lang="en-US" dirty="0">
                <a:latin typeface="Verdana" panose="020B0604030504040204" pitchFamily="34" charset="0"/>
                <a:ea typeface="Verdana" panose="020B0604030504040204" pitchFamily="34" charset="0"/>
              </a:rPr>
              <a:t>On such a base we would be eager to initiate co-operation </a:t>
            </a:r>
            <a:r>
              <a:rPr lang="pl-PL" dirty="0">
                <a:latin typeface="Verdana" panose="020B0604030504040204" pitchFamily="34" charset="0"/>
                <a:ea typeface="Verdana" panose="020B0604030504040204" pitchFamily="34" charset="0"/>
              </a:rPr>
              <a:t>a</a:t>
            </a:r>
            <a:r>
              <a:rPr lang="en-US" dirty="0" err="1">
                <a:latin typeface="Verdana" panose="020B0604030504040204" pitchFamily="34" charset="0"/>
                <a:ea typeface="Verdana" panose="020B0604030504040204" pitchFamily="34" charset="0"/>
              </a:rPr>
              <a:t>nd</a:t>
            </a:r>
            <a:r>
              <a:rPr lang="en-US" dirty="0">
                <a:latin typeface="Verdana" panose="020B0604030504040204" pitchFamily="34" charset="0"/>
                <a:ea typeface="Verdana" panose="020B0604030504040204" pitchFamily="34" charset="0"/>
              </a:rPr>
              <a:t> in practice activities could accomplish such ideas as: </a:t>
            </a:r>
            <a:endParaRPr lang="pl-PL" dirty="0">
              <a:latin typeface="Verdana" panose="020B0604030504040204" pitchFamily="34" charset="0"/>
              <a:ea typeface="Verdana" panose="020B0604030504040204" pitchFamily="34" charset="0"/>
            </a:endParaRPr>
          </a:p>
          <a:p>
            <a:pPr algn="l"/>
            <a:endParaRPr lang="en-US" dirty="0">
              <a:latin typeface="Verdana" panose="020B0604030504040204" pitchFamily="34" charset="0"/>
              <a:ea typeface="Verdana" panose="020B0604030504040204" pitchFamily="34" charset="0"/>
            </a:endParaRPr>
          </a:p>
          <a:p>
            <a:pPr algn="l"/>
            <a:r>
              <a:rPr lang="en-US" dirty="0">
                <a:latin typeface="Verdana" panose="020B0604030504040204" pitchFamily="34" charset="0"/>
                <a:ea typeface="Verdana" panose="020B0604030504040204" pitchFamily="34" charset="0"/>
              </a:rPr>
              <a:t>- exchange of experience on the level of local governments in such areas as: questions of dynamic growth of population in recent years, taking care of the </a:t>
            </a:r>
            <a:r>
              <a:rPr lang="pl-PL" dirty="0">
                <a:latin typeface="Verdana" panose="020B0604030504040204" pitchFamily="34" charset="0"/>
                <a:ea typeface="Verdana" panose="020B0604030504040204" pitchFamily="34" charset="0"/>
              </a:rPr>
              <a:t>senior</a:t>
            </a:r>
            <a:r>
              <a:rPr lang="en-US" dirty="0">
                <a:latin typeface="Verdana" panose="020B0604030504040204" pitchFamily="34" charset="0"/>
                <a:ea typeface="Verdana" panose="020B0604030504040204" pitchFamily="34" charset="0"/>
              </a:rPr>
              <a:t> generations, preserving old buildings, monuments of the past, unemployment, prospects for younger generations,</a:t>
            </a:r>
            <a:endParaRPr lang="pl-PL" dirty="0">
              <a:latin typeface="Verdana" panose="020B0604030504040204" pitchFamily="34" charset="0"/>
              <a:ea typeface="Verdana" panose="020B0604030504040204" pitchFamily="34" charset="0"/>
            </a:endParaRPr>
          </a:p>
          <a:p>
            <a:pPr algn="l"/>
            <a:endParaRPr lang="en-US" dirty="0">
              <a:latin typeface="Verdana" panose="020B0604030504040204" pitchFamily="34" charset="0"/>
              <a:ea typeface="Verdana" panose="020B0604030504040204" pitchFamily="34" charset="0"/>
            </a:endParaRPr>
          </a:p>
          <a:p>
            <a:pPr algn="l"/>
            <a:r>
              <a:rPr lang="en-US" dirty="0">
                <a:latin typeface="Verdana" panose="020B0604030504040204" pitchFamily="34" charset="0"/>
                <a:ea typeface="Verdana" panose="020B0604030504040204" pitchFamily="34" charset="0"/>
              </a:rPr>
              <a:t>- exchange among groups of the youth, mutual visits of our council office's employees aimed at exchange of experience,</a:t>
            </a:r>
            <a:endParaRPr lang="pl-PL" dirty="0">
              <a:latin typeface="Verdana" panose="020B0604030504040204" pitchFamily="34" charset="0"/>
              <a:ea typeface="Verdana" panose="020B0604030504040204" pitchFamily="34" charset="0"/>
            </a:endParaRPr>
          </a:p>
          <a:p>
            <a:pPr algn="l"/>
            <a:endParaRPr lang="en-US" dirty="0">
              <a:latin typeface="Verdana" panose="020B0604030504040204" pitchFamily="34" charset="0"/>
              <a:ea typeface="Verdana" panose="020B0604030504040204" pitchFamily="34" charset="0"/>
            </a:endParaRPr>
          </a:p>
          <a:p>
            <a:pPr algn="l"/>
            <a:r>
              <a:rPr lang="en-US" dirty="0">
                <a:latin typeface="Verdana" panose="020B0604030504040204" pitchFamily="34" charset="0"/>
                <a:ea typeface="Verdana" panose="020B0604030504040204" pitchFamily="34" charset="0"/>
              </a:rPr>
              <a:t>- common participation in EU co-financed programmes</a:t>
            </a:r>
            <a:r>
              <a:rPr lang="pl-PL" dirty="0">
                <a:latin typeface="Verdana" panose="020B0604030504040204" pitchFamily="34" charset="0"/>
                <a:ea typeface="Verdana" panose="020B0604030504040204" pitchFamily="34" charset="0"/>
              </a:rPr>
              <a:t>. </a:t>
            </a:r>
            <a:endParaRPr lang="en-US" dirty="0">
              <a:latin typeface="Verdana" panose="020B0604030504040204" pitchFamily="34" charset="0"/>
              <a:ea typeface="Verdana" panose="020B0604030504040204" pitchFamily="34" charset="0"/>
            </a:endParaRPr>
          </a:p>
        </p:txBody>
      </p:sp>
      <p:sp>
        <p:nvSpPr>
          <p:cNvPr id="2" name="pole tekstowe 1">
            <a:extLst>
              <a:ext uri="{FF2B5EF4-FFF2-40B4-BE49-F238E27FC236}">
                <a16:creationId xmlns:a16="http://schemas.microsoft.com/office/drawing/2014/main" id="{E6E5D0E3-592C-D612-284D-9CD93C43F353}"/>
              </a:ext>
            </a:extLst>
          </p:cNvPr>
          <p:cNvSpPr txBox="1"/>
          <p:nvPr/>
        </p:nvSpPr>
        <p:spPr>
          <a:xfrm>
            <a:off x="868429" y="1217179"/>
            <a:ext cx="10292808" cy="461665"/>
          </a:xfrm>
          <a:prstGeom prst="rect">
            <a:avLst/>
          </a:prstGeom>
          <a:noFill/>
        </p:spPr>
        <p:txBody>
          <a:bodyPr wrap="square">
            <a:spAutoFit/>
          </a:bodyPr>
          <a:lstStyle/>
          <a:p>
            <a:pPr algn="ctr"/>
            <a:r>
              <a:rPr lang="pl-PL" sz="2400" b="1" dirty="0">
                <a:latin typeface="Arial" panose="020B0604020202020204" pitchFamily="34" charset="0"/>
                <a:ea typeface="Verdana" panose="020B0604030504040204" pitchFamily="34" charset="0"/>
                <a:cs typeface="Arial" panose="020B0604020202020204" pitchFamily="34" charset="0"/>
              </a:rPr>
              <a:t>Cooperation and </a:t>
            </a:r>
            <a:r>
              <a:rPr lang="pl-PL" sz="2400" b="1" dirty="0" err="1">
                <a:latin typeface="Arial" panose="020B0604020202020204" pitchFamily="34" charset="0"/>
                <a:ea typeface="Verdana" panose="020B0604030504040204" pitchFamily="34" charset="0"/>
                <a:cs typeface="Arial" panose="020B0604020202020204" pitchFamily="34" charset="0"/>
              </a:rPr>
              <a:t>practice</a:t>
            </a:r>
            <a:r>
              <a:rPr lang="pl-PL" sz="2400" b="1" dirty="0">
                <a:latin typeface="Arial" panose="020B0604020202020204" pitchFamily="34" charset="0"/>
                <a:ea typeface="Verdana" panose="020B0604030504040204" pitchFamily="34" charset="0"/>
                <a:cs typeface="Arial" panose="020B0604020202020204" pitchFamily="34" charset="0"/>
              </a:rPr>
              <a:t> </a:t>
            </a:r>
            <a:r>
              <a:rPr lang="pl-PL" sz="2400" b="1" dirty="0" err="1">
                <a:latin typeface="Arial" panose="020B0604020202020204" pitchFamily="34" charset="0"/>
                <a:ea typeface="Verdana" panose="020B0604030504040204" pitchFamily="34" charset="0"/>
                <a:cs typeface="Arial" panose="020B0604020202020204" pitchFamily="34" charset="0"/>
              </a:rPr>
              <a:t>activities</a:t>
            </a:r>
            <a:r>
              <a:rPr lang="pl-PL" sz="2400" b="1" dirty="0">
                <a:latin typeface="Arial" panose="020B0604020202020204" pitchFamily="34" charset="0"/>
                <a:ea typeface="Verdana" panose="020B0604030504040204" pitchFamily="34" charset="0"/>
                <a:cs typeface="Arial" panose="020B0604020202020204" pitchFamily="34" charset="0"/>
              </a:rPr>
              <a:t> </a:t>
            </a:r>
            <a:endParaRPr lang="en-US" sz="2400" b="1"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62078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2A9D59-6F60-EC43-8E6A-7405978EBBAF}"/>
              </a:ext>
            </a:extLst>
          </p:cNvPr>
          <p:cNvSpPr/>
          <p:nvPr/>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8" name="Picture 7">
            <a:extLst>
              <a:ext uri="{FF2B5EF4-FFF2-40B4-BE49-F238E27FC236}">
                <a16:creationId xmlns:a16="http://schemas.microsoft.com/office/drawing/2014/main" id="{CB947B85-E7DF-E141-9F6B-3C42C73CDDDA}"/>
              </a:ext>
            </a:extLst>
          </p:cNvPr>
          <p:cNvPicPr>
            <a:picLocks noChangeAspect="1"/>
          </p:cNvPicPr>
          <p:nvPr/>
        </p:nvPicPr>
        <p:blipFill>
          <a:blip r:embed="rId2"/>
          <a:stretch>
            <a:fillRect/>
          </a:stretch>
        </p:blipFill>
        <p:spPr>
          <a:xfrm>
            <a:off x="138223" y="3197041"/>
            <a:ext cx="11908465" cy="3893152"/>
          </a:xfrm>
          <a:prstGeom prst="rect">
            <a:avLst/>
          </a:prstGeom>
        </p:spPr>
      </p:pic>
      <p:sp>
        <p:nvSpPr>
          <p:cNvPr id="2" name="Rectangle 1">
            <a:extLst>
              <a:ext uri="{FF2B5EF4-FFF2-40B4-BE49-F238E27FC236}">
                <a16:creationId xmlns:a16="http://schemas.microsoft.com/office/drawing/2014/main" id="{5CD61027-FE51-0047-34D7-BFB7D3A67639}"/>
              </a:ext>
            </a:extLst>
          </p:cNvPr>
          <p:cNvSpPr>
            <a:spLocks noChangeArrowheads="1"/>
          </p:cNvSpPr>
          <p:nvPr/>
        </p:nvSpPr>
        <p:spPr bwMode="auto">
          <a:xfrm>
            <a:off x="3412394" y="1965122"/>
            <a:ext cx="51587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Thank</a:t>
            </a:r>
            <a:r>
              <a:rPr kumimoji="0" lang="pl-PL" altLang="pl-PL"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pl-PL" altLang="pl-PL"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you</a:t>
            </a:r>
            <a:r>
              <a:rPr kumimoji="0" lang="pl-PL" altLang="pl-PL"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for </a:t>
            </a:r>
            <a:r>
              <a:rPr kumimoji="0" lang="pl-PL" altLang="pl-PL"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your</a:t>
            </a:r>
            <a:r>
              <a:rPr kumimoji="0" lang="pl-PL" altLang="pl-PL"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pl-PL" altLang="pl-PL"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attention</a:t>
            </a:r>
            <a:r>
              <a:rPr kumimoji="0" lang="pl-PL" altLang="pl-PL"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683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2A9D59-6F60-EC43-8E6A-7405978EBBAF}"/>
              </a:ext>
            </a:extLst>
          </p:cNvPr>
          <p:cNvSpPr/>
          <p:nvPr/>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4" name="Picture 3">
            <a:extLst>
              <a:ext uri="{FF2B5EF4-FFF2-40B4-BE49-F238E27FC236}">
                <a16:creationId xmlns:a16="http://schemas.microsoft.com/office/drawing/2014/main" id="{F89EB1ED-782A-864D-A543-589B181FB1ED}"/>
              </a:ext>
            </a:extLst>
          </p:cNvPr>
          <p:cNvPicPr>
            <a:picLocks noChangeAspect="1"/>
          </p:cNvPicPr>
          <p:nvPr/>
        </p:nvPicPr>
        <p:blipFill>
          <a:blip r:embed="rId2"/>
          <a:stretch>
            <a:fillRect/>
          </a:stretch>
        </p:blipFill>
        <p:spPr>
          <a:xfrm>
            <a:off x="867587" y="733350"/>
            <a:ext cx="1270034" cy="1435691"/>
          </a:xfrm>
          <a:prstGeom prst="rect">
            <a:avLst/>
          </a:prstGeom>
        </p:spPr>
      </p:pic>
      <p:sp>
        <p:nvSpPr>
          <p:cNvPr id="5" name="TextBox 4">
            <a:extLst>
              <a:ext uri="{FF2B5EF4-FFF2-40B4-BE49-F238E27FC236}">
                <a16:creationId xmlns:a16="http://schemas.microsoft.com/office/drawing/2014/main" id="{2DB3F7AA-B1CF-D94C-9342-A799B782E8FD}"/>
              </a:ext>
            </a:extLst>
          </p:cNvPr>
          <p:cNvSpPr txBox="1"/>
          <p:nvPr/>
        </p:nvSpPr>
        <p:spPr>
          <a:xfrm>
            <a:off x="-60121" y="2439910"/>
            <a:ext cx="3125450" cy="369332"/>
          </a:xfrm>
          <a:prstGeom prst="rect">
            <a:avLst/>
          </a:prstGeom>
          <a:noFill/>
        </p:spPr>
        <p:txBody>
          <a:bodyPr wrap="square" rtlCol="0">
            <a:spAutoFit/>
          </a:bodyPr>
          <a:lstStyle/>
          <a:p>
            <a:pPr algn="ctr"/>
            <a:r>
              <a:rPr lang="en-PL" b="1" spc="160" dirty="0">
                <a:solidFill>
                  <a:schemeClr val="bg1"/>
                </a:solidFill>
                <a:latin typeface="Spartan" pitchFamily="2" charset="77"/>
              </a:rPr>
              <a:t>Właśnie tu.</a:t>
            </a:r>
          </a:p>
        </p:txBody>
      </p:sp>
      <p:sp>
        <p:nvSpPr>
          <p:cNvPr id="7" name="TextBox 6">
            <a:extLst>
              <a:ext uri="{FF2B5EF4-FFF2-40B4-BE49-F238E27FC236}">
                <a16:creationId xmlns:a16="http://schemas.microsoft.com/office/drawing/2014/main" id="{DE8818A7-A1AB-014C-A7C3-6B55BBD729EB}"/>
              </a:ext>
            </a:extLst>
          </p:cNvPr>
          <p:cNvSpPr txBox="1"/>
          <p:nvPr/>
        </p:nvSpPr>
        <p:spPr>
          <a:xfrm>
            <a:off x="-60121" y="3016313"/>
            <a:ext cx="3125450" cy="261610"/>
          </a:xfrm>
          <a:prstGeom prst="rect">
            <a:avLst/>
          </a:prstGeom>
          <a:noFill/>
        </p:spPr>
        <p:txBody>
          <a:bodyPr wrap="square" rtlCol="0">
            <a:spAutoFit/>
          </a:bodyPr>
          <a:lstStyle/>
          <a:p>
            <a:pPr algn="ctr"/>
            <a:r>
              <a:rPr lang="en-PL" sz="1100" dirty="0">
                <a:solidFill>
                  <a:schemeClr val="bg1"/>
                </a:solidFill>
                <a:latin typeface="Spartan" pitchFamily="2" charset="77"/>
              </a:rPr>
              <a:t>www.wschowa.pl</a:t>
            </a:r>
          </a:p>
        </p:txBody>
      </p:sp>
      <p:pic>
        <p:nvPicPr>
          <p:cNvPr id="9" name="Picture 8">
            <a:extLst>
              <a:ext uri="{FF2B5EF4-FFF2-40B4-BE49-F238E27FC236}">
                <a16:creationId xmlns:a16="http://schemas.microsoft.com/office/drawing/2014/main" id="{38B0E40C-881B-5845-BB2A-69BA4550050E}"/>
              </a:ext>
            </a:extLst>
          </p:cNvPr>
          <p:cNvPicPr>
            <a:picLocks noChangeAspect="1"/>
          </p:cNvPicPr>
          <p:nvPr/>
        </p:nvPicPr>
        <p:blipFill>
          <a:blip r:embed="rId3"/>
          <a:stretch>
            <a:fillRect/>
          </a:stretch>
        </p:blipFill>
        <p:spPr>
          <a:xfrm>
            <a:off x="2683391" y="-1085013"/>
            <a:ext cx="10022515" cy="8072083"/>
          </a:xfrm>
          <a:prstGeom prst="rect">
            <a:avLst/>
          </a:prstGeom>
        </p:spPr>
      </p:pic>
    </p:spTree>
    <p:extLst>
      <p:ext uri="{BB962C8B-B14F-4D97-AF65-F5344CB8AC3E}">
        <p14:creationId xmlns:p14="http://schemas.microsoft.com/office/powerpoint/2010/main" val="243683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PL" sz="1200" b="1" i="0" u="none" strike="noStrike" kern="1200" cap="none" spc="500" normalizeH="0" baseline="0" noProof="0" dirty="0">
                <a:ln>
                  <a:noFill/>
                </a:ln>
                <a:solidFill>
                  <a:srgbClr val="00AEEF"/>
                </a:solidFill>
                <a:effectLst/>
                <a:uLnTx/>
                <a:uFillTx/>
                <a:latin typeface="Spartan" pitchFamily="2" charset="77"/>
                <a:ea typeface="+mn-ea"/>
                <a:cs typeface="+mn-cs"/>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88B975-73F2-EF42-99A2-67C7F8997F50}" type="slidenum">
              <a:rPr kumimoji="0" lang="en-PL" sz="1200" b="0" i="0" u="none" strike="noStrike" kern="1200" cap="none" spc="350" normalizeH="0" baseline="0" noProof="0" smtClean="0">
                <a:ln>
                  <a:noFill/>
                </a:ln>
                <a:solidFill>
                  <a:srgbClr val="00AEEF"/>
                </a:solidFill>
                <a:effectLst/>
                <a:uLnTx/>
                <a:uFillTx/>
                <a:latin typeface="Crimson Text" panose="02000503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endParaRPr>
          </a:p>
        </p:txBody>
      </p:sp>
      <p:sp>
        <p:nvSpPr>
          <p:cNvPr id="5" name="pole tekstowe 4">
            <a:extLst>
              <a:ext uri="{FF2B5EF4-FFF2-40B4-BE49-F238E27FC236}">
                <a16:creationId xmlns:a16="http://schemas.microsoft.com/office/drawing/2014/main" id="{B6C7E9AA-DEAF-5B41-4D68-49AB9068D375}"/>
              </a:ext>
            </a:extLst>
          </p:cNvPr>
          <p:cNvSpPr txBox="1"/>
          <p:nvPr/>
        </p:nvSpPr>
        <p:spPr>
          <a:xfrm>
            <a:off x="453191" y="852929"/>
            <a:ext cx="5743423"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2122"/>
                </a:solidFill>
                <a:effectLst/>
                <a:highlight>
                  <a:srgbClr val="00AEEF"/>
                </a:highlight>
                <a:uLnTx/>
                <a:uFillTx/>
                <a:latin typeface="Verdana" panose="020B0604030504040204" pitchFamily="34" charset="0"/>
                <a:ea typeface="Verdana" panose="020B0604030504040204" pitchFamily="34" charset="0"/>
                <a:cs typeface="+mn-cs"/>
              </a:rPr>
              <a:t>Wschowa</a:t>
            </a:r>
            <a:r>
              <a:rPr kumimoji="0" lang="en-US" sz="1400" b="0" i="0" u="none" strike="noStrike" kern="1200" cap="none" spc="0" normalizeH="0" baseline="0" noProof="0" dirty="0">
                <a:ln>
                  <a:noFill/>
                </a:ln>
                <a:solidFill>
                  <a:srgbClr val="202122"/>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(pronounced Fs-</a:t>
            </a:r>
            <a:r>
              <a:rPr kumimoji="0" lang="en-US" sz="1600" b="0" i="0" u="none" strike="noStrike" kern="1200" cap="none" spc="0" normalizeH="0" baseline="0" noProof="0" dirty="0" err="1">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hova</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 [ˈ</a:t>
            </a:r>
            <a:r>
              <a:rPr kumimoji="0" lang="en-US" sz="1600" b="0" i="0" u="none" strike="noStrike" kern="1200" cap="none" spc="0" normalizeH="0" baseline="0" noProof="0" dirty="0" err="1">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fsxɔva</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 German: </a:t>
            </a:r>
            <a:r>
              <a:rPr kumimoji="0" lang="en-US" sz="1600" b="0" i="0" u="none" strike="noStrike" kern="1200" cap="none" spc="0" normalizeH="0" baseline="0" noProof="0" dirty="0" err="1">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Fraustadt</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 is a town in the </a:t>
            </a:r>
            <a:r>
              <a:rPr kumimoji="0" lang="en-US" sz="1600" b="0" i="0" u="none" strike="noStrike" kern="1200" cap="none" spc="0" normalizeH="0" baseline="0" noProof="0" dirty="0" err="1">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Lubusz</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pl-PL" sz="1600" b="0" i="0" u="none" strike="noStrike" kern="1200" cap="none" spc="0" normalizeH="0" baseline="0" noProof="0" dirty="0" err="1">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province</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 in western Poland with 13,875 inhabitants (2019). It is the capital of Wschowa County and a significant tourist site containing many important historical monuments. </a:t>
            </a:r>
          </a:p>
        </p:txBody>
      </p:sp>
      <p:pic>
        <p:nvPicPr>
          <p:cNvPr id="2" name="Obraz 1">
            <a:extLst>
              <a:ext uri="{FF2B5EF4-FFF2-40B4-BE49-F238E27FC236}">
                <a16:creationId xmlns:a16="http://schemas.microsoft.com/office/drawing/2014/main" id="{3B2F7129-4339-530D-103B-CCD7C3127D46}"/>
              </a:ext>
            </a:extLst>
          </p:cNvPr>
          <p:cNvPicPr>
            <a:picLocks noChangeAspect="1"/>
          </p:cNvPicPr>
          <p:nvPr/>
        </p:nvPicPr>
        <p:blipFill>
          <a:blip r:embed="rId3"/>
          <a:stretch>
            <a:fillRect/>
          </a:stretch>
        </p:blipFill>
        <p:spPr>
          <a:xfrm>
            <a:off x="6615404" y="718779"/>
            <a:ext cx="4142792" cy="5582412"/>
          </a:xfrm>
          <a:prstGeom prst="rect">
            <a:avLst/>
          </a:prstGeom>
          <a:ln>
            <a:noFill/>
          </a:ln>
          <a:effectLst>
            <a:softEdge rad="112500"/>
          </a:effectLst>
        </p:spPr>
      </p:pic>
      <p:pic>
        <p:nvPicPr>
          <p:cNvPr id="3" name="Obraz 2">
            <a:extLst>
              <a:ext uri="{FF2B5EF4-FFF2-40B4-BE49-F238E27FC236}">
                <a16:creationId xmlns:a16="http://schemas.microsoft.com/office/drawing/2014/main" id="{A7B84081-003D-0EB7-9DCF-E514B53FD394}"/>
              </a:ext>
            </a:extLst>
          </p:cNvPr>
          <p:cNvPicPr>
            <a:picLocks noChangeAspect="1"/>
          </p:cNvPicPr>
          <p:nvPr/>
        </p:nvPicPr>
        <p:blipFill>
          <a:blip r:embed="rId4"/>
          <a:stretch>
            <a:fillRect/>
          </a:stretch>
        </p:blipFill>
        <p:spPr>
          <a:xfrm>
            <a:off x="4409896" y="4023451"/>
            <a:ext cx="1516653" cy="1807727"/>
          </a:xfrm>
          <a:prstGeom prst="rect">
            <a:avLst/>
          </a:prstGeom>
        </p:spPr>
      </p:pic>
      <p:sp>
        <p:nvSpPr>
          <p:cNvPr id="8" name="pole tekstowe 7">
            <a:extLst>
              <a:ext uri="{FF2B5EF4-FFF2-40B4-BE49-F238E27FC236}">
                <a16:creationId xmlns:a16="http://schemas.microsoft.com/office/drawing/2014/main" id="{B3FBB8F4-2DE3-3791-F1B7-51C3B3D95D1C}"/>
              </a:ext>
            </a:extLst>
          </p:cNvPr>
          <p:cNvSpPr txBox="1"/>
          <p:nvPr/>
        </p:nvSpPr>
        <p:spPr>
          <a:xfrm>
            <a:off x="454800" y="2275561"/>
            <a:ext cx="564119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The historical background of Wschowa dates back to the year 1136, when it was first mentioned in the bull of the Pope Innocent II. In the 18th century it used to be one of the biggest cities in Poland, referred to as an unofficial capital of Poland, as Polish kings used to reside here, also the Senate meetings used to be held. </a:t>
            </a:r>
          </a:p>
        </p:txBody>
      </p:sp>
      <p:sp>
        <p:nvSpPr>
          <p:cNvPr id="11" name="pole tekstowe 10">
            <a:extLst>
              <a:ext uri="{FF2B5EF4-FFF2-40B4-BE49-F238E27FC236}">
                <a16:creationId xmlns:a16="http://schemas.microsoft.com/office/drawing/2014/main" id="{BFA9EC69-1563-23AA-04EB-5B18B65196C9}"/>
              </a:ext>
            </a:extLst>
          </p:cNvPr>
          <p:cNvSpPr txBox="1"/>
          <p:nvPr/>
        </p:nvSpPr>
        <p:spPr>
          <a:xfrm>
            <a:off x="485687" y="3888788"/>
            <a:ext cx="3669063"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Wschowa used to be a safe haven for persecuted Lutheran protestants, and its location in the melting point of Slavonic and western cultures, and also crossing of trade routes resulted in the town's multicultural character, and co-</a:t>
            </a:r>
            <a:r>
              <a:rPr kumimoji="0" lang="en-US" sz="1600" i="0" u="none" strike="noStrike" kern="1200" cap="none" spc="0" normalizeH="0" baseline="0" noProof="0" dirty="0" err="1">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existance</a:t>
            </a:r>
            <a:r>
              <a:rPr kumimoji="0" lang="en-US" sz="1600" i="0" u="none" strike="noStrike" kern="1200" cap="none" spc="0" normalizeH="0" baseline="0" noProof="0" dirty="0">
                <a:ln>
                  <a:noFill/>
                </a:ln>
                <a:solidFill>
                  <a:srgbClr val="202122"/>
                </a:solidFill>
                <a:effectLst/>
                <a:uLnTx/>
                <a:uFillTx/>
                <a:latin typeface="Arial" panose="020B0604020202020204" pitchFamily="34" charset="0"/>
                <a:ea typeface="Verdana" panose="020B0604030504040204" pitchFamily="34" charset="0"/>
                <a:cs typeface="Arial" panose="020B0604020202020204" pitchFamily="34" charset="0"/>
              </a:rPr>
              <a:t> of various religions and nationalities.</a:t>
            </a:r>
          </a:p>
        </p:txBody>
      </p:sp>
    </p:spTree>
    <p:extLst>
      <p:ext uri="{BB962C8B-B14F-4D97-AF65-F5344CB8AC3E}">
        <p14:creationId xmlns:p14="http://schemas.microsoft.com/office/powerpoint/2010/main" val="230467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PL" sz="1200" b="1" i="0" u="none" strike="noStrike" kern="1200" cap="none" spc="500" normalizeH="0" baseline="0" noProof="0" dirty="0">
                <a:ln>
                  <a:noFill/>
                </a:ln>
                <a:solidFill>
                  <a:srgbClr val="00AEEF"/>
                </a:solidFill>
                <a:effectLst/>
                <a:uLnTx/>
                <a:uFillTx/>
                <a:latin typeface="Spartan" pitchFamily="2" charset="77"/>
                <a:ea typeface="+mn-ea"/>
                <a:cs typeface="+mn-cs"/>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88B975-73F2-EF42-99A2-67C7F8997F50}" type="slidenum">
              <a:rPr kumimoji="0" lang="en-PL" sz="1200" b="0" i="0" u="none" strike="noStrike" kern="1200" cap="none" spc="350" normalizeH="0" baseline="0" noProof="0" smtClean="0">
                <a:ln>
                  <a:noFill/>
                </a:ln>
                <a:solidFill>
                  <a:srgbClr val="00AEEF"/>
                </a:solidFill>
                <a:effectLst/>
                <a:uLnTx/>
                <a:uFillTx/>
                <a:latin typeface="Crimson Text" panose="02000503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endParaRPr>
          </a:p>
        </p:txBody>
      </p:sp>
      <p:sp>
        <p:nvSpPr>
          <p:cNvPr id="5" name="pole tekstowe 4">
            <a:extLst>
              <a:ext uri="{FF2B5EF4-FFF2-40B4-BE49-F238E27FC236}">
                <a16:creationId xmlns:a16="http://schemas.microsoft.com/office/drawing/2014/main" id="{B6C7E9AA-DEAF-5B41-4D68-49AB9068D375}"/>
              </a:ext>
            </a:extLst>
          </p:cNvPr>
          <p:cNvSpPr txBox="1"/>
          <p:nvPr/>
        </p:nvSpPr>
        <p:spPr>
          <a:xfrm>
            <a:off x="1154243" y="1787676"/>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202122"/>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202122"/>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202122"/>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 name="Obraz 2">
            <a:extLst>
              <a:ext uri="{FF2B5EF4-FFF2-40B4-BE49-F238E27FC236}">
                <a16:creationId xmlns:a16="http://schemas.microsoft.com/office/drawing/2014/main" id="{D7AFB9D7-DAE6-B43D-6BD8-5331BC87BC2B}"/>
              </a:ext>
            </a:extLst>
          </p:cNvPr>
          <p:cNvPicPr>
            <a:picLocks noChangeAspect="1"/>
          </p:cNvPicPr>
          <p:nvPr/>
        </p:nvPicPr>
        <p:blipFill>
          <a:blip r:embed="rId3"/>
          <a:stretch>
            <a:fillRect/>
          </a:stretch>
        </p:blipFill>
        <p:spPr>
          <a:xfrm>
            <a:off x="2374069" y="1048305"/>
            <a:ext cx="7443861" cy="4761389"/>
          </a:xfrm>
          <a:prstGeom prst="rect">
            <a:avLst/>
          </a:prstGeom>
          <a:ln>
            <a:noFill/>
          </a:ln>
          <a:effectLst>
            <a:softEdge rad="112500"/>
          </a:effectLst>
        </p:spPr>
      </p:pic>
    </p:spTree>
    <p:extLst>
      <p:ext uri="{BB962C8B-B14F-4D97-AF65-F5344CB8AC3E}">
        <p14:creationId xmlns:p14="http://schemas.microsoft.com/office/powerpoint/2010/main" val="336324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PL" sz="1200" b="1" i="0" u="none" strike="noStrike" kern="1200" cap="none" spc="500" normalizeH="0" baseline="0" noProof="0" dirty="0">
                <a:ln>
                  <a:noFill/>
                </a:ln>
                <a:solidFill>
                  <a:srgbClr val="00AEEF"/>
                </a:solidFill>
                <a:effectLst/>
                <a:uLnTx/>
                <a:uFillTx/>
                <a:latin typeface="Spartan" pitchFamily="2" charset="77"/>
                <a:ea typeface="+mn-ea"/>
                <a:cs typeface="+mn-cs"/>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88B975-73F2-EF42-99A2-67C7F8997F50}" type="slidenum">
              <a:rPr kumimoji="0" lang="en-PL" sz="1200" b="0" i="0" u="none" strike="noStrike" kern="1200" cap="none" spc="350" normalizeH="0" baseline="0" noProof="0" smtClean="0">
                <a:ln>
                  <a:noFill/>
                </a:ln>
                <a:solidFill>
                  <a:srgbClr val="00AEEF"/>
                </a:solidFill>
                <a:effectLst/>
                <a:uLnTx/>
                <a:uFillTx/>
                <a:latin typeface="Crimson Text" panose="02000503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PL" sz="1200" b="0" i="0" u="none" strike="noStrike" kern="1200" cap="none" spc="350" normalizeH="0" baseline="0" noProof="0" dirty="0">
              <a:ln>
                <a:noFill/>
              </a:ln>
              <a:solidFill>
                <a:srgbClr val="00AEEF"/>
              </a:solidFill>
              <a:effectLst/>
              <a:uLnTx/>
              <a:uFillTx/>
              <a:latin typeface="Crimson Text" panose="02000503000000000000" pitchFamily="2" charset="77"/>
              <a:ea typeface="+mn-ea"/>
              <a:cs typeface="+mn-cs"/>
            </a:endParaRPr>
          </a:p>
        </p:txBody>
      </p:sp>
      <p:sp>
        <p:nvSpPr>
          <p:cNvPr id="4" name="Rectangle 2">
            <a:extLst>
              <a:ext uri="{FF2B5EF4-FFF2-40B4-BE49-F238E27FC236}">
                <a16:creationId xmlns:a16="http://schemas.microsoft.com/office/drawing/2014/main" id="{7B760558-6AE3-3002-571B-CA243B49FFAC}"/>
              </a:ext>
            </a:extLst>
          </p:cNvPr>
          <p:cNvSpPr>
            <a:spLocks noChangeArrowheads="1"/>
          </p:cNvSpPr>
          <p:nvPr/>
        </p:nvSpPr>
        <p:spPr bwMode="auto">
          <a:xfrm>
            <a:off x="1265811" y="1255841"/>
            <a:ext cx="9902718"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Wschowa</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commune is located in the south-eastern part of the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Lubu</a:t>
            </a:r>
            <a:r>
              <a:rPr kumimoji="0" lang="pl-PL"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skie</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province. The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Wschowa</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community covers an area of ​​19,691 ha, including the city - 925 ha.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Its northern part is covered by the national system of protected areas, which includes a fragment of the protected landscape area: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Przemęcko-Wschowski</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Area, in which the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Przemęcki</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Landscape Park is located.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park was established to protect unique forest, meadow and lake complexes in terms of nature and landscape, with many species of protected and often rare plants and animals.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boundaries of the protected landscape in the commune include mainly forest complexes. There are three lakes in the commune, the largest of which is Lake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Lgińsko</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located approximately 10 km from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Wschowa</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lake area is 68.6 ha, volume 4,778.3 thousand. m3, maximum depth 16.9 m, average depth 7.0 m.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lake is intensively used for recreational purposes thanks to the picturesquely located beach.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 the close vicinity of Lake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Lgińsko</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there is Lake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Lginko</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Lgiń</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Mały</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with an area of ​​39.10 ha, volume - 1,422 thousand. m3, maximum depth 7.2 m, average depth 3.6 m.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Moreover, within the commune there is Lake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Dąbie</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with an area of ​​13.56 ha in the village of </a:t>
            </a:r>
            <a:r>
              <a:rPr kumimoji="0" lang="en-GB" altLang="pl-PL"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Wygnańczyce</a:t>
            </a:r>
            <a:r>
              <a:rPr kumimoji="0" lang="en-GB" altLang="pl-PL"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8" name="Rectangle 3">
            <a:extLst>
              <a:ext uri="{FF2B5EF4-FFF2-40B4-BE49-F238E27FC236}">
                <a16:creationId xmlns:a16="http://schemas.microsoft.com/office/drawing/2014/main" id="{07554351-D419-5940-CC25-93CC2AF36CCF}"/>
              </a:ext>
            </a:extLst>
          </p:cNvPr>
          <p:cNvSpPr>
            <a:spLocks noChangeArrowheads="1"/>
          </p:cNvSpPr>
          <p:nvPr/>
        </p:nvSpPr>
        <p:spPr bwMode="auto">
          <a:xfrm>
            <a:off x="2781291" y="818416"/>
            <a:ext cx="60589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ABOUT THE WSCHOWA MUNICIPALITY </a:t>
            </a:r>
          </a:p>
        </p:txBody>
      </p:sp>
    </p:spTree>
    <p:extLst>
      <p:ext uri="{BB962C8B-B14F-4D97-AF65-F5344CB8AC3E}">
        <p14:creationId xmlns:p14="http://schemas.microsoft.com/office/powerpoint/2010/main" val="205735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5</a:t>
            </a:fld>
            <a:endParaRPr lang="en-PL" sz="1200" spc="350" dirty="0">
              <a:solidFill>
                <a:srgbClr val="00AEEF"/>
              </a:solidFill>
              <a:latin typeface="Crimson Text" panose="02000503000000000000" pitchFamily="2" charset="77"/>
            </a:endParaRPr>
          </a:p>
        </p:txBody>
      </p:sp>
      <p:pic>
        <p:nvPicPr>
          <p:cNvPr id="2" name="Obraz 1">
            <a:extLst>
              <a:ext uri="{FF2B5EF4-FFF2-40B4-BE49-F238E27FC236}">
                <a16:creationId xmlns:a16="http://schemas.microsoft.com/office/drawing/2014/main" id="{50198581-D499-0819-4C9C-5CACDDD6B681}"/>
              </a:ext>
            </a:extLst>
          </p:cNvPr>
          <p:cNvPicPr>
            <a:picLocks noChangeAspect="1"/>
          </p:cNvPicPr>
          <p:nvPr/>
        </p:nvPicPr>
        <p:blipFill>
          <a:blip r:embed="rId3"/>
          <a:stretch>
            <a:fillRect/>
          </a:stretch>
        </p:blipFill>
        <p:spPr>
          <a:xfrm>
            <a:off x="691427" y="1310456"/>
            <a:ext cx="10809145" cy="4237087"/>
          </a:xfrm>
          <a:prstGeom prst="rect">
            <a:avLst/>
          </a:prstGeom>
          <a:ln>
            <a:noFill/>
          </a:ln>
          <a:effectLst>
            <a:softEdge rad="112500"/>
          </a:effectLst>
        </p:spPr>
      </p:pic>
    </p:spTree>
    <p:extLst>
      <p:ext uri="{BB962C8B-B14F-4D97-AF65-F5344CB8AC3E}">
        <p14:creationId xmlns:p14="http://schemas.microsoft.com/office/powerpoint/2010/main" val="203627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6</a:t>
            </a:fld>
            <a:endParaRPr lang="en-PL" sz="1200" spc="350" dirty="0">
              <a:solidFill>
                <a:srgbClr val="00AEEF"/>
              </a:solidFill>
              <a:latin typeface="Crimson Text" panose="02000503000000000000" pitchFamily="2" charset="77"/>
            </a:endParaRPr>
          </a:p>
        </p:txBody>
      </p:sp>
      <p:sp>
        <p:nvSpPr>
          <p:cNvPr id="11" name="pole tekstowe 10">
            <a:extLst>
              <a:ext uri="{FF2B5EF4-FFF2-40B4-BE49-F238E27FC236}">
                <a16:creationId xmlns:a16="http://schemas.microsoft.com/office/drawing/2014/main" id="{5DE64257-59A9-29B2-37D9-A2460ECC11FC}"/>
              </a:ext>
            </a:extLst>
          </p:cNvPr>
          <p:cNvSpPr txBox="1"/>
          <p:nvPr/>
        </p:nvSpPr>
        <p:spPr>
          <a:xfrm>
            <a:off x="694623" y="1916881"/>
            <a:ext cx="5585011" cy="3539430"/>
          </a:xfrm>
          <a:prstGeom prst="rect">
            <a:avLst/>
          </a:prstGeom>
          <a:noFill/>
        </p:spPr>
        <p:txBody>
          <a:bodyPr wrap="square">
            <a:spAutoFit/>
          </a:bodyPr>
          <a:lstStyle/>
          <a:p>
            <a:pPr algn="just"/>
            <a:r>
              <a:rPr lang="en-US" sz="1400" dirty="0">
                <a:latin typeface="Arial" panose="020B0604020202020204" pitchFamily="34" charset="0"/>
                <a:ea typeface="Verdana" panose="020B0604030504040204" pitchFamily="34" charset="0"/>
                <a:cs typeface="Arial" panose="020B0604020202020204" pitchFamily="34" charset="0"/>
              </a:rPr>
              <a:t>Currently there are three institutions whose goal is to provide </a:t>
            </a:r>
            <a:r>
              <a:rPr lang="pl-PL" sz="1400" dirty="0" err="1">
                <a:latin typeface="Arial" panose="020B0604020202020204" pitchFamily="34" charset="0"/>
                <a:ea typeface="Verdana" panose="020B0604030504040204" pitchFamily="34" charset="0"/>
                <a:cs typeface="Arial" panose="020B0604020202020204" pitchFamily="34" charset="0"/>
              </a:rPr>
              <a:t>wide</a:t>
            </a:r>
            <a:r>
              <a:rPr lang="en-US" sz="1400" dirty="0">
                <a:latin typeface="Arial" panose="020B0604020202020204" pitchFamily="34" charset="0"/>
                <a:ea typeface="Verdana" panose="020B0604030504040204" pitchFamily="34" charset="0"/>
                <a:cs typeface="Arial" panose="020B0604020202020204" pitchFamily="34" charset="0"/>
              </a:rPr>
              <a:t> offer in the area of culture and sports:</a:t>
            </a:r>
            <a:endParaRPr lang="pl-PL" sz="1400" dirty="0">
              <a:latin typeface="Arial" panose="020B0604020202020204" pitchFamily="34" charset="0"/>
              <a:ea typeface="Verdana" panose="020B0604030504040204" pitchFamily="34" charset="0"/>
              <a:cs typeface="Arial" panose="020B0604020202020204" pitchFamily="34" charset="0"/>
            </a:endParaRPr>
          </a:p>
          <a:p>
            <a:pPr algn="just"/>
            <a:endParaRPr lang="en-US" sz="1400" dirty="0">
              <a:latin typeface="Arial" panose="020B0604020202020204" pitchFamily="34" charset="0"/>
              <a:ea typeface="Verdana" panose="020B0604030504040204" pitchFamily="34" charset="0"/>
              <a:cs typeface="Arial" panose="020B0604020202020204" pitchFamily="34" charset="0"/>
            </a:endParaRPr>
          </a:p>
          <a:p>
            <a:pPr algn="just"/>
            <a:r>
              <a:rPr lang="en-US" sz="1400" dirty="0">
                <a:latin typeface="Arial" panose="020B0604020202020204" pitchFamily="34" charset="0"/>
                <a:ea typeface="Verdana" panose="020B0604030504040204" pitchFamily="34" charset="0"/>
                <a:cs typeface="Arial" panose="020B0604020202020204" pitchFamily="34" charset="0"/>
              </a:rPr>
              <a:t>- The Public Library of the Town and Commune, which is </a:t>
            </a:r>
            <a:r>
              <a:rPr lang="pl-PL" sz="1400" dirty="0" err="1">
                <a:latin typeface="Arial" panose="020B0604020202020204" pitchFamily="34" charset="0"/>
                <a:ea typeface="Verdana" panose="020B0604030504040204" pitchFamily="34" charset="0"/>
                <a:cs typeface="Arial" panose="020B0604020202020204" pitchFamily="34" charset="0"/>
              </a:rPr>
              <a:t>located</a:t>
            </a:r>
            <a:r>
              <a:rPr lang="en-US" sz="1400" dirty="0">
                <a:latin typeface="Arial" panose="020B0604020202020204" pitchFamily="34" charset="0"/>
                <a:ea typeface="Verdana" panose="020B0604030504040204" pitchFamily="34" charset="0"/>
                <a:cs typeface="Arial" panose="020B0604020202020204" pitchFamily="34" charset="0"/>
              </a:rPr>
              <a:t> in the historic building of the former Jesuit Residency.</a:t>
            </a:r>
            <a:endParaRPr lang="pl-PL" sz="1400" dirty="0">
              <a:latin typeface="Arial" panose="020B0604020202020204" pitchFamily="34" charset="0"/>
              <a:ea typeface="Verdana" panose="020B0604030504040204" pitchFamily="34" charset="0"/>
              <a:cs typeface="Arial" panose="020B0604020202020204" pitchFamily="34" charset="0"/>
            </a:endParaRPr>
          </a:p>
          <a:p>
            <a:pPr algn="just"/>
            <a:endParaRPr lang="en-US" sz="1400" dirty="0">
              <a:latin typeface="Arial" panose="020B0604020202020204" pitchFamily="34" charset="0"/>
              <a:ea typeface="Verdana" panose="020B0604030504040204" pitchFamily="34" charset="0"/>
              <a:cs typeface="Arial" panose="020B0604020202020204" pitchFamily="34" charset="0"/>
            </a:endParaRPr>
          </a:p>
          <a:p>
            <a:pPr algn="just"/>
            <a:r>
              <a:rPr lang="en-US" sz="1400" dirty="0">
                <a:latin typeface="Arial" panose="020B0604020202020204" pitchFamily="34" charset="0"/>
                <a:ea typeface="Verdana" panose="020B0604030504040204" pitchFamily="34" charset="0"/>
                <a:cs typeface="Arial" panose="020B0604020202020204" pitchFamily="34" charset="0"/>
              </a:rPr>
              <a:t>- Museum of the Land of </a:t>
            </a:r>
            <a:r>
              <a:rPr lang="en-US" sz="1400" dirty="0" err="1">
                <a:latin typeface="Arial" panose="020B0604020202020204" pitchFamily="34" charset="0"/>
                <a:ea typeface="Verdana" panose="020B0604030504040204" pitchFamily="34" charset="0"/>
                <a:cs typeface="Arial" panose="020B0604020202020204" pitchFamily="34" charset="0"/>
              </a:rPr>
              <a:t>Wschowa</a:t>
            </a:r>
            <a:r>
              <a:rPr lang="en-US" sz="1400" dirty="0">
                <a:latin typeface="Arial" panose="020B0604020202020204" pitchFamily="34" charset="0"/>
                <a:ea typeface="Verdana" panose="020B0604030504040204" pitchFamily="34" charset="0"/>
                <a:cs typeface="Arial" panose="020B0604020202020204" pitchFamily="34" charset="0"/>
              </a:rPr>
              <a:t>, pursuing numerous educational projects, museal classes, workshops, </a:t>
            </a:r>
            <a:r>
              <a:rPr lang="en-US" sz="1400" dirty="0" err="1">
                <a:latin typeface="Arial" panose="020B0604020202020204" pitchFamily="34" charset="0"/>
                <a:ea typeface="Verdana" panose="020B0604030504040204" pitchFamily="34" charset="0"/>
                <a:cs typeface="Arial" panose="020B0604020202020204" pitchFamily="34" charset="0"/>
              </a:rPr>
              <a:t>organi</a:t>
            </a:r>
            <a:r>
              <a:rPr lang="pl-PL" sz="1400" dirty="0">
                <a:latin typeface="Arial" panose="020B0604020202020204" pitchFamily="34" charset="0"/>
                <a:ea typeface="Verdana" panose="020B0604030504040204" pitchFamily="34" charset="0"/>
                <a:cs typeface="Arial" panose="020B0604020202020204" pitchFamily="34" charset="0"/>
              </a:rPr>
              <a:t>z</a:t>
            </a:r>
            <a:r>
              <a:rPr lang="en-US" sz="1400" dirty="0" err="1">
                <a:latin typeface="Arial" panose="020B0604020202020204" pitchFamily="34" charset="0"/>
                <a:ea typeface="Verdana" panose="020B0604030504040204" pitchFamily="34" charset="0"/>
                <a:cs typeface="Arial" panose="020B0604020202020204" pitchFamily="34" charset="0"/>
              </a:rPr>
              <a:t>ation</a:t>
            </a:r>
            <a:r>
              <a:rPr lang="en-US" sz="1400" dirty="0">
                <a:latin typeface="Arial" panose="020B0604020202020204" pitchFamily="34" charset="0"/>
                <a:ea typeface="Verdana" panose="020B0604030504040204" pitchFamily="34" charset="0"/>
                <a:cs typeface="Arial" panose="020B0604020202020204" pitchFamily="34" charset="0"/>
              </a:rPr>
              <a:t> of events within the framework of both nationwide and local projects, promotion of books, lectures, as well as seminars and conferences.</a:t>
            </a:r>
            <a:endParaRPr lang="pl-PL" sz="1400" dirty="0">
              <a:latin typeface="Arial" panose="020B0604020202020204" pitchFamily="34" charset="0"/>
              <a:ea typeface="Verdana" panose="020B0604030504040204" pitchFamily="34" charset="0"/>
              <a:cs typeface="Arial" panose="020B0604020202020204" pitchFamily="34" charset="0"/>
            </a:endParaRPr>
          </a:p>
          <a:p>
            <a:pPr algn="just"/>
            <a:endParaRPr lang="en-US" sz="1400" dirty="0">
              <a:latin typeface="Arial" panose="020B0604020202020204" pitchFamily="34" charset="0"/>
              <a:ea typeface="Verdana" panose="020B0604030504040204" pitchFamily="34" charset="0"/>
              <a:cs typeface="Arial" panose="020B0604020202020204" pitchFamily="34" charset="0"/>
            </a:endParaRPr>
          </a:p>
          <a:p>
            <a:pPr algn="just"/>
            <a:r>
              <a:rPr lang="en-US" sz="1400" dirty="0">
                <a:latin typeface="Arial" panose="020B0604020202020204" pitchFamily="34" charset="0"/>
                <a:ea typeface="Verdana" panose="020B0604030504040204" pitchFamily="34" charset="0"/>
                <a:cs typeface="Arial" panose="020B0604020202020204" pitchFamily="34" charset="0"/>
              </a:rPr>
              <a:t>- Culture and Recreation Centre, which is organizing a number of events in the area of culture, entertainment, and sports. Special interest clubs are also present, as well as are classes in arts, theatre and singing, chess club, „</a:t>
            </a:r>
            <a:r>
              <a:rPr lang="en-US" sz="1400" dirty="0" err="1">
                <a:latin typeface="Arial" panose="020B0604020202020204" pitchFamily="34" charset="0"/>
                <a:ea typeface="Verdana" panose="020B0604030504040204" pitchFamily="34" charset="0"/>
                <a:cs typeface="Arial" panose="020B0604020202020204" pitchFamily="34" charset="0"/>
              </a:rPr>
              <a:t>Sedno</a:t>
            </a:r>
            <a:r>
              <a:rPr lang="en-US" sz="1400" dirty="0">
                <a:latin typeface="Arial" panose="020B0604020202020204" pitchFamily="34" charset="0"/>
                <a:ea typeface="Verdana" panose="020B0604030504040204" pitchFamily="34" charset="0"/>
                <a:cs typeface="Arial" panose="020B0604020202020204" pitchFamily="34" charset="0"/>
              </a:rPr>
              <a:t>” literature and music ensemble, the „</a:t>
            </a:r>
            <a:r>
              <a:rPr lang="en-US" sz="1400" dirty="0" err="1">
                <a:latin typeface="Arial" panose="020B0604020202020204" pitchFamily="34" charset="0"/>
                <a:ea typeface="Verdana" panose="020B0604030504040204" pitchFamily="34" charset="0"/>
                <a:cs typeface="Arial" panose="020B0604020202020204" pitchFamily="34" charset="0"/>
              </a:rPr>
              <a:t>Lutnia</a:t>
            </a:r>
            <a:r>
              <a:rPr lang="en-US" sz="1400" dirty="0">
                <a:latin typeface="Arial" panose="020B0604020202020204" pitchFamily="34" charset="0"/>
                <a:ea typeface="Verdana" panose="020B0604030504040204" pitchFamily="34" charset="0"/>
                <a:cs typeface="Arial" panose="020B0604020202020204" pitchFamily="34" charset="0"/>
              </a:rPr>
              <a:t>” choir, bridge club.</a:t>
            </a:r>
          </a:p>
        </p:txBody>
      </p:sp>
      <p:sp>
        <p:nvSpPr>
          <p:cNvPr id="2" name="Tytuł 1">
            <a:extLst>
              <a:ext uri="{FF2B5EF4-FFF2-40B4-BE49-F238E27FC236}">
                <a16:creationId xmlns:a16="http://schemas.microsoft.com/office/drawing/2014/main" id="{44C5F8E4-20DF-9E3E-BE70-BA48C183F9F9}"/>
              </a:ext>
            </a:extLst>
          </p:cNvPr>
          <p:cNvSpPr txBox="1">
            <a:spLocks/>
          </p:cNvSpPr>
          <p:nvPr/>
        </p:nvSpPr>
        <p:spPr>
          <a:xfrm>
            <a:off x="931451" y="622876"/>
            <a:ext cx="10515600" cy="9191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l-PL" sz="2400" b="1" dirty="0">
                <a:latin typeface="Arial" panose="020B0604020202020204" pitchFamily="34" charset="0"/>
                <a:ea typeface="Verdana" panose="020B0604030504040204" pitchFamily="34" charset="0"/>
                <a:cs typeface="Arial" panose="020B0604020202020204" pitchFamily="34" charset="0"/>
              </a:rPr>
              <a:t>CULTURAL AND EDUCATIONAL POTENTIAL</a:t>
            </a:r>
            <a:endParaRPr lang="pl-PL" sz="2400" b="1" dirty="0">
              <a:latin typeface="Arial" panose="020B0604020202020204" pitchFamily="34" charset="0"/>
              <a:cs typeface="Arial" panose="020B0604020202020204" pitchFamily="34" charset="0"/>
            </a:endParaRPr>
          </a:p>
        </p:txBody>
      </p:sp>
      <p:sp>
        <p:nvSpPr>
          <p:cNvPr id="4" name="pole tekstowe 3">
            <a:extLst>
              <a:ext uri="{FF2B5EF4-FFF2-40B4-BE49-F238E27FC236}">
                <a16:creationId xmlns:a16="http://schemas.microsoft.com/office/drawing/2014/main" id="{52445C6F-D582-E5E4-59FA-505CFA26745A}"/>
              </a:ext>
            </a:extLst>
          </p:cNvPr>
          <p:cNvSpPr txBox="1"/>
          <p:nvPr/>
        </p:nvSpPr>
        <p:spPr>
          <a:xfrm>
            <a:off x="6374291" y="1926311"/>
            <a:ext cx="5062928" cy="2154436"/>
          </a:xfrm>
          <a:prstGeom prst="rect">
            <a:avLst/>
          </a:prstGeom>
          <a:noFill/>
        </p:spPr>
        <p:txBody>
          <a:bodyPr wrap="square">
            <a:spAutoFit/>
          </a:bodyPr>
          <a:lstStyle/>
          <a:p>
            <a:pPr algn="just"/>
            <a:r>
              <a:rPr lang="en-US" sz="1400" dirty="0">
                <a:latin typeface="Arial" panose="020B0604020202020204" pitchFamily="34" charset="0"/>
                <a:ea typeface="Verdana" panose="020B0604030504040204" pitchFamily="34" charset="0"/>
                <a:cs typeface="Arial" panose="020B0604020202020204" pitchFamily="34" charset="0"/>
              </a:rPr>
              <a:t>Within the borough there are several education facilities: kindergartens, primary and secondary schools with </a:t>
            </a:r>
            <a:r>
              <a:rPr lang="pl-PL" sz="1400" dirty="0" err="1">
                <a:latin typeface="Arial" panose="020B0604020202020204" pitchFamily="34" charset="0"/>
                <a:ea typeface="Verdana" panose="020B0604030504040204" pitchFamily="34" charset="0"/>
                <a:cs typeface="Arial" panose="020B0604020202020204" pitchFamily="34" charset="0"/>
              </a:rPr>
              <a:t>wide</a:t>
            </a:r>
            <a:r>
              <a:rPr lang="en-US" sz="1400" dirty="0">
                <a:latin typeface="Arial" panose="020B0604020202020204" pitchFamily="34" charset="0"/>
                <a:ea typeface="Verdana" panose="020B0604030504040204" pitchFamily="34" charset="0"/>
                <a:cs typeface="Arial" panose="020B0604020202020204" pitchFamily="34" charset="0"/>
              </a:rPr>
              <a:t> educational offer.</a:t>
            </a:r>
          </a:p>
          <a:p>
            <a:pPr algn="just"/>
            <a:endParaRPr lang="pl-PL" sz="1400" dirty="0">
              <a:latin typeface="Arial" panose="020B0604020202020204" pitchFamily="34" charset="0"/>
              <a:ea typeface="Verdana" panose="020B0604030504040204" pitchFamily="34" charset="0"/>
              <a:cs typeface="Arial" panose="020B0604020202020204" pitchFamily="34" charset="0"/>
            </a:endParaRPr>
          </a:p>
          <a:p>
            <a:pPr algn="just"/>
            <a:r>
              <a:rPr lang="en-US" sz="1400" dirty="0">
                <a:latin typeface="Arial" panose="020B0604020202020204" pitchFamily="34" charset="0"/>
                <a:ea typeface="Verdana" panose="020B0604030504040204" pitchFamily="34" charset="0"/>
                <a:cs typeface="Arial" panose="020B0604020202020204" pitchFamily="34" charset="0"/>
              </a:rPr>
              <a:t>Some creches and kindergartens are private entities.</a:t>
            </a:r>
            <a:endParaRPr lang="pl-PL" sz="1400" dirty="0">
              <a:latin typeface="Arial" panose="020B0604020202020204" pitchFamily="34" charset="0"/>
              <a:ea typeface="Verdana" panose="020B0604030504040204" pitchFamily="34" charset="0"/>
              <a:cs typeface="Arial" panose="020B0604020202020204" pitchFamily="34" charset="0"/>
            </a:endParaRPr>
          </a:p>
          <a:p>
            <a:pPr algn="just"/>
            <a:endParaRPr lang="en-US" sz="1400" dirty="0">
              <a:latin typeface="Arial" panose="020B0604020202020204" pitchFamily="34" charset="0"/>
              <a:ea typeface="Verdana" panose="020B0604030504040204" pitchFamily="34" charset="0"/>
              <a:cs typeface="Arial" panose="020B0604020202020204" pitchFamily="34" charset="0"/>
            </a:endParaRPr>
          </a:p>
          <a:p>
            <a:pPr algn="just"/>
            <a:r>
              <a:rPr lang="en-US" sz="1400" dirty="0">
                <a:latin typeface="Arial" panose="020B0604020202020204" pitchFamily="34" charset="0"/>
                <a:ea typeface="Verdana" panose="020B0604030504040204" pitchFamily="34" charset="0"/>
                <a:cs typeface="Arial" panose="020B0604020202020204" pitchFamily="34" charset="0"/>
              </a:rPr>
              <a:t>It is worth mentioning that in </a:t>
            </a:r>
            <a:r>
              <a:rPr lang="en-US" sz="1400" dirty="0" err="1">
                <a:latin typeface="Arial" panose="020B0604020202020204" pitchFamily="34" charset="0"/>
                <a:ea typeface="Verdana" panose="020B0604030504040204" pitchFamily="34" charset="0"/>
                <a:cs typeface="Arial" panose="020B0604020202020204" pitchFamily="34" charset="0"/>
              </a:rPr>
              <a:t>Wschowa</a:t>
            </a:r>
            <a:r>
              <a:rPr lang="en-US" sz="1400" dirty="0">
                <a:latin typeface="Arial" panose="020B0604020202020204" pitchFamily="34" charset="0"/>
                <a:ea typeface="Verdana" panose="020B0604030504040204" pitchFamily="34" charset="0"/>
                <a:cs typeface="Arial" panose="020B0604020202020204" pitchFamily="34" charset="0"/>
              </a:rPr>
              <a:t> there is the State School of Music of the First-Tier.</a:t>
            </a:r>
          </a:p>
          <a:p>
            <a:pPr algn="just"/>
            <a:endParaRPr lang="pl-PL" sz="1100" dirty="0">
              <a:latin typeface="Verdana" panose="020B0604030504040204" pitchFamily="34" charset="0"/>
              <a:ea typeface="Verdana" panose="020B0604030504040204" pitchFamily="34" charset="0"/>
            </a:endParaRPr>
          </a:p>
          <a:p>
            <a:pPr algn="just"/>
            <a:endParaRPr lang="pl-PL"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6985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7</a:t>
            </a:fld>
            <a:endParaRPr lang="en-PL" sz="1200" spc="350" dirty="0">
              <a:solidFill>
                <a:srgbClr val="00AEEF"/>
              </a:solidFill>
              <a:latin typeface="Crimson Text" panose="02000503000000000000" pitchFamily="2" charset="77"/>
            </a:endParaRPr>
          </a:p>
        </p:txBody>
      </p:sp>
      <p:sp>
        <p:nvSpPr>
          <p:cNvPr id="3" name="pole tekstowe 2">
            <a:extLst>
              <a:ext uri="{FF2B5EF4-FFF2-40B4-BE49-F238E27FC236}">
                <a16:creationId xmlns:a16="http://schemas.microsoft.com/office/drawing/2014/main" id="{064BACA3-7A79-D587-6C41-4E73D3D033FC}"/>
              </a:ext>
            </a:extLst>
          </p:cNvPr>
          <p:cNvSpPr txBox="1"/>
          <p:nvPr/>
        </p:nvSpPr>
        <p:spPr>
          <a:xfrm>
            <a:off x="3620426" y="839091"/>
            <a:ext cx="4358985" cy="461665"/>
          </a:xfrm>
          <a:prstGeom prst="rect">
            <a:avLst/>
          </a:prstGeom>
          <a:noFill/>
        </p:spPr>
        <p:txBody>
          <a:bodyPr wrap="square">
            <a:spAutoFit/>
          </a:bodyPr>
          <a:lstStyle/>
          <a:p>
            <a:pPr algn="ctr"/>
            <a:r>
              <a:rPr lang="pl-PL" sz="2400" b="1" dirty="0">
                <a:latin typeface="Arial" panose="020B0604020202020204" pitchFamily="34" charset="0"/>
                <a:ea typeface="Verdana" panose="020B0604030504040204" pitchFamily="34" charset="0"/>
                <a:cs typeface="Arial" panose="020B0604020202020204" pitchFamily="34" charset="0"/>
              </a:rPr>
              <a:t>ECONOMY</a:t>
            </a:r>
          </a:p>
        </p:txBody>
      </p:sp>
      <p:sp>
        <p:nvSpPr>
          <p:cNvPr id="8" name="pole tekstowe 7">
            <a:extLst>
              <a:ext uri="{FF2B5EF4-FFF2-40B4-BE49-F238E27FC236}">
                <a16:creationId xmlns:a16="http://schemas.microsoft.com/office/drawing/2014/main" id="{047FE4F2-00AA-FDB5-8244-07B37B21C231}"/>
              </a:ext>
            </a:extLst>
          </p:cNvPr>
          <p:cNvSpPr txBox="1"/>
          <p:nvPr/>
        </p:nvSpPr>
        <p:spPr>
          <a:xfrm>
            <a:off x="593559" y="1493881"/>
            <a:ext cx="10597763" cy="1569660"/>
          </a:xfrm>
          <a:prstGeom prst="rect">
            <a:avLst/>
          </a:prstGeom>
          <a:noFill/>
        </p:spPr>
        <p:txBody>
          <a:bodyPr wrap="square">
            <a:spAutoFit/>
          </a:bodyPr>
          <a:lstStyle/>
          <a:p>
            <a:pPr algn="just"/>
            <a:r>
              <a:rPr lang="en-US" sz="1600" i="0" u="none" strike="noStrike" baseline="0" dirty="0">
                <a:latin typeface="Arial" panose="020B0604020202020204" pitchFamily="34" charset="0"/>
                <a:ea typeface="Verdana" panose="020B0604030504040204" pitchFamily="34" charset="0"/>
                <a:cs typeface="Arial" panose="020B0604020202020204" pitchFamily="34" charset="0"/>
              </a:rPr>
              <a:t>The economy of our commune and the town itself is services-oriented. Industry is located in the suburbs, and companies represent the small and medium-size range. There are no factories and mass-production entities, although there are industrial zones with buildings and premises which once used to belong to well-doing companies. One of the largest and most active companies in our township is a Swedish company STENA Recycling; they are expanding their premises in Wschowa and are becoming one of the most modern companies in the recycling industry in Europe.</a:t>
            </a:r>
            <a:endParaRPr lang="pl-PL" sz="1600" i="0" u="none" strike="noStrike" baseline="0" dirty="0">
              <a:latin typeface="Arial" panose="020B0604020202020204" pitchFamily="34" charset="0"/>
              <a:ea typeface="Verdana" panose="020B0604030504040204" pitchFamily="34" charset="0"/>
              <a:cs typeface="Arial" panose="020B0604020202020204" pitchFamily="34" charset="0"/>
            </a:endParaRPr>
          </a:p>
        </p:txBody>
      </p:sp>
      <p:pic>
        <p:nvPicPr>
          <p:cNvPr id="13" name="Obraz 12">
            <a:extLst>
              <a:ext uri="{FF2B5EF4-FFF2-40B4-BE49-F238E27FC236}">
                <a16:creationId xmlns:a16="http://schemas.microsoft.com/office/drawing/2014/main" id="{FE83DA4F-4D9E-76AD-1363-2B461B6174A6}"/>
              </a:ext>
            </a:extLst>
          </p:cNvPr>
          <p:cNvPicPr>
            <a:picLocks noChangeAspect="1"/>
          </p:cNvPicPr>
          <p:nvPr/>
        </p:nvPicPr>
        <p:blipFill>
          <a:blip r:embed="rId3"/>
          <a:stretch>
            <a:fillRect/>
          </a:stretch>
        </p:blipFill>
        <p:spPr>
          <a:xfrm>
            <a:off x="6647870" y="3353921"/>
            <a:ext cx="4632228" cy="2010198"/>
          </a:xfrm>
          <a:prstGeom prst="rect">
            <a:avLst/>
          </a:prstGeom>
          <a:ln>
            <a:noFill/>
          </a:ln>
          <a:effectLst>
            <a:softEdge rad="112500"/>
          </a:effectLst>
        </p:spPr>
      </p:pic>
      <p:sp>
        <p:nvSpPr>
          <p:cNvPr id="17" name="pole tekstowe 16">
            <a:extLst>
              <a:ext uri="{FF2B5EF4-FFF2-40B4-BE49-F238E27FC236}">
                <a16:creationId xmlns:a16="http://schemas.microsoft.com/office/drawing/2014/main" id="{C64DA177-ED86-FC9B-9EDB-357F30263BCE}"/>
              </a:ext>
            </a:extLst>
          </p:cNvPr>
          <p:cNvSpPr txBox="1"/>
          <p:nvPr/>
        </p:nvSpPr>
        <p:spPr>
          <a:xfrm>
            <a:off x="593559" y="2985205"/>
            <a:ext cx="5736220" cy="3108543"/>
          </a:xfrm>
          <a:prstGeom prst="rect">
            <a:avLst/>
          </a:prstGeom>
          <a:noFill/>
        </p:spPr>
        <p:txBody>
          <a:bodyPr wrap="square">
            <a:spAutoFit/>
          </a:bodyPr>
          <a:lstStyle/>
          <a:p>
            <a:endParaRPr lang="pl-PL" sz="1200" dirty="0">
              <a:latin typeface="Verdana" panose="020B0604030504040204" pitchFamily="34" charset="0"/>
              <a:ea typeface="Verdana" panose="020B0604030504040204" pitchFamily="34" charset="0"/>
            </a:endParaRPr>
          </a:p>
          <a:p>
            <a:pPr algn="just"/>
            <a:r>
              <a:rPr lang="en-US" sz="1600" b="0" i="0" u="none" strike="noStrike" baseline="0" dirty="0">
                <a:latin typeface="Arial" panose="020B0604020202020204" pitchFamily="34" charset="0"/>
                <a:ea typeface="Verdana" panose="020B0604030504040204" pitchFamily="34" charset="0"/>
                <a:cs typeface="Arial" panose="020B0604020202020204" pitchFamily="34" charset="0"/>
              </a:rPr>
              <a:t>The citizens of the town and villages are working services, administration, schools, small private family businesses, shops and supermarkets, a hospital and health care facilities. In the rural areas people work in agriculture and horticulture. Conditions for agricultural industry are one of the best in Poland. Tourist industry is not well developed despite tourist attractions - picturesque lakes, green areas with minimally developed tourist facilities. For the years to come our plans cover development of cycling paths, renewed sports facilities, and local swimming pool with extended recreation part.</a:t>
            </a:r>
          </a:p>
          <a:p>
            <a:endParaRPr lang="en-US" sz="1200" b="0" i="0" u="none" strike="noStrike" baseline="0" dirty="0">
              <a:latin typeface="Verdana" panose="020B0604030504040204" pitchFamily="34" charset="0"/>
              <a:ea typeface="Verdana" panose="020B0604030504040204" pitchFamily="34" charset="0"/>
            </a:endParaRPr>
          </a:p>
          <a:p>
            <a:endParaRPr lang="en-US" sz="1200" b="0" i="0" u="none" strike="noStrike" baseline="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02032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8</a:t>
            </a:fld>
            <a:endParaRPr lang="en-PL" sz="1200" spc="350" dirty="0">
              <a:solidFill>
                <a:srgbClr val="00AEEF"/>
              </a:solidFill>
              <a:latin typeface="Crimson Text" panose="02000503000000000000" pitchFamily="2" charset="77"/>
            </a:endParaRPr>
          </a:p>
        </p:txBody>
      </p:sp>
      <p:sp>
        <p:nvSpPr>
          <p:cNvPr id="2" name="Tytuł 1">
            <a:extLst>
              <a:ext uri="{FF2B5EF4-FFF2-40B4-BE49-F238E27FC236}">
                <a16:creationId xmlns:a16="http://schemas.microsoft.com/office/drawing/2014/main" id="{BD1AD867-0723-DF69-282E-1353268C3B41}"/>
              </a:ext>
            </a:extLst>
          </p:cNvPr>
          <p:cNvSpPr txBox="1">
            <a:spLocks/>
          </p:cNvSpPr>
          <p:nvPr/>
        </p:nvSpPr>
        <p:spPr>
          <a:xfrm>
            <a:off x="3778808" y="301036"/>
            <a:ext cx="4049576" cy="2994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l-PL" sz="2400" b="1" dirty="0">
                <a:latin typeface="Arial" panose="020B0604020202020204" pitchFamily="34" charset="0"/>
                <a:ea typeface="Verdana" panose="020B0604030504040204" pitchFamily="34" charset="0"/>
                <a:cs typeface="Arial" panose="020B0604020202020204" pitchFamily="34" charset="0"/>
              </a:rPr>
              <a:t>HISTORY</a:t>
            </a:r>
            <a:endParaRPr lang="pl-PL" sz="2400" b="1" dirty="0">
              <a:latin typeface="Arial" panose="020B0604020202020204" pitchFamily="34" charset="0"/>
              <a:cs typeface="Arial" panose="020B0604020202020204" pitchFamily="34" charset="0"/>
            </a:endParaRPr>
          </a:p>
        </p:txBody>
      </p:sp>
      <p:pic>
        <p:nvPicPr>
          <p:cNvPr id="12" name="Obraz 11">
            <a:hlinkClick r:id="rId3" action="ppaction://hlinkfile"/>
            <a:extLst>
              <a:ext uri="{FF2B5EF4-FFF2-40B4-BE49-F238E27FC236}">
                <a16:creationId xmlns:a16="http://schemas.microsoft.com/office/drawing/2014/main" id="{D4AFEECE-1A8F-F14D-CD84-CA8C2DB1FF7F}"/>
              </a:ext>
            </a:extLst>
          </p:cNvPr>
          <p:cNvPicPr>
            <a:picLocks noChangeAspect="1"/>
          </p:cNvPicPr>
          <p:nvPr/>
        </p:nvPicPr>
        <p:blipFill>
          <a:blip r:embed="rId4"/>
          <a:stretch>
            <a:fillRect/>
          </a:stretch>
        </p:blipFill>
        <p:spPr>
          <a:xfrm>
            <a:off x="3387145" y="1356487"/>
            <a:ext cx="2668434" cy="2184811"/>
          </a:xfrm>
          <a:prstGeom prst="rect">
            <a:avLst/>
          </a:prstGeom>
          <a:ln>
            <a:noFill/>
          </a:ln>
          <a:effectLst>
            <a:softEdge rad="112500"/>
          </a:effectLst>
        </p:spPr>
      </p:pic>
      <p:sp>
        <p:nvSpPr>
          <p:cNvPr id="13" name="pole tekstowe 12">
            <a:extLst>
              <a:ext uri="{FF2B5EF4-FFF2-40B4-BE49-F238E27FC236}">
                <a16:creationId xmlns:a16="http://schemas.microsoft.com/office/drawing/2014/main" id="{156D9CE5-3167-F6A8-6E80-4886A42D9993}"/>
              </a:ext>
            </a:extLst>
          </p:cNvPr>
          <p:cNvSpPr txBox="1"/>
          <p:nvPr/>
        </p:nvSpPr>
        <p:spPr>
          <a:xfrm>
            <a:off x="826613" y="1556303"/>
            <a:ext cx="2195582" cy="2769989"/>
          </a:xfrm>
          <a:prstGeom prst="rect">
            <a:avLst/>
          </a:prstGeom>
          <a:noFill/>
        </p:spPr>
        <p:txBody>
          <a:bodyPr wrap="square">
            <a:spAutoFit/>
          </a:bodyPr>
          <a:lstStyle/>
          <a:p>
            <a:pPr algn="just"/>
            <a:r>
              <a:rPr lang="en-US" sz="1200" i="0" u="none" strike="noStrike" baseline="0" dirty="0">
                <a:latin typeface="Arial" panose="020B0604020202020204" pitchFamily="34" charset="0"/>
                <a:ea typeface="Verdana" panose="020B0604030504040204" pitchFamily="34" charset="0"/>
                <a:cs typeface="Arial" panose="020B0604020202020204" pitchFamily="34" charset="0"/>
              </a:rPr>
              <a:t>The town hall is an interesting and valuable monument, in which the alterations in the Gothic Revival style match the architecture of the body designed in the Gothic style.</a:t>
            </a:r>
            <a:endParaRPr lang="pl-PL" sz="1200" i="0" u="none" strike="noStrike" baseline="0" dirty="0">
              <a:latin typeface="Arial" panose="020B0604020202020204" pitchFamily="34" charset="0"/>
              <a:ea typeface="Verdana" panose="020B0604030504040204" pitchFamily="34" charset="0"/>
              <a:cs typeface="Arial" panose="020B0604020202020204" pitchFamily="34" charset="0"/>
            </a:endParaRPr>
          </a:p>
          <a:p>
            <a:pPr algn="just"/>
            <a:r>
              <a:rPr lang="en-US" sz="1200" dirty="0">
                <a:latin typeface="Arial" panose="020B0604020202020204" pitchFamily="34" charset="0"/>
                <a:ea typeface="Verdana" panose="020B0604030504040204" pitchFamily="34" charset="0"/>
                <a:cs typeface="Arial" panose="020B0604020202020204" pitchFamily="34" charset="0"/>
              </a:rPr>
              <a:t>The present-day town hall is the result of the reconstruction done in the Gothic Revival style in 1860-1870.</a:t>
            </a:r>
            <a:endParaRPr lang="pl-PL" sz="1200" dirty="0">
              <a:latin typeface="Arial" panose="020B0604020202020204" pitchFamily="34" charset="0"/>
              <a:ea typeface="Verdana" panose="020B0604030504040204" pitchFamily="34" charset="0"/>
              <a:cs typeface="Arial" panose="020B0604020202020204" pitchFamily="34" charset="0"/>
            </a:endParaRPr>
          </a:p>
          <a:p>
            <a:pPr algn="l"/>
            <a:endParaRPr lang="pl-PL" sz="1200" dirty="0">
              <a:latin typeface="Arial" panose="020B0604020202020204" pitchFamily="34" charset="0"/>
              <a:ea typeface="Verdana" panose="020B0604030504040204" pitchFamily="34" charset="0"/>
              <a:cs typeface="Arial" panose="020B0604020202020204" pitchFamily="34" charset="0"/>
            </a:endParaRPr>
          </a:p>
          <a:p>
            <a:pPr algn="l"/>
            <a:endParaRPr lang="pl-PL" sz="1000" dirty="0">
              <a:latin typeface="Verdana" panose="020B0604030504040204" pitchFamily="34" charset="0"/>
              <a:ea typeface="Verdana" panose="020B0604030504040204" pitchFamily="34" charset="0"/>
            </a:endParaRPr>
          </a:p>
          <a:p>
            <a:pPr algn="l"/>
            <a:endParaRPr lang="pl-PL" sz="1000" dirty="0">
              <a:latin typeface="Verdana" panose="020B0604030504040204" pitchFamily="34" charset="0"/>
              <a:ea typeface="Verdana" panose="020B0604030504040204" pitchFamily="34" charset="0"/>
            </a:endParaRPr>
          </a:p>
          <a:p>
            <a:pPr algn="l"/>
            <a:endParaRPr lang="pl-PL" sz="1000" dirty="0">
              <a:latin typeface="Verdana" panose="020B0604030504040204" pitchFamily="34" charset="0"/>
              <a:ea typeface="Verdana" panose="020B0604030504040204" pitchFamily="34" charset="0"/>
            </a:endParaRPr>
          </a:p>
        </p:txBody>
      </p:sp>
      <p:sp>
        <p:nvSpPr>
          <p:cNvPr id="19" name="pole tekstowe 18">
            <a:extLst>
              <a:ext uri="{FF2B5EF4-FFF2-40B4-BE49-F238E27FC236}">
                <a16:creationId xmlns:a16="http://schemas.microsoft.com/office/drawing/2014/main" id="{E4D7CB40-55A6-3571-A965-E92EC62461FC}"/>
              </a:ext>
            </a:extLst>
          </p:cNvPr>
          <p:cNvSpPr txBox="1"/>
          <p:nvPr/>
        </p:nvSpPr>
        <p:spPr>
          <a:xfrm>
            <a:off x="1704579" y="5576515"/>
            <a:ext cx="3603326" cy="461665"/>
          </a:xfrm>
          <a:prstGeom prst="rect">
            <a:avLst/>
          </a:prstGeom>
          <a:noFill/>
        </p:spPr>
        <p:txBody>
          <a:bodyPr wrap="square">
            <a:spAutoFit/>
          </a:bodyPr>
          <a:lstStyle/>
          <a:p>
            <a:pPr algn="just"/>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Near</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the market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square</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and Zamkowy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Square</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there</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are</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tenement</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houses</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with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fronts</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and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tops</a:t>
            </a:r>
            <a:r>
              <a:rPr lang="pl-PL" sz="1200" dirty="0">
                <a:latin typeface="Arial" panose="020B0604020202020204" pitchFamily="34" charset="0"/>
                <a:ea typeface="Verdana" panose="020B0604030504040204" pitchFamily="34" charset="0"/>
                <a:cs typeface="Arial" panose="020B0604020202020204" pitchFamily="34" charset="0"/>
              </a:rPr>
              <a:t>.</a:t>
            </a:r>
            <a:endParaRPr lang="pl-PL" sz="1200" b="0" i="0" u="none" strike="noStrike" baseline="0" dirty="0">
              <a:latin typeface="Arial" panose="020B0604020202020204" pitchFamily="34" charset="0"/>
              <a:ea typeface="Verdana" panose="020B060403050404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C5616B47-8F18-981F-9E02-52DCDBB9D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3234" y="3604645"/>
            <a:ext cx="2883293" cy="19231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pole tekstowe 19">
            <a:extLst>
              <a:ext uri="{FF2B5EF4-FFF2-40B4-BE49-F238E27FC236}">
                <a16:creationId xmlns:a16="http://schemas.microsoft.com/office/drawing/2014/main" id="{3F5F63E2-8A48-7DF2-83F5-FA2DF8C9467C}"/>
              </a:ext>
            </a:extLst>
          </p:cNvPr>
          <p:cNvSpPr txBox="1"/>
          <p:nvPr/>
        </p:nvSpPr>
        <p:spPr>
          <a:xfrm>
            <a:off x="6335556" y="1522906"/>
            <a:ext cx="2486251" cy="1200329"/>
          </a:xfrm>
          <a:prstGeom prst="rect">
            <a:avLst/>
          </a:prstGeom>
          <a:noFill/>
        </p:spPr>
        <p:txBody>
          <a:bodyPr wrap="square">
            <a:spAutoFit/>
          </a:bodyPr>
          <a:lstStyle/>
          <a:p>
            <a:pPr algn="just"/>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Lutheran cemetery - was founded in 1609 as the evangelic cemetery. It is rectangular in shape and refers to the Italian style cemeteries (so called Camp Santo – Holy Fields).</a:t>
            </a:r>
          </a:p>
        </p:txBody>
      </p:sp>
      <p:pic>
        <p:nvPicPr>
          <p:cNvPr id="1030" name="Picture 6" descr="lapidarium rzeźby nagrobnej">
            <a:hlinkClick r:id="rId6" action="ppaction://hlinkfile"/>
            <a:extLst>
              <a:ext uri="{FF2B5EF4-FFF2-40B4-BE49-F238E27FC236}">
                <a16:creationId xmlns:a16="http://schemas.microsoft.com/office/drawing/2014/main" id="{5108FE28-F689-D7BF-4B6A-2EFBE888E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6773" y="2829904"/>
            <a:ext cx="1815661" cy="27225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AC72A936-C7FD-6CE1-B0DA-1A137B0568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1807" y="3723458"/>
            <a:ext cx="2655051" cy="19141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pole tekstowe 21">
            <a:extLst>
              <a:ext uri="{FF2B5EF4-FFF2-40B4-BE49-F238E27FC236}">
                <a16:creationId xmlns:a16="http://schemas.microsoft.com/office/drawing/2014/main" id="{C89B2AC3-C324-0EFC-E469-431E0C09E352}"/>
              </a:ext>
            </a:extLst>
          </p:cNvPr>
          <p:cNvSpPr txBox="1"/>
          <p:nvPr/>
        </p:nvSpPr>
        <p:spPr>
          <a:xfrm>
            <a:off x="9352778" y="1336119"/>
            <a:ext cx="2245255" cy="2492990"/>
          </a:xfrm>
          <a:prstGeom prst="rect">
            <a:avLst/>
          </a:prstGeom>
          <a:noFill/>
        </p:spPr>
        <p:txBody>
          <a:bodyPr wrap="square">
            <a:spAutoFit/>
          </a:bodyPr>
          <a:lstStyle/>
          <a:p>
            <a:pPr algn="just"/>
            <a:r>
              <a:rPr lang="en-US" sz="1200" dirty="0">
                <a:latin typeface="Arial" panose="020B0604020202020204" pitchFamily="34" charset="0"/>
                <a:ea typeface="Verdana" panose="020B0604030504040204" pitchFamily="34" charset="0"/>
                <a:cs typeface="Arial" panose="020B0604020202020204" pitchFamily="34" charset="0"/>
              </a:rPr>
              <a:t>The monument is a valuable example of medieval town fortifications, which include preserved fragments of defensive walls, gate tower, as well as a moat and rampart, converted to a promenade and parks in the 19th century.</a:t>
            </a:r>
          </a:p>
          <a:p>
            <a:pPr algn="just"/>
            <a:r>
              <a:rPr lang="en-US" sz="1200" dirty="0">
                <a:latin typeface="Arial" panose="020B0604020202020204" pitchFamily="34" charset="0"/>
                <a:ea typeface="Verdana" panose="020B0604030504040204" pitchFamily="34" charset="0"/>
                <a:cs typeface="Arial" panose="020B0604020202020204" pitchFamily="34" charset="0"/>
              </a:rPr>
              <a:t>The partially reconstructed sections of the walls and the fortified tower </a:t>
            </a:r>
            <a:r>
              <a:rPr lang="en-US" sz="1200" dirty="0" err="1">
                <a:latin typeface="Arial" panose="020B0604020202020204" pitchFamily="34" charset="0"/>
                <a:ea typeface="Verdana" panose="020B0604030504040204" pitchFamily="34" charset="0"/>
                <a:cs typeface="Arial" panose="020B0604020202020204" pitchFamily="34" charset="0"/>
              </a:rPr>
              <a:t>emphasise</a:t>
            </a:r>
            <a:r>
              <a:rPr lang="en-US" sz="1200" dirty="0">
                <a:latin typeface="Arial" panose="020B0604020202020204" pitchFamily="34" charset="0"/>
                <a:ea typeface="Verdana" panose="020B0604030504040204" pitchFamily="34" charset="0"/>
                <a:cs typeface="Arial" panose="020B0604020202020204" pitchFamily="34" charset="0"/>
              </a:rPr>
              <a:t> the character of the medieval complex.</a:t>
            </a:r>
            <a:endParaRPr lang="pl-PL" sz="1200" dirty="0">
              <a:latin typeface="Arial" panose="020B0604020202020204" pitchFamily="34" charset="0"/>
              <a:ea typeface="Verdana" panose="020B0604030504040204" pitchFamily="34" charset="0"/>
              <a:cs typeface="Arial" panose="020B0604020202020204" pitchFamily="34" charset="0"/>
            </a:endParaRPr>
          </a:p>
        </p:txBody>
      </p:sp>
      <p:sp>
        <p:nvSpPr>
          <p:cNvPr id="3" name="Tytuł 1">
            <a:extLst>
              <a:ext uri="{FF2B5EF4-FFF2-40B4-BE49-F238E27FC236}">
                <a16:creationId xmlns:a16="http://schemas.microsoft.com/office/drawing/2014/main" id="{B79FCA26-38F9-829C-CF93-30169CEF3283}"/>
              </a:ext>
            </a:extLst>
          </p:cNvPr>
          <p:cNvSpPr txBox="1">
            <a:spLocks/>
          </p:cNvSpPr>
          <p:nvPr/>
        </p:nvSpPr>
        <p:spPr>
          <a:xfrm>
            <a:off x="2652734" y="649181"/>
            <a:ext cx="5928503" cy="666006"/>
          </a:xfrm>
          <a:prstGeom prst="rect">
            <a:avLst/>
          </a:prstGeom>
          <a:solidFill>
            <a:srgbClr val="3C9770">
              <a:lumMod val="20000"/>
              <a:lumOff val="80000"/>
            </a:srgbClr>
          </a:solidFill>
          <a:effectLst/>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br>
              <a:rPr kumimoji="0" lang="en-US" sz="1000" i="0" u="none" strike="noStrike" kern="1200" cap="none" spc="0" normalizeH="0" baseline="0" noProof="0" dirty="0">
                <a:ln w="3175" cmpd="sng">
                  <a:noFill/>
                </a:ln>
                <a:solidFill>
                  <a:sysClr val="windowText" lastClr="000000">
                    <a:lumMod val="85000"/>
                    <a:lumOff val="15000"/>
                  </a:sysClr>
                </a:solidFill>
                <a:effectLst/>
                <a:uLnTx/>
                <a:uFillTx/>
                <a:latin typeface="Verdana" panose="020B0604030504040204" pitchFamily="34" charset="0"/>
                <a:ea typeface="Verdana" panose="020B0604030504040204" pitchFamily="34" charset="0"/>
              </a:rPr>
            </a:br>
            <a:r>
              <a:rPr kumimoji="0" lang="en-US" sz="1400" i="0" u="none" strike="noStrike" kern="1200" cap="none" spc="0" normalizeH="0" baseline="0" noProof="0" dirty="0">
                <a:ln w="3175" cmpd="sng">
                  <a:noFill/>
                </a:ln>
                <a:solidFill>
                  <a:sysClr val="windowText" lastClr="000000">
                    <a:lumMod val="85000"/>
                    <a:lumOff val="15000"/>
                  </a:sysClr>
                </a:solidFill>
                <a:effectLst/>
                <a:uLnTx/>
                <a:uFillTx/>
                <a:latin typeface="Arial" panose="020B0604020202020204" pitchFamily="34" charset="0"/>
                <a:ea typeface="Verdana" panose="020B0604030504040204" pitchFamily="34" charset="0"/>
                <a:cs typeface="Arial" panose="020B0604020202020204" pitchFamily="34" charset="0"/>
              </a:rPr>
              <a:t>The town </a:t>
            </a:r>
            <a:r>
              <a:rPr kumimoji="0" lang="en-US" sz="1400" i="0" u="none" strike="noStrike" kern="1200" cap="none" spc="0" normalizeH="0" baseline="0" noProof="0" dirty="0" err="1">
                <a:ln w="3175" cmpd="sng">
                  <a:noFill/>
                </a:ln>
                <a:solidFill>
                  <a:sysClr val="windowText" lastClr="000000">
                    <a:lumMod val="85000"/>
                    <a:lumOff val="15000"/>
                  </a:sysClr>
                </a:solidFill>
                <a:effectLst/>
                <a:uLnTx/>
                <a:uFillTx/>
                <a:latin typeface="Arial" panose="020B0604020202020204" pitchFamily="34" charset="0"/>
                <a:ea typeface="Verdana" panose="020B0604030504040204" pitchFamily="34" charset="0"/>
                <a:cs typeface="Arial" panose="020B0604020202020204" pitchFamily="34" charset="0"/>
              </a:rPr>
              <a:t>centre</a:t>
            </a:r>
            <a:r>
              <a:rPr kumimoji="0" lang="en-US" sz="1400" i="0" u="none" strike="noStrike" kern="1200" cap="none" spc="0" normalizeH="0" baseline="0" noProof="0" dirty="0">
                <a:ln w="3175" cmpd="sng">
                  <a:noFill/>
                </a:ln>
                <a:solidFill>
                  <a:sysClr val="windowText" lastClr="000000">
                    <a:lumMod val="85000"/>
                    <a:lumOff val="15000"/>
                  </a:sysClr>
                </a:solidFill>
                <a:effectLst/>
                <a:uLnTx/>
                <a:uFillTx/>
                <a:latin typeface="Arial" panose="020B0604020202020204" pitchFamily="34" charset="0"/>
                <a:ea typeface="Verdana" panose="020B0604030504040204" pitchFamily="34" charset="0"/>
                <a:cs typeface="Arial" panose="020B0604020202020204" pitchFamily="34" charset="0"/>
              </a:rPr>
              <a:t> has several interesting historic sights, varying from 15th century ramparts to baroque buildings and churches. Some good examples include:</a:t>
            </a:r>
            <a:br>
              <a:rPr kumimoji="0" lang="en-US" sz="1400" i="0" u="none" strike="noStrike" kern="1200" cap="none" spc="0" normalizeH="0" baseline="0" noProof="0" dirty="0">
                <a:ln w="3175" cmpd="sng">
                  <a:noFill/>
                </a:ln>
                <a:solidFill>
                  <a:sysClr val="windowText" lastClr="000000">
                    <a:lumMod val="85000"/>
                    <a:lumOff val="15000"/>
                  </a:sysClr>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pl-PL" sz="1400" i="0" u="none" strike="noStrike" kern="1200" cap="none" spc="0" normalizeH="0" baseline="0" noProof="0" dirty="0">
              <a:ln w="3175" cmpd="sng">
                <a:noFill/>
              </a:ln>
              <a:solidFill>
                <a:sysClr val="windowText" lastClr="000000">
                  <a:lumMod val="85000"/>
                  <a:lumOff val="15000"/>
                </a:sysClr>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9700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222454-DD51-B84B-B722-D89522F63AC2}"/>
              </a:ext>
            </a:extLst>
          </p:cNvPr>
          <p:cNvSpPr txBox="1"/>
          <p:nvPr/>
        </p:nvSpPr>
        <p:spPr>
          <a:xfrm>
            <a:off x="361679" y="334664"/>
            <a:ext cx="3125450" cy="276999"/>
          </a:xfrm>
          <a:prstGeom prst="rect">
            <a:avLst/>
          </a:prstGeom>
          <a:noFill/>
        </p:spPr>
        <p:txBody>
          <a:bodyPr wrap="square" rtlCol="0">
            <a:spAutoFit/>
          </a:bodyPr>
          <a:lstStyle/>
          <a:p>
            <a:r>
              <a:rPr lang="en-PL" sz="1200" spc="350" dirty="0">
                <a:solidFill>
                  <a:srgbClr val="00AEEF"/>
                </a:solidFill>
                <a:latin typeface="Crimson Text" panose="02000503000000000000" pitchFamily="2" charset="77"/>
              </a:rPr>
              <a:t>Właśnie tu.</a:t>
            </a:r>
          </a:p>
        </p:txBody>
      </p:sp>
      <p:cxnSp>
        <p:nvCxnSpPr>
          <p:cNvPr id="7" name="Straight Connector 6">
            <a:extLst>
              <a:ext uri="{FF2B5EF4-FFF2-40B4-BE49-F238E27FC236}">
                <a16:creationId xmlns:a16="http://schemas.microsoft.com/office/drawing/2014/main" id="{3735A612-DFA9-A443-BDCA-319739C60057}"/>
              </a:ext>
            </a:extLst>
          </p:cNvPr>
          <p:cNvCxnSpPr>
            <a:cxnSpLocks/>
          </p:cNvCxnSpPr>
          <p:nvPr/>
        </p:nvCxnSpPr>
        <p:spPr>
          <a:xfrm>
            <a:off x="453191" y="674556"/>
            <a:ext cx="11295786"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9BF16A2-EC67-314A-90B3-376259E85072}"/>
              </a:ext>
            </a:extLst>
          </p:cNvPr>
          <p:cNvSpPr txBox="1"/>
          <p:nvPr/>
        </p:nvSpPr>
        <p:spPr>
          <a:xfrm>
            <a:off x="10231952" y="334664"/>
            <a:ext cx="1620854" cy="276999"/>
          </a:xfrm>
          <a:prstGeom prst="rect">
            <a:avLst/>
          </a:prstGeom>
          <a:noFill/>
        </p:spPr>
        <p:txBody>
          <a:bodyPr wrap="square" rtlCol="0">
            <a:spAutoFit/>
          </a:bodyPr>
          <a:lstStyle/>
          <a:p>
            <a:pPr algn="r"/>
            <a:r>
              <a:rPr lang="en-PL" sz="1200" b="1" spc="500" dirty="0">
                <a:solidFill>
                  <a:srgbClr val="00AEEF"/>
                </a:solidFill>
                <a:latin typeface="Spartan" pitchFamily="2" charset="77"/>
              </a:rPr>
              <a:t>WSCHOWA</a:t>
            </a:r>
          </a:p>
        </p:txBody>
      </p:sp>
      <p:cxnSp>
        <p:nvCxnSpPr>
          <p:cNvPr id="10" name="Straight Connector 9">
            <a:extLst>
              <a:ext uri="{FF2B5EF4-FFF2-40B4-BE49-F238E27FC236}">
                <a16:creationId xmlns:a16="http://schemas.microsoft.com/office/drawing/2014/main" id="{F70A1216-D7E1-1645-8407-9EF5EA8FF5B2}"/>
              </a:ext>
            </a:extLst>
          </p:cNvPr>
          <p:cNvCxnSpPr>
            <a:cxnSpLocks/>
          </p:cNvCxnSpPr>
          <p:nvPr/>
        </p:nvCxnSpPr>
        <p:spPr>
          <a:xfrm>
            <a:off x="1154243" y="6400799"/>
            <a:ext cx="10125855" cy="0"/>
          </a:xfrm>
          <a:prstGeom prst="line">
            <a:avLst/>
          </a:prstGeom>
          <a:ln>
            <a:solidFill>
              <a:srgbClr val="00AEE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8422F5-E728-6145-AAD6-75CFBD60652F}"/>
              </a:ext>
            </a:extLst>
          </p:cNvPr>
          <p:cNvPicPr>
            <a:picLocks noChangeAspect="1"/>
          </p:cNvPicPr>
          <p:nvPr/>
        </p:nvPicPr>
        <p:blipFill>
          <a:blip r:embed="rId2"/>
          <a:stretch>
            <a:fillRect/>
          </a:stretch>
        </p:blipFill>
        <p:spPr>
          <a:xfrm>
            <a:off x="453191" y="5831178"/>
            <a:ext cx="507772" cy="568122"/>
          </a:xfrm>
          <a:prstGeom prst="rect">
            <a:avLst/>
          </a:prstGeom>
        </p:spPr>
      </p:pic>
      <p:sp>
        <p:nvSpPr>
          <p:cNvPr id="15" name="Rectangle 14">
            <a:extLst>
              <a:ext uri="{FF2B5EF4-FFF2-40B4-BE49-F238E27FC236}">
                <a16:creationId xmlns:a16="http://schemas.microsoft.com/office/drawing/2014/main" id="{D6AE224F-B3E8-A340-ADDD-4AF4DB66C395}"/>
              </a:ext>
            </a:extLst>
          </p:cNvPr>
          <p:cNvSpPr/>
          <p:nvPr/>
        </p:nvSpPr>
        <p:spPr>
          <a:xfrm>
            <a:off x="11447051" y="6110303"/>
            <a:ext cx="288997" cy="288997"/>
          </a:xfrm>
          <a:prstGeom prst="rect">
            <a:avLst/>
          </a:prstGeom>
          <a:noFill/>
          <a:ln w="63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TextBox 15">
            <a:extLst>
              <a:ext uri="{FF2B5EF4-FFF2-40B4-BE49-F238E27FC236}">
                <a16:creationId xmlns:a16="http://schemas.microsoft.com/office/drawing/2014/main" id="{7CB4FAD4-E265-E94A-9294-3CC1FDFA1FCE}"/>
              </a:ext>
            </a:extLst>
          </p:cNvPr>
          <p:cNvSpPr txBox="1"/>
          <p:nvPr/>
        </p:nvSpPr>
        <p:spPr>
          <a:xfrm>
            <a:off x="11437219" y="6122301"/>
            <a:ext cx="362221" cy="276999"/>
          </a:xfrm>
          <a:prstGeom prst="rect">
            <a:avLst/>
          </a:prstGeom>
          <a:noFill/>
        </p:spPr>
        <p:txBody>
          <a:bodyPr wrap="square" rtlCol="0">
            <a:spAutoFit/>
          </a:bodyPr>
          <a:lstStyle/>
          <a:p>
            <a:pPr algn="ctr"/>
            <a:fld id="{2B88B975-73F2-EF42-99A2-67C7F8997F50}" type="slidenum">
              <a:rPr lang="en-PL" sz="1200" spc="350" smtClean="0">
                <a:solidFill>
                  <a:srgbClr val="00AEEF"/>
                </a:solidFill>
                <a:latin typeface="Crimson Text" panose="02000503000000000000" pitchFamily="2" charset="77"/>
              </a:rPr>
              <a:pPr algn="ctr"/>
              <a:t>9</a:t>
            </a:fld>
            <a:endParaRPr lang="en-PL" sz="1200" spc="350" dirty="0">
              <a:solidFill>
                <a:srgbClr val="00AEEF"/>
              </a:solidFill>
              <a:latin typeface="Crimson Text" panose="02000503000000000000" pitchFamily="2" charset="77"/>
            </a:endParaRPr>
          </a:p>
        </p:txBody>
      </p:sp>
      <p:sp>
        <p:nvSpPr>
          <p:cNvPr id="17" name="pole tekstowe 16">
            <a:extLst>
              <a:ext uri="{FF2B5EF4-FFF2-40B4-BE49-F238E27FC236}">
                <a16:creationId xmlns:a16="http://schemas.microsoft.com/office/drawing/2014/main" id="{97D8BD04-27EE-33CB-2034-0E01731DD31E}"/>
              </a:ext>
            </a:extLst>
          </p:cNvPr>
          <p:cNvSpPr txBox="1"/>
          <p:nvPr/>
        </p:nvSpPr>
        <p:spPr>
          <a:xfrm>
            <a:off x="1000878" y="5082744"/>
            <a:ext cx="3684292" cy="1200329"/>
          </a:xfrm>
          <a:prstGeom prst="rect">
            <a:avLst/>
          </a:prstGeom>
          <a:noFill/>
        </p:spPr>
        <p:txBody>
          <a:bodyPr wrap="square">
            <a:spAutoFit/>
          </a:bodyPr>
          <a:lstStyle/>
          <a:p>
            <a:pPr algn="just"/>
            <a:r>
              <a:rPr lang="en-US" sz="1200" b="1" i="0" u="none" strike="noStrike" baseline="0" dirty="0">
                <a:latin typeface="Arial" panose="020B0604020202020204" pitchFamily="34" charset="0"/>
                <a:ea typeface="Verdana" panose="020B0604030504040204" pitchFamily="34" charset="0"/>
                <a:cs typeface="Arial" panose="020B0604020202020204" pitchFamily="34" charset="0"/>
              </a:rPr>
              <a:t>The Evangelical congregation</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 coming from the 17th century, constitutes a valuable monument of Protestant sacred architecture, with uniform, consistent form. </a:t>
            </a:r>
          </a:p>
          <a:p>
            <a:pPr algn="just"/>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The building is not in use, but may be visited upon prior telephone appointment.</a:t>
            </a:r>
          </a:p>
        </p:txBody>
      </p:sp>
      <p:sp>
        <p:nvSpPr>
          <p:cNvPr id="19" name="pole tekstowe 18">
            <a:extLst>
              <a:ext uri="{FF2B5EF4-FFF2-40B4-BE49-F238E27FC236}">
                <a16:creationId xmlns:a16="http://schemas.microsoft.com/office/drawing/2014/main" id="{E4D7CB40-55A6-3571-A965-E92EC62461FC}"/>
              </a:ext>
            </a:extLst>
          </p:cNvPr>
          <p:cNvSpPr txBox="1"/>
          <p:nvPr/>
        </p:nvSpPr>
        <p:spPr>
          <a:xfrm>
            <a:off x="72193" y="942107"/>
            <a:ext cx="2787159" cy="1754326"/>
          </a:xfrm>
          <a:prstGeom prst="rect">
            <a:avLst/>
          </a:prstGeom>
          <a:noFill/>
        </p:spPr>
        <p:txBody>
          <a:bodyPr wrap="square">
            <a:spAutoFit/>
          </a:bodyPr>
          <a:lstStyle/>
          <a:p>
            <a:pPr algn="just"/>
            <a:r>
              <a:rPr lang="pl-PL" sz="1200" b="1" i="0" dirty="0">
                <a:effectLst/>
                <a:latin typeface="Arial" panose="020B0604020202020204" pitchFamily="34" charset="0"/>
                <a:ea typeface="Verdana" panose="020B0604030504040204" pitchFamily="34" charset="0"/>
                <a:cs typeface="Arial" panose="020B0604020202020204" pitchFamily="34" charset="0"/>
              </a:rPr>
              <a:t>The </a:t>
            </a:r>
            <a:r>
              <a:rPr lang="pl-PL" sz="1200" b="1" i="0" dirty="0" err="1">
                <a:effectLst/>
                <a:latin typeface="Arial" panose="020B0604020202020204" pitchFamily="34" charset="0"/>
                <a:ea typeface="Verdana" panose="020B0604030504040204" pitchFamily="34" charset="0"/>
                <a:cs typeface="Arial" panose="020B0604020202020204" pitchFamily="34" charset="0"/>
              </a:rPr>
              <a:t>Jesuits</a:t>
            </a:r>
            <a:r>
              <a:rPr lang="pl-PL" sz="1200" b="1" i="0" dirty="0">
                <a:effectLst/>
                <a:latin typeface="Arial" panose="020B0604020202020204" pitchFamily="34" charset="0"/>
                <a:ea typeface="Verdana" panose="020B0604030504040204" pitchFamily="34" charset="0"/>
                <a:cs typeface="Arial" panose="020B0604020202020204" pitchFamily="34" charset="0"/>
              </a:rPr>
              <a:t> </a:t>
            </a:r>
            <a:r>
              <a:rPr lang="pl-PL" sz="1200" b="0" i="0" dirty="0" err="1">
                <a:effectLst/>
                <a:latin typeface="Arial" panose="020B0604020202020204" pitchFamily="34" charset="0"/>
                <a:ea typeface="Verdana" panose="020B0604030504040204" pitchFamily="34" charset="0"/>
                <a:cs typeface="Arial" panose="020B0604020202020204" pitchFamily="34" charset="0"/>
              </a:rPr>
              <a:t>were</a:t>
            </a:r>
            <a:r>
              <a:rPr lang="pl-PL" sz="1200" b="0" i="0" dirty="0">
                <a:effectLst/>
                <a:latin typeface="Arial" panose="020B0604020202020204" pitchFamily="34" charset="0"/>
                <a:ea typeface="Verdana" panose="020B0604030504040204" pitchFamily="34" charset="0"/>
                <a:cs typeface="Arial" panose="020B0604020202020204" pitchFamily="34" charset="0"/>
              </a:rPr>
              <a:t> </a:t>
            </a:r>
            <a:r>
              <a:rPr lang="pl-PL" sz="1200" b="0" i="0" dirty="0" err="1">
                <a:effectLst/>
                <a:latin typeface="Arial" panose="020B0604020202020204" pitchFamily="34" charset="0"/>
                <a:ea typeface="Verdana" panose="020B0604030504040204" pitchFamily="34" charset="0"/>
                <a:cs typeface="Arial" panose="020B0604020202020204" pitchFamily="34" charset="0"/>
              </a:rPr>
              <a:t>brought</a:t>
            </a:r>
            <a:r>
              <a:rPr lang="pl-PL" sz="1200" b="0" i="0" dirty="0">
                <a:effectLst/>
                <a:latin typeface="Arial" panose="020B0604020202020204" pitchFamily="34" charset="0"/>
                <a:ea typeface="Verdana" panose="020B0604030504040204" pitchFamily="34" charset="0"/>
                <a:cs typeface="Arial" panose="020B0604020202020204" pitchFamily="34" charset="0"/>
              </a:rPr>
              <a:t> to Wschowa </a:t>
            </a:r>
            <a:r>
              <a:rPr lang="pl-PL" sz="1200" b="0" i="0" dirty="0" err="1">
                <a:effectLst/>
                <a:latin typeface="Arial" panose="020B0604020202020204" pitchFamily="34" charset="0"/>
                <a:ea typeface="Verdana" panose="020B0604030504040204" pitchFamily="34" charset="0"/>
                <a:cs typeface="Arial" panose="020B0604020202020204" pitchFamily="34" charset="0"/>
              </a:rPr>
              <a:t>around</a:t>
            </a:r>
            <a:r>
              <a:rPr lang="pl-PL" sz="1200" b="0" i="0" dirty="0">
                <a:effectLst/>
                <a:latin typeface="Arial" panose="020B0604020202020204" pitchFamily="34" charset="0"/>
                <a:ea typeface="Verdana" panose="020B0604030504040204" pitchFamily="34" charset="0"/>
                <a:cs typeface="Arial" panose="020B0604020202020204" pitchFamily="34" charset="0"/>
              </a:rPr>
              <a:t> 1720. The </a:t>
            </a:r>
            <a:r>
              <a:rPr lang="pl-PL" sz="1200" b="0" i="0" dirty="0" err="1">
                <a:effectLst/>
                <a:latin typeface="Arial" panose="020B0604020202020204" pitchFamily="34" charset="0"/>
                <a:ea typeface="Verdana" panose="020B0604030504040204" pitchFamily="34" charset="0"/>
                <a:cs typeface="Arial" panose="020B0604020202020204" pitchFamily="34" charset="0"/>
              </a:rPr>
              <a:t>school</a:t>
            </a:r>
            <a:r>
              <a:rPr lang="pl-PL" sz="1200" b="0" i="0" dirty="0">
                <a:effectLst/>
                <a:latin typeface="Arial" panose="020B0604020202020204" pitchFamily="34" charset="0"/>
                <a:ea typeface="Verdana" panose="020B0604030504040204" pitchFamily="34" charset="0"/>
                <a:cs typeface="Arial" panose="020B0604020202020204" pitchFamily="34" charset="0"/>
              </a:rPr>
              <a:t> for </a:t>
            </a:r>
            <a:r>
              <a:rPr lang="pl-PL" sz="1200" b="0" i="0" dirty="0" err="1">
                <a:effectLst/>
                <a:latin typeface="Arial" panose="020B0604020202020204" pitchFamily="34" charset="0"/>
                <a:ea typeface="Verdana" panose="020B0604030504040204" pitchFamily="34" charset="0"/>
                <a:cs typeface="Arial" panose="020B0604020202020204" pitchFamily="34" charset="0"/>
              </a:rPr>
              <a:t>young</a:t>
            </a:r>
            <a:r>
              <a:rPr lang="pl-PL" sz="1200" b="0" i="0" dirty="0">
                <a:effectLst/>
                <a:latin typeface="Arial" panose="020B0604020202020204" pitchFamily="34" charset="0"/>
                <a:ea typeface="Verdana" panose="020B0604030504040204" pitchFamily="34" charset="0"/>
                <a:cs typeface="Arial" panose="020B0604020202020204" pitchFamily="34" charset="0"/>
              </a:rPr>
              <a:t> </a:t>
            </a:r>
            <a:r>
              <a:rPr lang="pl-PL" sz="1200" b="0" i="0" dirty="0" err="1">
                <a:effectLst/>
                <a:latin typeface="Arial" panose="020B0604020202020204" pitchFamily="34" charset="0"/>
                <a:ea typeface="Verdana" panose="020B0604030504040204" pitchFamily="34" charset="0"/>
                <a:cs typeface="Arial" panose="020B0604020202020204" pitchFamily="34" charset="0"/>
              </a:rPr>
              <a:t>people</a:t>
            </a:r>
            <a:r>
              <a:rPr lang="pl-PL" sz="1200" b="0" i="0" dirty="0">
                <a:effectLst/>
                <a:latin typeface="Arial" panose="020B0604020202020204" pitchFamily="34" charset="0"/>
                <a:ea typeface="Verdana" panose="020B0604030504040204" pitchFamily="34" charset="0"/>
                <a:cs typeface="Arial" panose="020B0604020202020204" pitchFamily="34" charset="0"/>
              </a:rPr>
              <a:t> from noble </a:t>
            </a:r>
            <a:r>
              <a:rPr lang="pl-PL" sz="1200" b="0" i="0" dirty="0" err="1">
                <a:effectLst/>
                <a:latin typeface="Arial" panose="020B0604020202020204" pitchFamily="34" charset="0"/>
                <a:ea typeface="Verdana" panose="020B0604030504040204" pitchFamily="34" charset="0"/>
                <a:cs typeface="Arial" panose="020B0604020202020204" pitchFamily="34" charset="0"/>
              </a:rPr>
              <a:t>houses</a:t>
            </a:r>
            <a:r>
              <a:rPr lang="pl-PL" sz="1200" b="0" i="0" dirty="0">
                <a:effectLst/>
                <a:latin typeface="Arial" panose="020B0604020202020204" pitchFamily="34" charset="0"/>
                <a:ea typeface="Verdana" panose="020B0604030504040204" pitchFamily="34" charset="0"/>
                <a:cs typeface="Arial" panose="020B0604020202020204" pitchFamily="34" charset="0"/>
              </a:rPr>
              <a:t> was </a:t>
            </a:r>
            <a:r>
              <a:rPr lang="pl-PL" sz="1200" b="0" i="0" dirty="0" err="1">
                <a:effectLst/>
                <a:latin typeface="Arial" panose="020B0604020202020204" pitchFamily="34" charset="0"/>
                <a:ea typeface="Verdana" panose="020B0604030504040204" pitchFamily="34" charset="0"/>
                <a:cs typeface="Arial" panose="020B0604020202020204" pitchFamily="34" charset="0"/>
              </a:rPr>
              <a:t>opened</a:t>
            </a:r>
            <a:r>
              <a:rPr lang="pl-PL" sz="1200" b="0" i="0" dirty="0">
                <a:effectLst/>
                <a:latin typeface="Arial" panose="020B0604020202020204" pitchFamily="34" charset="0"/>
                <a:ea typeface="Verdana" panose="020B0604030504040204" pitchFamily="34" charset="0"/>
                <a:cs typeface="Arial" panose="020B0604020202020204" pitchFamily="34" charset="0"/>
              </a:rPr>
              <a:t> in 1729. In 1797 the </a:t>
            </a:r>
            <a:r>
              <a:rPr lang="pl-PL" sz="1200" b="0" i="0" dirty="0" err="1">
                <a:effectLst/>
                <a:latin typeface="Arial" panose="020B0604020202020204" pitchFamily="34" charset="0"/>
                <a:ea typeface="Verdana" panose="020B0604030504040204" pitchFamily="34" charset="0"/>
                <a:cs typeface="Arial" panose="020B0604020202020204" pitchFamily="34" charset="0"/>
              </a:rPr>
              <a:t>building</a:t>
            </a:r>
            <a:r>
              <a:rPr lang="pl-PL" sz="1200" b="0" i="0" dirty="0">
                <a:effectLst/>
                <a:latin typeface="Arial" panose="020B0604020202020204" pitchFamily="34" charset="0"/>
                <a:ea typeface="Verdana" panose="020B0604030504040204" pitchFamily="34" charset="0"/>
                <a:cs typeface="Arial" panose="020B0604020202020204" pitchFamily="34" charset="0"/>
              </a:rPr>
              <a:t> was </a:t>
            </a:r>
            <a:r>
              <a:rPr lang="pl-PL" sz="1200" b="0" i="0" dirty="0" err="1">
                <a:effectLst/>
                <a:latin typeface="Arial" panose="020B0604020202020204" pitchFamily="34" charset="0"/>
                <a:ea typeface="Verdana" panose="020B0604030504040204" pitchFamily="34" charset="0"/>
                <a:cs typeface="Arial" panose="020B0604020202020204" pitchFamily="34" charset="0"/>
              </a:rPr>
              <a:t>seized</a:t>
            </a:r>
            <a:r>
              <a:rPr lang="pl-PL" sz="1200" b="0" i="0" dirty="0">
                <a:effectLst/>
                <a:latin typeface="Arial" panose="020B0604020202020204" pitchFamily="34" charset="0"/>
                <a:ea typeface="Verdana" panose="020B0604030504040204" pitchFamily="34" charset="0"/>
                <a:cs typeface="Arial" panose="020B0604020202020204" pitchFamily="34" charset="0"/>
              </a:rPr>
              <a:t> for </a:t>
            </a:r>
            <a:r>
              <a:rPr lang="pl-PL" sz="1200" b="0" i="0" dirty="0" err="1">
                <a:effectLst/>
                <a:latin typeface="Arial" panose="020B0604020202020204" pitchFamily="34" charset="0"/>
                <a:ea typeface="Verdana" panose="020B0604030504040204" pitchFamily="34" charset="0"/>
                <a:cs typeface="Arial" panose="020B0604020202020204" pitchFamily="34" charset="0"/>
              </a:rPr>
              <a:t>military</a:t>
            </a:r>
            <a:r>
              <a:rPr lang="pl-PL" sz="1200" b="0" i="0" dirty="0">
                <a:effectLst/>
                <a:latin typeface="Arial" panose="020B0604020202020204" pitchFamily="34" charset="0"/>
                <a:ea typeface="Verdana" panose="020B0604030504040204" pitchFamily="34" charset="0"/>
                <a:cs typeface="Arial" panose="020B0604020202020204" pitchFamily="34" charset="0"/>
              </a:rPr>
              <a:t> </a:t>
            </a:r>
            <a:r>
              <a:rPr lang="pl-PL" sz="1200" b="0" i="0" dirty="0" err="1">
                <a:effectLst/>
                <a:latin typeface="Arial" panose="020B0604020202020204" pitchFamily="34" charset="0"/>
                <a:ea typeface="Verdana" panose="020B0604030504040204" pitchFamily="34" charset="0"/>
                <a:cs typeface="Arial" panose="020B0604020202020204" pitchFamily="34" charset="0"/>
              </a:rPr>
              <a:t>purposes</a:t>
            </a:r>
            <a:r>
              <a:rPr lang="pl-PL" sz="1200" b="0" i="0" dirty="0">
                <a:effectLst/>
                <a:latin typeface="Arial" panose="020B0604020202020204" pitchFamily="34" charset="0"/>
                <a:ea typeface="Verdana" panose="020B0604030504040204" pitchFamily="34" charset="0"/>
                <a:cs typeface="Arial" panose="020B0604020202020204" pitchFamily="34" charset="0"/>
              </a:rPr>
              <a:t>. In 2013, the </a:t>
            </a:r>
            <a:r>
              <a:rPr lang="pl-PL" sz="1200" b="0" i="0" dirty="0" err="1">
                <a:effectLst/>
                <a:latin typeface="Arial" panose="020B0604020202020204" pitchFamily="34" charset="0"/>
                <a:ea typeface="Verdana" panose="020B0604030504040204" pitchFamily="34" charset="0"/>
                <a:cs typeface="Arial" panose="020B0604020202020204" pitchFamily="34" charset="0"/>
              </a:rPr>
              <a:t>renovated</a:t>
            </a:r>
            <a:r>
              <a:rPr lang="pl-PL" sz="1200" b="0" i="0" dirty="0">
                <a:effectLst/>
                <a:latin typeface="Arial" panose="020B0604020202020204" pitchFamily="34" charset="0"/>
                <a:ea typeface="Verdana" panose="020B0604030504040204" pitchFamily="34" charset="0"/>
                <a:cs typeface="Arial" panose="020B0604020202020204" pitchFamily="34" charset="0"/>
              </a:rPr>
              <a:t> </a:t>
            </a:r>
            <a:r>
              <a:rPr lang="pl-PL" sz="1200" b="0" i="0" dirty="0" err="1">
                <a:effectLst/>
                <a:latin typeface="Arial" panose="020B0604020202020204" pitchFamily="34" charset="0"/>
                <a:ea typeface="Verdana" panose="020B0604030504040204" pitchFamily="34" charset="0"/>
                <a:cs typeface="Arial" panose="020B0604020202020204" pitchFamily="34" charset="0"/>
              </a:rPr>
              <a:t>building</a:t>
            </a:r>
            <a:r>
              <a:rPr lang="pl-PL" sz="1200" b="0" i="0" dirty="0">
                <a:effectLst/>
                <a:latin typeface="Arial" panose="020B0604020202020204" pitchFamily="34" charset="0"/>
                <a:ea typeface="Verdana" panose="020B0604030504040204" pitchFamily="34" charset="0"/>
                <a:cs typeface="Arial" panose="020B0604020202020204" pitchFamily="34" charset="0"/>
              </a:rPr>
              <a:t> was </a:t>
            </a:r>
            <a:r>
              <a:rPr lang="pl-PL" sz="1200" b="0" i="0" dirty="0" err="1">
                <a:effectLst/>
                <a:latin typeface="Arial" panose="020B0604020202020204" pitchFamily="34" charset="0"/>
                <a:ea typeface="Verdana" panose="020B0604030504040204" pitchFamily="34" charset="0"/>
                <a:cs typeface="Arial" panose="020B0604020202020204" pitchFamily="34" charset="0"/>
              </a:rPr>
              <a:t>handed</a:t>
            </a:r>
            <a:r>
              <a:rPr lang="pl-PL" sz="1200" b="0" i="0" dirty="0">
                <a:effectLst/>
                <a:latin typeface="Arial" panose="020B0604020202020204" pitchFamily="34" charset="0"/>
                <a:ea typeface="Verdana" panose="020B0604030504040204" pitchFamily="34" charset="0"/>
                <a:cs typeface="Arial" panose="020B0604020202020204" pitchFamily="34" charset="0"/>
              </a:rPr>
              <a:t> </a:t>
            </a:r>
            <a:r>
              <a:rPr lang="pl-PL" sz="1200" b="0" i="0" dirty="0" err="1">
                <a:effectLst/>
                <a:latin typeface="Arial" panose="020B0604020202020204" pitchFamily="34" charset="0"/>
                <a:ea typeface="Verdana" panose="020B0604030504040204" pitchFamily="34" charset="0"/>
                <a:cs typeface="Arial" panose="020B0604020202020204" pitchFamily="34" charset="0"/>
              </a:rPr>
              <a:t>over</a:t>
            </a:r>
            <a:r>
              <a:rPr lang="pl-PL" sz="1200" b="0" i="0" dirty="0">
                <a:effectLst/>
                <a:latin typeface="Arial" panose="020B0604020202020204" pitchFamily="34" charset="0"/>
                <a:ea typeface="Verdana" panose="020B0604030504040204" pitchFamily="34" charset="0"/>
                <a:cs typeface="Arial" panose="020B0604020202020204" pitchFamily="34" charset="0"/>
              </a:rPr>
              <a:t> for the </a:t>
            </a:r>
            <a:r>
              <a:rPr lang="pl-PL" sz="1200" b="0" i="0" dirty="0" err="1">
                <a:effectLst/>
                <a:latin typeface="Arial" panose="020B0604020202020204" pitchFamily="34" charset="0"/>
                <a:ea typeface="Verdana" panose="020B0604030504040204" pitchFamily="34" charset="0"/>
                <a:cs typeface="Arial" panose="020B0604020202020204" pitchFamily="34" charset="0"/>
              </a:rPr>
              <a:t>purposes</a:t>
            </a:r>
            <a:r>
              <a:rPr lang="pl-PL" sz="1200" b="0" i="0" dirty="0">
                <a:effectLst/>
                <a:latin typeface="Arial" panose="020B0604020202020204" pitchFamily="34" charset="0"/>
                <a:ea typeface="Verdana" panose="020B0604030504040204" pitchFamily="34" charset="0"/>
                <a:cs typeface="Arial" panose="020B0604020202020204" pitchFamily="34" charset="0"/>
              </a:rPr>
              <a:t> of the </a:t>
            </a:r>
            <a:r>
              <a:rPr lang="pl-PL" sz="1200" b="0" i="0" dirty="0" err="1">
                <a:effectLst/>
                <a:latin typeface="Arial" panose="020B0604020202020204" pitchFamily="34" charset="0"/>
                <a:ea typeface="Verdana" panose="020B0604030504040204" pitchFamily="34" charset="0"/>
                <a:cs typeface="Arial" panose="020B0604020202020204" pitchFamily="34" charset="0"/>
              </a:rPr>
              <a:t>Municipal</a:t>
            </a:r>
            <a:r>
              <a:rPr lang="pl-PL" sz="1200" b="0" i="0" dirty="0">
                <a:effectLst/>
                <a:latin typeface="Arial" panose="020B0604020202020204" pitchFamily="34" charset="0"/>
                <a:ea typeface="Verdana" panose="020B0604030504040204" pitchFamily="34" charset="0"/>
                <a:cs typeface="Arial" panose="020B0604020202020204" pitchFamily="34" charset="0"/>
              </a:rPr>
              <a:t> Public Library and the </a:t>
            </a:r>
            <a:r>
              <a:rPr lang="pl-PL" sz="1200" b="0" i="0" dirty="0" err="1">
                <a:effectLst/>
                <a:latin typeface="Arial" panose="020B0604020202020204" pitchFamily="34" charset="0"/>
                <a:ea typeface="Verdana" panose="020B0604030504040204" pitchFamily="34" charset="0"/>
                <a:cs typeface="Arial" panose="020B0604020202020204" pitchFamily="34" charset="0"/>
              </a:rPr>
              <a:t>Museum</a:t>
            </a:r>
            <a:r>
              <a:rPr lang="pl-PL" sz="1200" b="0" i="0" dirty="0">
                <a:effectLst/>
                <a:latin typeface="Arial" panose="020B0604020202020204" pitchFamily="34" charset="0"/>
                <a:ea typeface="Verdana" panose="020B0604030504040204" pitchFamily="34" charset="0"/>
                <a:cs typeface="Arial" panose="020B0604020202020204" pitchFamily="34" charset="0"/>
              </a:rPr>
              <a:t> of the Wschowa Land. </a:t>
            </a:r>
            <a:endParaRPr lang="pl-PL" sz="1200" b="0" i="0" u="none" strike="noStrike" baseline="0" dirty="0">
              <a:latin typeface="Arial" panose="020B0604020202020204" pitchFamily="34" charset="0"/>
              <a:ea typeface="Verdana" panose="020B0604030504040204" pitchFamily="34" charset="0"/>
              <a:cs typeface="Arial" panose="020B0604020202020204" pitchFamily="34" charset="0"/>
            </a:endParaRPr>
          </a:p>
        </p:txBody>
      </p:sp>
      <p:sp>
        <p:nvSpPr>
          <p:cNvPr id="20" name="pole tekstowe 19">
            <a:extLst>
              <a:ext uri="{FF2B5EF4-FFF2-40B4-BE49-F238E27FC236}">
                <a16:creationId xmlns:a16="http://schemas.microsoft.com/office/drawing/2014/main" id="{3F5F63E2-8A48-7DF2-83F5-FA2DF8C9467C}"/>
              </a:ext>
            </a:extLst>
          </p:cNvPr>
          <p:cNvSpPr txBox="1"/>
          <p:nvPr/>
        </p:nvSpPr>
        <p:spPr>
          <a:xfrm>
            <a:off x="6375702" y="788219"/>
            <a:ext cx="2486251" cy="2123658"/>
          </a:xfrm>
          <a:prstGeom prst="rect">
            <a:avLst/>
          </a:prstGeom>
          <a:noFill/>
        </p:spPr>
        <p:txBody>
          <a:bodyPr wrap="square">
            <a:spAutoFit/>
          </a:bodyPr>
          <a:lstStyle/>
          <a:p>
            <a:pPr algn="just"/>
            <a:r>
              <a:rPr lang="en-US" sz="1200" b="1" i="0" u="none" strike="noStrike" baseline="0" dirty="0">
                <a:latin typeface="Arial" panose="020B0604020202020204" pitchFamily="34" charset="0"/>
                <a:ea typeface="Verdana" panose="020B0604030504040204" pitchFamily="34" charset="0"/>
                <a:cs typeface="Arial" panose="020B0604020202020204" pitchFamily="34" charset="0"/>
              </a:rPr>
              <a:t>Monastery</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 of the order of St. Francis. This monastery is just outside the old town and was built by the order of the St. </a:t>
            </a:r>
            <a:r>
              <a:rPr lang="en-US" sz="1200" b="0" i="0" u="none" strike="noStrike" baseline="0" dirty="0" err="1">
                <a:latin typeface="Arial" panose="020B0604020202020204" pitchFamily="34" charset="0"/>
                <a:ea typeface="Verdana" panose="020B0604030504040204" pitchFamily="34" charset="0"/>
                <a:cs typeface="Arial" panose="020B0604020202020204" pitchFamily="34" charset="0"/>
              </a:rPr>
              <a:t>Bernardyns</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 It was burned to the ground at least twice. The current structure originates in the 17th century. Today, it is </a:t>
            </a:r>
            <a:r>
              <a:rPr lang="pl-PL" sz="1200" b="0" i="0" u="none" strike="noStrike" baseline="0" dirty="0" err="1">
                <a:latin typeface="Arial" panose="020B0604020202020204" pitchFamily="34" charset="0"/>
                <a:ea typeface="Verdana" panose="020B0604030504040204" pitchFamily="34" charset="0"/>
                <a:cs typeface="Arial" panose="020B0604020202020204" pitchFamily="34" charset="0"/>
              </a:rPr>
              <a:t>owned</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by</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 Franciscan monks. It houses a church dedicated to St. </a:t>
            </a:r>
            <a:r>
              <a:rPr lang="en-US" sz="1200" b="0" i="0" u="none" strike="noStrike" baseline="0" dirty="0" err="1">
                <a:latin typeface="Arial" panose="020B0604020202020204" pitchFamily="34" charset="0"/>
                <a:ea typeface="Verdana" panose="020B0604030504040204" pitchFamily="34" charset="0"/>
                <a:cs typeface="Arial" panose="020B0604020202020204" pitchFamily="34" charset="0"/>
              </a:rPr>
              <a:t>Jozef</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 and a chapel.  </a:t>
            </a:r>
          </a:p>
        </p:txBody>
      </p:sp>
      <p:pic>
        <p:nvPicPr>
          <p:cNvPr id="2052" name="Picture 4" descr="budynek kripplein christi">
            <a:hlinkClick r:id="rId3" action="ppaction://hlinkfile"/>
            <a:extLst>
              <a:ext uri="{FF2B5EF4-FFF2-40B4-BE49-F238E27FC236}">
                <a16:creationId xmlns:a16="http://schemas.microsoft.com/office/drawing/2014/main" id="{CEE2D6B2-B21E-840F-2A3C-2E0D50261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77" y="3071924"/>
            <a:ext cx="2869850" cy="19141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budynek kolegium jezuickiego">
            <a:hlinkClick r:id="rId5" action="ppaction://hlinkfile"/>
            <a:extLst>
              <a:ext uri="{FF2B5EF4-FFF2-40B4-BE49-F238E27FC236}">
                <a16:creationId xmlns:a16="http://schemas.microsoft.com/office/drawing/2014/main" id="{0B4765DC-52C2-B7EF-2513-8B12E29FD2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4527" y="903934"/>
            <a:ext cx="3572021" cy="1750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klasztor oo. franciszkanów">
            <a:hlinkClick r:id="rId7" action="ppaction://hlinkfile"/>
            <a:extLst>
              <a:ext uri="{FF2B5EF4-FFF2-40B4-BE49-F238E27FC236}">
                <a16:creationId xmlns:a16="http://schemas.microsoft.com/office/drawing/2014/main" id="{7B6E0EF2-29AE-158B-350E-309B9543B5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0260" y="623661"/>
            <a:ext cx="3229535" cy="2154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61D7157A-090A-76AA-B601-CD52C443C15B}"/>
              </a:ext>
            </a:extLst>
          </p:cNvPr>
          <p:cNvPicPr>
            <a:picLocks noChangeAspect="1"/>
          </p:cNvPicPr>
          <p:nvPr/>
        </p:nvPicPr>
        <p:blipFill>
          <a:blip r:embed="rId9"/>
          <a:stretch>
            <a:fillRect/>
          </a:stretch>
        </p:blipFill>
        <p:spPr>
          <a:xfrm>
            <a:off x="8520652" y="4265161"/>
            <a:ext cx="2853175" cy="1908213"/>
          </a:xfrm>
          <a:prstGeom prst="rect">
            <a:avLst/>
          </a:prstGeom>
          <a:ln>
            <a:noFill/>
          </a:ln>
          <a:effectLst>
            <a:softEdge rad="112500"/>
          </a:effectLst>
        </p:spPr>
      </p:pic>
      <p:sp>
        <p:nvSpPr>
          <p:cNvPr id="5" name="pole tekstowe 4">
            <a:extLst>
              <a:ext uri="{FF2B5EF4-FFF2-40B4-BE49-F238E27FC236}">
                <a16:creationId xmlns:a16="http://schemas.microsoft.com/office/drawing/2014/main" id="{704AC08B-4BD7-6C5D-A33B-F53FD418B248}"/>
              </a:ext>
            </a:extLst>
          </p:cNvPr>
          <p:cNvSpPr txBox="1"/>
          <p:nvPr/>
        </p:nvSpPr>
        <p:spPr>
          <a:xfrm>
            <a:off x="8793847" y="3288274"/>
            <a:ext cx="2486251" cy="1323439"/>
          </a:xfrm>
          <a:prstGeom prst="rect">
            <a:avLst/>
          </a:prstGeom>
          <a:noFill/>
        </p:spPr>
        <p:txBody>
          <a:bodyPr wrap="square">
            <a:spAutoFit/>
          </a:bodyPr>
          <a:lstStyle/>
          <a:p>
            <a:pPr algn="just"/>
            <a:r>
              <a:rPr lang="en-US" sz="1200" b="1" i="0" u="none" strike="noStrike" baseline="0" dirty="0">
                <a:latin typeface="Arial" panose="020B0604020202020204" pitchFamily="34" charset="0"/>
                <a:ea typeface="Verdana" panose="020B0604030504040204" pitchFamily="34" charset="0"/>
                <a:cs typeface="Arial" panose="020B0604020202020204" pitchFamily="34" charset="0"/>
              </a:rPr>
              <a:t>Parish Church </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a:t>
            </a:r>
            <a:r>
              <a:rPr lang="en-US" sz="1200" b="0" i="0" u="none" strike="noStrike" baseline="0" dirty="0" err="1">
                <a:latin typeface="Arial" panose="020B0604020202020204" pitchFamily="34" charset="0"/>
                <a:ea typeface="Verdana" panose="020B0604030504040204" pitchFamily="34" charset="0"/>
                <a:cs typeface="Arial" panose="020B0604020202020204" pitchFamily="34" charset="0"/>
              </a:rPr>
              <a:t>Kościół</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200" b="0" i="0" u="none" strike="noStrike" baseline="0" dirty="0" err="1">
                <a:latin typeface="Arial" panose="020B0604020202020204" pitchFamily="34" charset="0"/>
                <a:ea typeface="Verdana" panose="020B0604030504040204" pitchFamily="34" charset="0"/>
                <a:cs typeface="Arial" panose="020B0604020202020204" pitchFamily="34" charset="0"/>
              </a:rPr>
              <a:t>Farny</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 - originating in the 15th century, this pretty parish church was restored and altered at the end of the</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17</a:t>
            </a:r>
            <a:r>
              <a:rPr lang="en-US" sz="1200" b="0" i="0" u="none" strike="noStrike" baseline="30000" dirty="0">
                <a:latin typeface="Arial" panose="020B0604020202020204" pitchFamily="34" charset="0"/>
                <a:ea typeface="Verdana" panose="020B0604030504040204" pitchFamily="34" charset="0"/>
                <a:cs typeface="Arial" panose="020B0604020202020204" pitchFamily="34" charset="0"/>
              </a:rPr>
              <a:t>th</a:t>
            </a:r>
            <a:r>
              <a:rPr lang="pl-PL" sz="1200" b="0" i="0" u="none" strike="noStrike" baseline="0" dirty="0">
                <a:latin typeface="Arial" panose="020B0604020202020204" pitchFamily="34" charset="0"/>
                <a:ea typeface="Verdana" panose="020B0604030504040204" pitchFamily="34" charset="0"/>
                <a:cs typeface="Arial" panose="020B0604020202020204" pitchFamily="34" charset="0"/>
              </a:rPr>
              <a:t> </a:t>
            </a:r>
            <a:r>
              <a:rPr lang="en-US" sz="1200" b="0" i="0" u="none" strike="noStrike" baseline="0" dirty="0">
                <a:latin typeface="Arial" panose="020B0604020202020204" pitchFamily="34" charset="0"/>
                <a:ea typeface="Verdana" panose="020B0604030504040204" pitchFamily="34" charset="0"/>
                <a:cs typeface="Arial" panose="020B0604020202020204" pitchFamily="34" charset="0"/>
              </a:rPr>
              <a:t>century. </a:t>
            </a:r>
            <a:endParaRPr lang="pl-PL" sz="1200" b="0" i="0" u="none" strike="noStrike" baseline="0" dirty="0">
              <a:latin typeface="Arial" panose="020B0604020202020204" pitchFamily="34" charset="0"/>
              <a:ea typeface="Verdana" panose="020B0604030504040204" pitchFamily="34" charset="0"/>
              <a:cs typeface="Arial" panose="020B0604020202020204" pitchFamily="34" charset="0"/>
            </a:endParaRPr>
          </a:p>
          <a:p>
            <a:pPr algn="just"/>
            <a:br>
              <a:rPr lang="en-US" sz="1000" b="0" i="0" u="none" strike="noStrike" baseline="0" dirty="0">
                <a:latin typeface="Verdana" panose="020B0604030504040204" pitchFamily="34" charset="0"/>
                <a:ea typeface="Verdana" panose="020B0604030504040204" pitchFamily="34" charset="0"/>
              </a:rPr>
            </a:br>
            <a:endParaRPr lang="pl-PL" sz="1000" b="0" i="0" u="none" strike="noStrike" baseline="0" dirty="0">
              <a:latin typeface="Verdana" panose="020B0604030504040204" pitchFamily="34" charset="0"/>
              <a:ea typeface="Verdana" panose="020B0604030504040204" pitchFamily="34" charset="0"/>
            </a:endParaRPr>
          </a:p>
        </p:txBody>
      </p:sp>
      <p:pic>
        <p:nvPicPr>
          <p:cNvPr id="2" name="Obraz 1">
            <a:extLst>
              <a:ext uri="{FF2B5EF4-FFF2-40B4-BE49-F238E27FC236}">
                <a16:creationId xmlns:a16="http://schemas.microsoft.com/office/drawing/2014/main" id="{6D364F4A-B3C4-E565-D824-4DA446B56B70}"/>
              </a:ext>
            </a:extLst>
          </p:cNvPr>
          <p:cNvPicPr>
            <a:picLocks noChangeAspect="1"/>
          </p:cNvPicPr>
          <p:nvPr/>
        </p:nvPicPr>
        <p:blipFill>
          <a:blip r:embed="rId10"/>
          <a:stretch>
            <a:fillRect/>
          </a:stretch>
        </p:blipFill>
        <p:spPr>
          <a:xfrm>
            <a:off x="5010268" y="4060233"/>
            <a:ext cx="2377646" cy="2091109"/>
          </a:xfrm>
          <a:prstGeom prst="rect">
            <a:avLst/>
          </a:prstGeom>
          <a:ln>
            <a:noFill/>
          </a:ln>
          <a:effectLst>
            <a:softEdge rad="112500"/>
          </a:effectLst>
        </p:spPr>
      </p:pic>
      <p:sp>
        <p:nvSpPr>
          <p:cNvPr id="4" name="pole tekstowe 3">
            <a:extLst>
              <a:ext uri="{FF2B5EF4-FFF2-40B4-BE49-F238E27FC236}">
                <a16:creationId xmlns:a16="http://schemas.microsoft.com/office/drawing/2014/main" id="{FBE44D2E-FED1-DE49-7B7A-F578671152C9}"/>
              </a:ext>
            </a:extLst>
          </p:cNvPr>
          <p:cNvSpPr txBox="1"/>
          <p:nvPr/>
        </p:nvSpPr>
        <p:spPr>
          <a:xfrm>
            <a:off x="4162808" y="3044570"/>
            <a:ext cx="3684292" cy="1015663"/>
          </a:xfrm>
          <a:prstGeom prst="rect">
            <a:avLst/>
          </a:prstGeom>
          <a:noFill/>
        </p:spPr>
        <p:txBody>
          <a:bodyPr wrap="square">
            <a:spAutoFit/>
          </a:bodyPr>
          <a:lstStyle/>
          <a:p>
            <a:pPr algn="just"/>
            <a:r>
              <a:rPr lang="pl-PL" sz="1200" b="1" dirty="0">
                <a:latin typeface="Arial" panose="020B0604020202020204" pitchFamily="34" charset="0"/>
                <a:ea typeface="Verdana" panose="020B0604030504040204" pitchFamily="34" charset="0"/>
                <a:cs typeface="Arial" panose="020B0604020202020204" pitchFamily="34" charset="0"/>
              </a:rPr>
              <a:t>The </a:t>
            </a:r>
            <a:r>
              <a:rPr lang="pl-PL" sz="1200" b="1" dirty="0" err="1">
                <a:latin typeface="Arial" panose="020B0604020202020204" pitchFamily="34" charset="0"/>
                <a:ea typeface="Verdana" panose="020B0604030504040204" pitchFamily="34" charset="0"/>
                <a:cs typeface="Arial" panose="020B0604020202020204" pitchFamily="34" charset="0"/>
              </a:rPr>
              <a:t>Water</a:t>
            </a:r>
            <a:r>
              <a:rPr lang="pl-PL" sz="1200" b="1" dirty="0">
                <a:latin typeface="Arial" panose="020B0604020202020204" pitchFamily="34" charset="0"/>
                <a:ea typeface="Verdana" panose="020B0604030504040204" pitchFamily="34" charset="0"/>
                <a:cs typeface="Arial" panose="020B0604020202020204" pitchFamily="34" charset="0"/>
              </a:rPr>
              <a:t> Tower </a:t>
            </a:r>
            <a:r>
              <a:rPr lang="pl-PL" sz="1200" dirty="0">
                <a:latin typeface="Arial" panose="020B0604020202020204" pitchFamily="34" charset="0"/>
                <a:ea typeface="Verdana" panose="020B0604030504040204" pitchFamily="34" charset="0"/>
                <a:cs typeface="Arial" panose="020B0604020202020204" pitchFamily="34" charset="0"/>
              </a:rPr>
              <a:t>in Wschowa </a:t>
            </a:r>
            <a:r>
              <a:rPr lang="pl-PL" sz="1200" dirty="0" err="1">
                <a:latin typeface="Arial" panose="020B0604020202020204" pitchFamily="34" charset="0"/>
                <a:ea typeface="Verdana" panose="020B0604030504040204" pitchFamily="34" charset="0"/>
                <a:cs typeface="Arial" panose="020B0604020202020204" pitchFamily="34" charset="0"/>
              </a:rPr>
              <a:t>is</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an</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example</a:t>
            </a:r>
            <a:r>
              <a:rPr lang="pl-PL" sz="1200" dirty="0">
                <a:latin typeface="Arial" panose="020B0604020202020204" pitchFamily="34" charset="0"/>
                <a:ea typeface="Verdana" panose="020B0604030504040204" pitchFamily="34" charset="0"/>
                <a:cs typeface="Arial" panose="020B0604020202020204" pitchFamily="34" charset="0"/>
              </a:rPr>
              <a:t> of </a:t>
            </a:r>
            <a:r>
              <a:rPr lang="pl-PL" sz="1200" dirty="0" err="1">
                <a:latin typeface="Arial" panose="020B0604020202020204" pitchFamily="34" charset="0"/>
                <a:ea typeface="Verdana" panose="020B0604030504040204" pitchFamily="34" charset="0"/>
                <a:cs typeface="Arial" panose="020B0604020202020204" pitchFamily="34" charset="0"/>
              </a:rPr>
              <a:t>employing</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new</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solutions</a:t>
            </a:r>
            <a:r>
              <a:rPr lang="pl-PL" sz="1200" dirty="0">
                <a:latin typeface="Arial" panose="020B0604020202020204" pitchFamily="34" charset="0"/>
                <a:ea typeface="Verdana" panose="020B0604030504040204" pitchFamily="34" charset="0"/>
                <a:cs typeface="Arial" panose="020B0604020202020204" pitchFamily="34" charset="0"/>
              </a:rPr>
              <a:t> in </a:t>
            </a:r>
            <a:r>
              <a:rPr lang="pl-PL" sz="1200" dirty="0" err="1">
                <a:latin typeface="Arial" panose="020B0604020202020204" pitchFamily="34" charset="0"/>
                <a:ea typeface="Verdana" panose="020B0604030504040204" pitchFamily="34" charset="0"/>
                <a:cs typeface="Arial" panose="020B0604020202020204" pitchFamily="34" charset="0"/>
              </a:rPr>
              <a:t>municipal</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architecture</a:t>
            </a:r>
            <a:r>
              <a:rPr lang="pl-PL" sz="1200" dirty="0">
                <a:latin typeface="Arial" panose="020B0604020202020204" pitchFamily="34" charset="0"/>
                <a:ea typeface="Verdana" panose="020B0604030504040204" pitchFamily="34" charset="0"/>
                <a:cs typeface="Arial" panose="020B0604020202020204" pitchFamily="34" charset="0"/>
              </a:rPr>
              <a:t>. The </a:t>
            </a:r>
            <a:r>
              <a:rPr lang="pl-PL" sz="1200" dirty="0" err="1">
                <a:latin typeface="Arial" panose="020B0604020202020204" pitchFamily="34" charset="0"/>
                <a:ea typeface="Verdana" panose="020B0604030504040204" pitchFamily="34" charset="0"/>
                <a:cs typeface="Arial" panose="020B0604020202020204" pitchFamily="34" charset="0"/>
              </a:rPr>
              <a:t>tower</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looming</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over</a:t>
            </a:r>
            <a:r>
              <a:rPr lang="pl-PL" sz="1200" dirty="0">
                <a:latin typeface="Arial" panose="020B0604020202020204" pitchFamily="34" charset="0"/>
                <a:ea typeface="Verdana" panose="020B0604030504040204" pitchFamily="34" charset="0"/>
                <a:cs typeface="Arial" panose="020B0604020202020204" pitchFamily="34" charset="0"/>
              </a:rPr>
              <a:t> the </a:t>
            </a:r>
            <a:r>
              <a:rPr lang="pl-PL" sz="1200" dirty="0" err="1">
                <a:latin typeface="Arial" panose="020B0604020202020204" pitchFamily="34" charset="0"/>
                <a:ea typeface="Verdana" panose="020B0604030504040204" pitchFamily="34" charset="0"/>
                <a:cs typeface="Arial" panose="020B0604020202020204" pitchFamily="34" charset="0"/>
              </a:rPr>
              <a:t>horizon</a:t>
            </a:r>
            <a:r>
              <a:rPr lang="pl-PL" sz="1200" dirty="0">
                <a:latin typeface="Arial" panose="020B0604020202020204" pitchFamily="34" charset="0"/>
                <a:ea typeface="Verdana" panose="020B0604030504040204" pitchFamily="34" charset="0"/>
                <a:cs typeface="Arial" panose="020B0604020202020204" pitchFamily="34" charset="0"/>
              </a:rPr>
              <a:t> (36 metres high) to </a:t>
            </a:r>
            <a:r>
              <a:rPr lang="pl-PL" sz="1200" dirty="0" err="1">
                <a:latin typeface="Arial" panose="020B0604020202020204" pitchFamily="34" charset="0"/>
                <a:ea typeface="Verdana" panose="020B0604030504040204" pitchFamily="34" charset="0"/>
                <a:cs typeface="Arial" panose="020B0604020202020204" pitchFamily="34" charset="0"/>
              </a:rPr>
              <a:t>this</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day</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performs</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its</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function</a:t>
            </a:r>
            <a:r>
              <a:rPr lang="pl-PL" sz="1200" dirty="0">
                <a:latin typeface="Arial" panose="020B0604020202020204" pitchFamily="34" charset="0"/>
                <a:ea typeface="Verdana" panose="020B0604030504040204" pitchFamily="34" charset="0"/>
                <a:cs typeface="Arial" panose="020B0604020202020204" pitchFamily="34" charset="0"/>
              </a:rPr>
              <a:t>. The </a:t>
            </a:r>
            <a:r>
              <a:rPr lang="pl-PL" sz="1200" dirty="0" err="1">
                <a:latin typeface="Arial" panose="020B0604020202020204" pitchFamily="34" charset="0"/>
                <a:ea typeface="Verdana" panose="020B0604030504040204" pitchFamily="34" charset="0"/>
                <a:cs typeface="Arial" panose="020B0604020202020204" pitchFamily="34" charset="0"/>
              </a:rPr>
              <a:t>tower</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can</a:t>
            </a:r>
            <a:r>
              <a:rPr lang="pl-PL" sz="1200" dirty="0">
                <a:latin typeface="Arial" panose="020B0604020202020204" pitchFamily="34" charset="0"/>
                <a:ea typeface="Verdana" panose="020B0604030504040204" pitchFamily="34" charset="0"/>
                <a:cs typeface="Arial" panose="020B0604020202020204" pitchFamily="34" charset="0"/>
              </a:rPr>
              <a:t> be </a:t>
            </a:r>
            <a:r>
              <a:rPr lang="pl-PL" sz="1200" dirty="0" err="1">
                <a:latin typeface="Arial" panose="020B0604020202020204" pitchFamily="34" charset="0"/>
                <a:ea typeface="Verdana" panose="020B0604030504040204" pitchFamily="34" charset="0"/>
                <a:cs typeface="Arial" panose="020B0604020202020204" pitchFamily="34" charset="0"/>
              </a:rPr>
              <a:t>seen</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at</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night</a:t>
            </a:r>
            <a:r>
              <a:rPr lang="pl-PL" sz="1200" dirty="0">
                <a:latin typeface="Arial" panose="020B0604020202020204" pitchFamily="34" charset="0"/>
                <a:ea typeface="Verdana" panose="020B0604030504040204" pitchFamily="34" charset="0"/>
                <a:cs typeface="Arial" panose="020B0604020202020204" pitchFamily="34" charset="0"/>
              </a:rPr>
              <a:t> </a:t>
            </a:r>
            <a:r>
              <a:rPr lang="pl-PL" sz="1200" dirty="0" err="1">
                <a:latin typeface="Arial" panose="020B0604020202020204" pitchFamily="34" charset="0"/>
                <a:ea typeface="Verdana" panose="020B0604030504040204" pitchFamily="34" charset="0"/>
                <a:cs typeface="Arial" panose="020B0604020202020204" pitchFamily="34" charset="0"/>
              </a:rPr>
              <a:t>thanks</a:t>
            </a:r>
            <a:r>
              <a:rPr lang="pl-PL" sz="1200" dirty="0">
                <a:latin typeface="Arial" panose="020B0604020202020204" pitchFamily="34" charset="0"/>
                <a:ea typeface="Verdana" panose="020B0604030504040204" pitchFamily="34" charset="0"/>
                <a:cs typeface="Arial" panose="020B0604020202020204" pitchFamily="34" charset="0"/>
              </a:rPr>
              <a:t> to </a:t>
            </a:r>
            <a:r>
              <a:rPr lang="pl-PL" sz="1200" dirty="0" err="1">
                <a:latin typeface="Arial" panose="020B0604020202020204" pitchFamily="34" charset="0"/>
                <a:ea typeface="Verdana" panose="020B0604030504040204" pitchFamily="34" charset="0"/>
                <a:cs typeface="Arial" panose="020B0604020202020204" pitchFamily="34" charset="0"/>
              </a:rPr>
              <a:t>illuminations</a:t>
            </a:r>
            <a:r>
              <a:rPr lang="pl-PL" sz="1200" dirty="0">
                <a:latin typeface="Arial" panose="020B0604020202020204" pitchFamily="34" charset="0"/>
                <a:ea typeface="Verdana" panose="020B0604030504040204" pitchFamily="34" charset="0"/>
                <a:cs typeface="Arial" panose="020B0604020202020204" pitchFamily="34" charset="0"/>
              </a:rPr>
              <a:t>.   </a:t>
            </a:r>
            <a:endParaRPr lang="en-US" sz="1200" b="0" i="0" u="none" strike="noStrike" baseline="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5002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5"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1952</TotalTime>
  <Words>1853</Words>
  <Application>Microsoft Office PowerPoint</Application>
  <PresentationFormat>Platekrāna</PresentationFormat>
  <Paragraphs>130</Paragraphs>
  <Slides>15</Slides>
  <Notes>0</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15</vt:i4>
      </vt:variant>
    </vt:vector>
  </HeadingPairs>
  <TitlesOfParts>
    <vt:vector size="23" baseType="lpstr">
      <vt:lpstr>Arial</vt:lpstr>
      <vt:lpstr>Calibri</vt:lpstr>
      <vt:lpstr>Calibri Light</vt:lpstr>
      <vt:lpstr>Crimson Text</vt:lpstr>
      <vt:lpstr>Geometr231PL-Roman</vt:lpstr>
      <vt:lpstr>Spartan</vt:lpstr>
      <vt:lpstr>Verdana</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The Wind Instruments Young Orchestra was founded in 2005 by the Association of Wschowa’s Culture. The Orchestra plays concerts both  in the country and abroad.   Workshops take place regularly. </vt:lpstr>
      <vt:lpstr>Lgiń, is a sports and relaxing backup of Wschowa, In the summer it is frequently visited by the inhabitants of the town and the county as well as by lots of tourists. Lgiń is situated 10 km from Wschowa, on two lakes – Lgińsko (the Big Lgiń, an area of almost 69 ha) and Lginko (the Little Lgiń, an area of about 39 ha).   </vt:lpstr>
      <vt:lpstr>Vision of the Town and Commune of Wschowa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Radosław Skawski</dc:creator>
  <cp:lastModifiedBy>Daiga Naroga</cp:lastModifiedBy>
  <cp:revision>80</cp:revision>
  <cp:lastPrinted>2023-11-22T09:25:22Z</cp:lastPrinted>
  <dcterms:created xsi:type="dcterms:W3CDTF">2020-11-18T11:13:42Z</dcterms:created>
  <dcterms:modified xsi:type="dcterms:W3CDTF">2023-11-22T09:26:13Z</dcterms:modified>
</cp:coreProperties>
</file>