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72" r:id="rId2"/>
    <p:sldId id="283" r:id="rId3"/>
    <p:sldId id="290" r:id="rId4"/>
    <p:sldId id="273" r:id="rId5"/>
    <p:sldId id="280" r:id="rId6"/>
    <p:sldId id="275" r:id="rId7"/>
    <p:sldId id="285" r:id="rId8"/>
    <p:sldId id="297" r:id="rId9"/>
    <p:sldId id="274" r:id="rId10"/>
    <p:sldId id="282" r:id="rId11"/>
    <p:sldId id="284" r:id="rId12"/>
    <p:sldId id="286" r:id="rId13"/>
    <p:sldId id="288" r:id="rId14"/>
    <p:sldId id="289" r:id="rId15"/>
    <p:sldId id="295" r:id="rId16"/>
    <p:sldId id="291" r:id="rId17"/>
    <p:sldId id="296" r:id="rId18"/>
    <p:sldId id="294" r:id="rId19"/>
    <p:sldId id="292" r:id="rId20"/>
    <p:sldId id="298" r:id="rId21"/>
    <p:sldId id="293" r:id="rId22"/>
  </p:sldIdLst>
  <p:sldSz cx="12192000" cy="6858000"/>
  <p:notesSz cx="6858000" cy="9144000"/>
  <p:defaultTextStyle>
    <a:defPPr rtl="0"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DD69A-0FBB-4A02-A896-463C3279D9CF}" v="82" dt="2023-12-18T12:33:07.187"/>
    <p1510:client id="{DC17762A-C14B-4D82-ABBE-92EF94C0BF25}" v="2" dt="2023-12-18T15:16:39.019"/>
  </p1510:revLst>
</p1510:revInfo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4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Realizētie projekti teritorijās: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87D-4CA4-A833-06F46E4234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87D-4CA4-A833-06F46E42345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87D-4CA4-A833-06F46E42345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87D-4CA4-A833-06F46E42345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A62-4C09-B207-8C05341FE8E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87D-4CA4-A833-06F46E423452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fld id="{57E1A21B-6D1C-4D46-A99F-8E63A712A096}" type="PERCENTAGE">
                      <a:rPr lang="en-US" baseline="0" smtClean="0"/>
                      <a:pPr/>
                      <a:t>[PROCENTUĀLĀ VĒRTĪBA]</a:t>
                    </a:fld>
                    <a:endParaRPr lang="lv-LV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62-4C09-B207-8C05341FE8E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Lapa1!$A$2:$A$7</c:f>
              <c:strCache>
                <c:ptCount val="6"/>
                <c:pt idx="0">
                  <c:v>Aizkraukle</c:v>
                </c:pt>
                <c:pt idx="1">
                  <c:v>Jaunjelgavas apv.</c:v>
                </c:pt>
                <c:pt idx="2">
                  <c:v>Kokneses apv.</c:v>
                </c:pt>
                <c:pt idx="3">
                  <c:v>Pļaviņu apv.</c:v>
                </c:pt>
                <c:pt idx="4">
                  <c:v>Neretas apv.</c:v>
                </c:pt>
                <c:pt idx="5">
                  <c:v>Skrīveri</c:v>
                </c:pt>
              </c:strCache>
            </c:strRef>
          </c:cat>
          <c:val>
            <c:numRef>
              <c:f>Lapa1!$B$2:$B$7</c:f>
              <c:numCache>
                <c:formatCode>General</c:formatCode>
                <c:ptCount val="6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10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2-4C09-B207-8C05341FE8E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Lapa1!$B$1</c:f>
              <c:strCache>
                <c:ptCount val="1"/>
                <c:pt idx="0">
                  <c:v>Finanšu izlietojums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CBC-49A5-A292-45AD88E35E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CBC-49A5-A292-45AD88E35EA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CBC-49A5-A292-45AD88E35EA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CBC-49A5-A292-45AD88E35EA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CBC-49A5-A292-45AD88E35EA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CBC-49A5-A292-45AD88E35EA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Lapa1!$A$2:$A$7</c:f>
              <c:strCache>
                <c:ptCount val="6"/>
                <c:pt idx="0">
                  <c:v>Aizkraukle</c:v>
                </c:pt>
                <c:pt idx="1">
                  <c:v>Jaunjelgavas apv.</c:v>
                </c:pt>
                <c:pt idx="2">
                  <c:v>Kokneses apv.</c:v>
                </c:pt>
                <c:pt idx="3">
                  <c:v>Pļaviņu apv.</c:v>
                </c:pt>
                <c:pt idx="4">
                  <c:v>Neretas apv.</c:v>
                </c:pt>
                <c:pt idx="5">
                  <c:v>Skrīveru pag.</c:v>
                </c:pt>
              </c:strCache>
            </c:strRef>
          </c:cat>
          <c:val>
            <c:numRef>
              <c:f>Lapa1!$B$2:$B$7</c:f>
              <c:numCache>
                <c:formatCode>General</c:formatCode>
                <c:ptCount val="6"/>
                <c:pt idx="0">
                  <c:v>2870</c:v>
                </c:pt>
                <c:pt idx="1">
                  <c:v>800</c:v>
                </c:pt>
                <c:pt idx="2">
                  <c:v>3000</c:v>
                </c:pt>
                <c:pt idx="3">
                  <c:v>1400</c:v>
                </c:pt>
                <c:pt idx="4">
                  <c:v>5600</c:v>
                </c:pt>
                <c:pt idx="5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C6-42C2-A124-C2EEBBE797D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3" name="Datuma vietturis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5FC78-1415-4760-AB48-7B2535C0C733}" type="datetime1">
              <a:rPr lang="lv-LV" smtClean="0"/>
              <a:t>01.01.2024</a:t>
            </a:fld>
            <a:endParaRPr lang="lv-LV" dirty="0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51768-D35B-49F5-8BE4-E050C781B50C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970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v-LV" noProof="0" dirty="0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E411F1-F0B3-4FAB-B5A0-B37AD64160C6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v-LV" noProof="0" dirty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v-LV" noProof="0" dirty="0"/>
              <a:t>Noklikšķiniet, lai rediģētu šablona tekstu stilus</a:t>
            </a:r>
          </a:p>
          <a:p>
            <a:pPr lvl="1" rtl="0"/>
            <a:r>
              <a:rPr lang="lv-LV" noProof="0" dirty="0"/>
              <a:t>Otrais līmenis</a:t>
            </a:r>
          </a:p>
          <a:p>
            <a:pPr lvl="2" rtl="0"/>
            <a:r>
              <a:rPr lang="lv-LV" noProof="0" dirty="0"/>
              <a:t>Trešais līmenis</a:t>
            </a:r>
          </a:p>
          <a:p>
            <a:pPr lvl="3" rtl="0"/>
            <a:r>
              <a:rPr lang="lv-LV" noProof="0" dirty="0"/>
              <a:t>Ceturtais līmenis</a:t>
            </a:r>
          </a:p>
          <a:p>
            <a:pPr lvl="4" rtl="0"/>
            <a:r>
              <a:rPr lang="lv-LV" noProof="0" dirty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v-LV" noProof="0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3B0CF2-7F87-4E02-A248-870047730F99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lv-LV" smtClean="0"/>
              <a:t>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40163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61474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15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153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16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95143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17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5535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84149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5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9637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6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6101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7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1909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8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2022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9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6533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17002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93B0CF2-7F87-4E02-A248-870047730F99}" type="slidenum">
              <a:rPr lang="lv-LV" smtClean="0"/>
              <a:t>12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2856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Taisnstūris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lv-LV" noProof="0" dirty="0"/>
            </a:p>
          </p:txBody>
        </p:sp>
        <p:cxnSp>
          <p:nvCxnSpPr>
            <p:cNvPr id="7" name="Taisns savienotājs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Taisns savienotājs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aisns savienotājs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irsraksts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17" name="Apakšvirsraksts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lv-LV" noProof="0"/>
              <a:t>Noklikšķiniet, lai rediģētu šablona apakšvirsraksta stilu</a:t>
            </a:r>
            <a:endParaRPr kumimoji="0" lang="lv-LV" noProof="0" dirty="0"/>
          </a:p>
        </p:txBody>
      </p:sp>
      <p:sp>
        <p:nvSpPr>
          <p:cNvPr id="30" name="Datuma vietturis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1FDC09-C051-4ED0-A677-AE4A034BD516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19" name="Kājenes vietturis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27" name="Slaida numura vietturis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Vertikālā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528B00-FC7F-4841-A381-EE09C24C30C0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Vertikālā teksta vietturis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B2392F-6D90-4DF5-A336-6A85F2AD4CC6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ED68E0-0ED8-48DA-8229-CA8968472703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7FF2CE-B8A7-4FFD-A62D-A2D1D1D4776B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B9ADB6-11E4-40FA-98C5-3BF1E13F5772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</p:txBody>
      </p:sp>
      <p:sp>
        <p:nvSpPr>
          <p:cNvPr id="5" name="Satura vietturis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4AC168-8501-49C9-ADC4-2FE69B4C77B8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DB8FEA-1B33-4AFF-98A9-C4C8157AA343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283C3-BD69-4A11-B74E-6536C9B9912C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4" name="Satura vietturis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  <a:p>
            <a:pPr lvl="1" rtl="0" eaLnBrk="1" latinLnBrk="0" hangingPunct="1"/>
            <a:r>
              <a:rPr lang="lv-LV" noProof="0"/>
              <a:t>Otrais līmenis</a:t>
            </a:r>
          </a:p>
          <a:p>
            <a:pPr lvl="2" rtl="0" eaLnBrk="1" latinLnBrk="0" hangingPunct="1"/>
            <a:r>
              <a:rPr lang="lv-LV" noProof="0"/>
              <a:t>Trešais līmenis</a:t>
            </a:r>
          </a:p>
          <a:p>
            <a:pPr lvl="3" rtl="0" eaLnBrk="1" latinLnBrk="0" hangingPunct="1"/>
            <a:r>
              <a:rPr lang="lv-LV" noProof="0"/>
              <a:t>Ceturtais līmenis</a:t>
            </a:r>
          </a:p>
          <a:p>
            <a:pPr lvl="4" rtl="0" eaLnBrk="1" latinLnBrk="0" hangingPunct="1"/>
            <a:r>
              <a:rPr lang="lv-LV" noProof="0"/>
              <a:t>Piektais līmenis</a:t>
            </a:r>
            <a:endParaRPr kumimoji="0" lang="lv-LV" noProof="0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08F23C-45BB-4457-8224-8D24293CDBF5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isnstūris ar vienu nogrieztu un noapaļotu stūri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lv-LV" sz="1800" noProof="0" dirty="0"/>
          </a:p>
        </p:txBody>
      </p:sp>
      <p:sp>
        <p:nvSpPr>
          <p:cNvPr id="12" name="Taisnleņķa trīsstūris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lv-LV" sz="1800" noProof="0" dirty="0"/>
          </a:p>
        </p:txBody>
      </p:sp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rtl="0"/>
            <a:r>
              <a:rPr lang="lv-LV" noProof="0"/>
              <a:t>Rediģēt šablona virsraksta stilu</a:t>
            </a:r>
            <a:endParaRPr kumimoji="0" lang="lv-LV" noProof="0" dirty="0"/>
          </a:p>
        </p:txBody>
      </p:sp>
      <p:sp>
        <p:nvSpPr>
          <p:cNvPr id="3" name="Attēla vietturis 2" descr="Tukšs vietturis attēla pievienošanai. Noklikšķiniet uz viettura un atlasiet pievienojamo attēlu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/>
            </a:lvl1pPr>
          </a:lstStyle>
          <a:p>
            <a:pPr rtl="0"/>
            <a:r>
              <a:rPr lang="lv-LV" noProof="0"/>
              <a:t>Noklikšķiniet uz ikonas, lai pievienotu attēlu</a:t>
            </a:r>
            <a:endParaRPr kumimoji="0" lang="lv-LV" noProof="0" dirty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lv-LV" noProof="0"/>
              <a:t>Noklikšķiniet, lai rediģētu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4E4143-99CF-42E1-9DFD-BCAE97C05012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lv-LV" noProof="0" smtClean="0"/>
              <a:t>‹#›</a:t>
            </a:fld>
            <a:endParaRPr lang="lv-LV" noProof="0" dirty="0"/>
          </a:p>
        </p:txBody>
      </p:sp>
      <p:sp>
        <p:nvSpPr>
          <p:cNvPr id="10" name="Brīvforma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lv-LV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Brīvforma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lv-LV" sz="18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a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Taisnstūris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lv-LV" noProof="0" dirty="0"/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Brīvforma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lv-LV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Brīvforma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lv-LV" sz="18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upa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Brīvforma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lv-LV" sz="1800" noProof="0" dirty="0"/>
                </a:p>
              </p:txBody>
            </p:sp>
            <p:sp>
              <p:nvSpPr>
                <p:cNvPr id="33" name="Brīvforma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lv-LV" sz="1800" noProof="0" dirty="0"/>
                </a:p>
              </p:txBody>
            </p:sp>
          </p:grpSp>
        </p:grpSp>
      </p:grpSp>
      <p:sp>
        <p:nvSpPr>
          <p:cNvPr id="9" name="Virsraksta vietturis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lv-LV" noProof="0" dirty="0"/>
              <a:t>Noklikšķiniet, lai rediģētu šablona virsraksta stilu</a:t>
            </a:r>
            <a:endParaRPr kumimoji="0" lang="lv-LV" noProof="0" dirty="0"/>
          </a:p>
        </p:txBody>
      </p:sp>
      <p:sp>
        <p:nvSpPr>
          <p:cNvPr id="30" name="Teksta vietturis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lv-LV" noProof="0" dirty="0"/>
              <a:t>Noklikšķiniet, lai rediģētu šablona tekstu stilus</a:t>
            </a:r>
          </a:p>
          <a:p>
            <a:pPr lvl="1" rtl="0" eaLnBrk="1" latinLnBrk="0" hangingPunct="1"/>
            <a:r>
              <a:rPr lang="lv-LV" noProof="0" dirty="0"/>
              <a:t>Otrais līmenis</a:t>
            </a:r>
          </a:p>
          <a:p>
            <a:pPr lvl="2" rtl="0" eaLnBrk="1" latinLnBrk="0" hangingPunct="1"/>
            <a:r>
              <a:rPr lang="lv-LV" noProof="0" dirty="0"/>
              <a:t>Trešais līmenis</a:t>
            </a:r>
          </a:p>
          <a:p>
            <a:pPr lvl="3" rtl="0" eaLnBrk="1" latinLnBrk="0" hangingPunct="1"/>
            <a:r>
              <a:rPr lang="lv-LV" noProof="0" dirty="0"/>
              <a:t>Ceturtais līmenis</a:t>
            </a:r>
          </a:p>
          <a:p>
            <a:pPr lvl="4" rtl="0" eaLnBrk="1" latinLnBrk="0" hangingPunct="1"/>
            <a:r>
              <a:rPr lang="lv-LV" noProof="0" dirty="0"/>
              <a:t>Piektais līmenis</a:t>
            </a:r>
          </a:p>
        </p:txBody>
      </p:sp>
      <p:sp>
        <p:nvSpPr>
          <p:cNvPr id="10" name="Datuma vietturis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8D2EA60A-0C9F-4070-B261-96710CB44612}" type="datetime1">
              <a:rPr lang="lv-LV" noProof="0" smtClean="0"/>
              <a:t>01.01.2024</a:t>
            </a:fld>
            <a:endParaRPr lang="lv-LV" noProof="0" dirty="0"/>
          </a:p>
        </p:txBody>
      </p:sp>
      <p:sp>
        <p:nvSpPr>
          <p:cNvPr id="22" name="Kājenes vietturis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lv-LV" noProof="0" dirty="0"/>
              <a:t>Kājenes pievienošana</a:t>
            </a:r>
          </a:p>
        </p:txBody>
      </p:sp>
      <p:sp>
        <p:nvSpPr>
          <p:cNvPr id="18" name="Slaida numura vietturis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lv-LV" noProof="0" smtClean="0"/>
              <a:pPr/>
              <a:t>‹#›</a:t>
            </a:fld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lnSpc>
          <a:spcPct val="80000"/>
        </a:lnSpc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lnSpc>
          <a:spcPct val="90000"/>
        </a:lnSpc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56936"/>
          </a:xfrm>
        </p:spPr>
        <p:txBody>
          <a:bodyPr rtlCol="0">
            <a:normAutofit/>
          </a:bodyPr>
          <a:lstStyle/>
          <a:p>
            <a:pPr algn="ctr" rtl="0"/>
            <a:r>
              <a:rPr lang="lv-LV" sz="3600" dirty="0"/>
              <a:t>2023.gadā realizētie projekti, </a:t>
            </a:r>
            <a:br>
              <a:rPr lang="lv-LV" sz="3600" dirty="0"/>
            </a:br>
            <a:r>
              <a:rPr lang="lv-LV" sz="2800" dirty="0"/>
              <a:t>kuri saņēmuši atbalstu no </a:t>
            </a:r>
            <a:br>
              <a:rPr lang="lv-LV" sz="2800" dirty="0"/>
            </a:br>
            <a:r>
              <a:rPr lang="lv-LV" sz="2800" dirty="0"/>
              <a:t>Aizkraukles novada pašvaldības</a:t>
            </a:r>
            <a:br>
              <a:rPr lang="lv-LV" sz="2800" dirty="0"/>
            </a:br>
            <a:r>
              <a:rPr lang="lv-LV" sz="2800" dirty="0"/>
              <a:t>NVO projektu programmā</a:t>
            </a:r>
          </a:p>
        </p:txBody>
      </p:sp>
      <p:sp>
        <p:nvSpPr>
          <p:cNvPr id="5" name="Apakšvirsraksts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endParaRPr lang="lv-LV" sz="2400" dirty="0"/>
          </a:p>
          <a:p>
            <a:pPr rtl="0"/>
            <a:endParaRPr lang="lv-LV" sz="2400" dirty="0"/>
          </a:p>
          <a:p>
            <a:pPr rtl="0"/>
            <a:r>
              <a:rPr lang="lv-LV" sz="2400" dirty="0"/>
              <a:t>Anita Ostrovska,</a:t>
            </a:r>
          </a:p>
          <a:p>
            <a:pPr rtl="0"/>
            <a:r>
              <a:rPr lang="lv-LV" sz="2400" dirty="0"/>
              <a:t>Aizkraukles novada </a:t>
            </a:r>
          </a:p>
          <a:p>
            <a:pPr rtl="0"/>
            <a:r>
              <a:rPr lang="lv-LV" sz="2400" dirty="0"/>
              <a:t>Kultūras pārvalde</a:t>
            </a:r>
          </a:p>
          <a:p>
            <a:pPr rtl="0"/>
            <a:endParaRPr lang="lv-LV" sz="2400" dirty="0"/>
          </a:p>
          <a:p>
            <a:pPr rtl="0"/>
            <a:endParaRPr lang="lv-LV" dirty="0"/>
          </a:p>
        </p:txBody>
      </p:sp>
      <p:pic>
        <p:nvPicPr>
          <p:cNvPr id="2" name="Attēls 1" descr="Attēls, kurā ir simbols, emblēma, zīmotne, vairogs&#10;&#10;Apraksts ģenerēts automātiski">
            <a:extLst>
              <a:ext uri="{FF2B5EF4-FFF2-40B4-BE49-F238E27FC236}">
                <a16:creationId xmlns:a16="http://schemas.microsoft.com/office/drawing/2014/main" id="{9D9CBD92-3654-5BDB-7EE2-05B937880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3" y="1047750"/>
            <a:ext cx="14573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7E75E1-AC57-4BA8-4D32-0AF2A3AD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92867"/>
          </a:xfrm>
        </p:spPr>
        <p:txBody>
          <a:bodyPr anchor="b">
            <a:normAutofit/>
          </a:bodyPr>
          <a:lstStyle/>
          <a:p>
            <a:r>
              <a:rPr lang="lv-LV" sz="4300" dirty="0"/>
              <a:t>«</a:t>
            </a:r>
            <a:r>
              <a:rPr lang="lv-LV" sz="4300" b="1" dirty="0"/>
              <a:t>Vides inteliģences Aizkraukles novadā»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43B70C9-B195-74AF-CEE1-E4DB5884A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203371" cy="4434840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lv-LV" sz="2400" dirty="0">
                <a:effectLst/>
              </a:rPr>
              <a:t>Realizēja </a:t>
            </a:r>
            <a:r>
              <a:rPr lang="lv-LV" sz="2400" b="1" dirty="0">
                <a:effectLst/>
              </a:rPr>
              <a:t>biedrība «Sēlijas laivas»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lv-LV" sz="2400" dirty="0"/>
              <a:t>Vieta: </a:t>
            </a:r>
            <a:r>
              <a:rPr lang="lv-LV" sz="2400" b="1" dirty="0"/>
              <a:t>Neretas pagasts</a:t>
            </a:r>
            <a:endParaRPr lang="lv-LV" sz="2400" b="1" dirty="0">
              <a:effectLst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lv-LV" sz="2400" dirty="0">
                <a:effectLst/>
              </a:rPr>
              <a:t>Finansiālais atbalsts:  </a:t>
            </a:r>
            <a:r>
              <a:rPr lang="lv-LV" sz="2400" b="1" dirty="0">
                <a:effectLst/>
              </a:rPr>
              <a:t>800.00 eiro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lv-LV" sz="2200" b="1" dirty="0">
                <a:effectLst/>
              </a:rPr>
              <a:t>Rezultāti:</a:t>
            </a:r>
          </a:p>
          <a:p>
            <a:pPr>
              <a:spcAft>
                <a:spcPts val="800"/>
              </a:spcAft>
            </a:pPr>
            <a:r>
              <a:rPr lang="lv-LV" sz="2200" dirty="0">
                <a:effectLst/>
              </a:rPr>
              <a:t>labiekārtotas atpūtas vietas, izvietojot piknika koka galdus un pastkastīti, kurā ievietots piezīmju bloks atsauksmju un tūrisma plūsmas statistikas </a:t>
            </a:r>
            <a:r>
              <a:rPr lang="lv-LV" sz="2200" dirty="0" err="1">
                <a:effectLst/>
              </a:rPr>
              <a:t>monitorēšanai</a:t>
            </a:r>
            <a:r>
              <a:rPr lang="lv-LV" sz="2200" dirty="0">
                <a:effectLst/>
              </a:rPr>
              <a:t> (pārņemot </a:t>
            </a:r>
            <a:r>
              <a:rPr lang="lv-LV" sz="2200" dirty="0" err="1">
                <a:effectLst/>
              </a:rPr>
              <a:t>geocatching</a:t>
            </a:r>
            <a:r>
              <a:rPr lang="lv-LV" sz="2200" dirty="0">
                <a:effectLst/>
              </a:rPr>
              <a:t> kustības ideju);</a:t>
            </a:r>
          </a:p>
          <a:p>
            <a:pPr>
              <a:spcAft>
                <a:spcPts val="800"/>
              </a:spcAft>
            </a:pPr>
            <a:r>
              <a:rPr lang="lv-LV" sz="2200" dirty="0"/>
              <a:t>izglītojoši pasākumi Mazzalves p-skolas skolēniem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lv-LV" sz="1800" dirty="0"/>
              <a:t>50 Mazzalves pamatskolas skolēni un skolotāji. Mazzalves pamatskolas pozitīvās publicitāte sasniegusi ap 2,8 tūkstošus lielu auditoriju sociālajos medijos.</a:t>
            </a:r>
          </a:p>
          <a:p>
            <a:pPr marL="0" indent="0">
              <a:buNone/>
            </a:pPr>
            <a:endParaRPr lang="lv-LV" sz="2400" dirty="0"/>
          </a:p>
        </p:txBody>
      </p:sp>
      <p:pic>
        <p:nvPicPr>
          <p:cNvPr id="6" name="Satura vietturis 5">
            <a:extLst>
              <a:ext uri="{FF2B5EF4-FFF2-40B4-BE49-F238E27FC236}">
                <a16:creationId xmlns:a16="http://schemas.microsoft.com/office/drawing/2014/main" id="{78445528-CDCF-B4F1-4D9A-595F812FAE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3218" b="-1"/>
          <a:stretch/>
        </p:blipFill>
        <p:spPr>
          <a:xfrm>
            <a:off x="7933094" y="1411187"/>
            <a:ext cx="3963437" cy="3264227"/>
          </a:xfrm>
          <a:noFill/>
        </p:spPr>
      </p:pic>
      <p:pic>
        <p:nvPicPr>
          <p:cNvPr id="5" name="Attēls 4" descr="Attēls, kurā ir ārpus telpām, ūdens, ezers, airēšana&#10;&#10;Apraksts ģenerēts automātiski">
            <a:extLst>
              <a:ext uri="{FF2B5EF4-FFF2-40B4-BE49-F238E27FC236}">
                <a16:creationId xmlns:a16="http://schemas.microsoft.com/office/drawing/2014/main" id="{D2D474C2-1FA8-757F-22EB-37920D005D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04" y="3710593"/>
            <a:ext cx="3282093" cy="316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0D931096-7573-1F7B-5634-ACDA9B5EA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725" y="1643639"/>
            <a:ext cx="5384800" cy="4969812"/>
          </a:xfrm>
        </p:spPr>
        <p:txBody>
          <a:bodyPr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200" b="1" dirty="0"/>
              <a:t>«</a:t>
            </a:r>
            <a:r>
              <a:rPr lang="lv-LV" sz="2200" b="1" i="1" dirty="0"/>
              <a:t>Pasākumi dzīvnieku labturības nodrošināšanai, sabiedrības izglītošanai un biedrības darba popularizēšanai».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800" dirty="0"/>
              <a:t>Realizēja </a:t>
            </a:r>
            <a:r>
              <a:rPr lang="lv-LV" sz="2800" b="1" dirty="0">
                <a:effectLst/>
              </a:rPr>
              <a:t>biedrība </a:t>
            </a:r>
            <a:r>
              <a:rPr lang="lv-LV" sz="2800" b="1" dirty="0" err="1">
                <a:effectLst/>
              </a:rPr>
              <a:t>Felida</a:t>
            </a:r>
            <a:r>
              <a:rPr lang="lv-LV" sz="2800" b="1" dirty="0">
                <a:effectLst/>
              </a:rPr>
              <a:t>»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800" dirty="0"/>
              <a:t>Vieta: </a:t>
            </a:r>
            <a:r>
              <a:rPr lang="lv-LV" sz="2800" b="1" dirty="0"/>
              <a:t>Aizkraukle</a:t>
            </a:r>
            <a:endParaRPr lang="lv-LV" sz="28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800" dirty="0">
                <a:effectLst/>
              </a:rPr>
              <a:t>Finansiālais atbalsts </a:t>
            </a:r>
            <a:r>
              <a:rPr lang="lv-LV" sz="2800" b="1" dirty="0"/>
              <a:t>8</a:t>
            </a:r>
            <a:r>
              <a:rPr lang="lv-LV" sz="2800" b="1" dirty="0">
                <a:effectLst/>
              </a:rPr>
              <a:t>00.00 eiro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800" b="1" dirty="0">
                <a:effectLst/>
              </a:rPr>
              <a:t>Aktivitātes: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lv-LV" sz="2200" dirty="0"/>
              <a:t>pieredzes brauciens uz Priekuļu novada Virgas pagastu pie dzīvnieku aizsardzības biedrības “Liberta”;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lv-LV" sz="2200" dirty="0"/>
              <a:t>ielas kaķu aprūpētāju seminārs;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lv-LV" sz="2200" dirty="0"/>
              <a:t>atbalstītāju tikšanās biedrībā “</a:t>
            </a:r>
            <a:r>
              <a:rPr lang="lv-LV" sz="2200" dirty="0" err="1"/>
              <a:t>Felida</a:t>
            </a:r>
            <a:r>
              <a:rPr lang="lv-LV" sz="2200" dirty="0"/>
              <a:t>”.  </a:t>
            </a:r>
          </a:p>
          <a:p>
            <a:pPr marL="0" indent="0">
              <a:buNone/>
            </a:pPr>
            <a:endParaRPr lang="lv-LV" dirty="0"/>
          </a:p>
        </p:txBody>
      </p:sp>
      <p:sp>
        <p:nvSpPr>
          <p:cNvPr id="8" name="Virsraksts 7">
            <a:extLst>
              <a:ext uri="{FF2B5EF4-FFF2-40B4-BE49-F238E27FC236}">
                <a16:creationId xmlns:a16="http://schemas.microsoft.com/office/drawing/2014/main" id="{BC0429D1-F2A4-44A7-9C45-B4265103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lv-LV" sz="3200" b="1" dirty="0"/>
              <a:t>Projekts «Pasākumi dzīvnieku labturības nodrošināšanai…»</a:t>
            </a:r>
          </a:p>
        </p:txBody>
      </p:sp>
      <p:pic>
        <p:nvPicPr>
          <p:cNvPr id="7" name="Satura vietturis 6" descr="Attēls, kurā ir apģērbs, cilvēka seja, persona, iekštelpu&#10;&#10;Apraksts ģenerēts automātiski">
            <a:extLst>
              <a:ext uri="{FF2B5EF4-FFF2-40B4-BE49-F238E27FC236}">
                <a16:creationId xmlns:a16="http://schemas.microsoft.com/office/drawing/2014/main" id="{BF7188CC-34EA-5D16-0750-B4D0BD6D35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32" y="1816811"/>
            <a:ext cx="3663122" cy="3663122"/>
          </a:xfrm>
        </p:spPr>
      </p:pic>
      <p:pic>
        <p:nvPicPr>
          <p:cNvPr id="10" name="Attēls 9" descr="Attēls, kurā ir apģērbs, persona, logs, iekštelpu&#10;&#10;Apraksts ģenerēts automātiski">
            <a:extLst>
              <a:ext uri="{FF2B5EF4-FFF2-40B4-BE49-F238E27FC236}">
                <a16:creationId xmlns:a16="http://schemas.microsoft.com/office/drawing/2014/main" id="{390CD218-3EE2-53DB-4D55-F69D5DE17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7057"/>
            <a:ext cx="3663122" cy="36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“Dodies dabā!”</a:t>
            </a:r>
            <a:br>
              <a:rPr lang="lv-LV" sz="36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/>
              <a:t>jauniešu</a:t>
            </a:r>
            <a:r>
              <a:rPr lang="lv-LV" sz="2000" dirty="0"/>
              <a:t> </a:t>
            </a:r>
            <a:r>
              <a:rPr lang="lv-LV" sz="2000" b="1" dirty="0">
                <a:effectLst/>
              </a:rPr>
              <a:t>biedrība “Solis”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maršruts Koknese- Mērsrags, </a:t>
            </a:r>
            <a:r>
              <a:rPr lang="lv-LV" sz="2000" b="1" dirty="0" err="1"/>
              <a:t>Jūrtaka</a:t>
            </a: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>
                <a:effectLst/>
              </a:rPr>
              <a:t>400.00 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>
                <a:effectLst/>
              </a:rPr>
              <a:t>Projekta mērķis: pārgājieni, aktīvs dzīvesveids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Aktivitātes: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/>
              <a:t>Jaunieši un ģimenes piedalījās divu dienu pārgājienā gar jūru, iepazīstot vienu no maršruta JŪRTAKAS posmiem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Rezultāts:</a:t>
            </a:r>
          </a:p>
          <a:p>
            <a:pPr>
              <a:lnSpc>
                <a:spcPct val="90000"/>
              </a:lnSpc>
            </a:pPr>
            <a:r>
              <a:rPr lang="lv-LV" sz="2000" dirty="0"/>
              <a:t>notikušas izzinošas aktivitātes dabā;</a:t>
            </a:r>
          </a:p>
          <a:p>
            <a:pPr>
              <a:lnSpc>
                <a:spcPct val="90000"/>
              </a:lnSpc>
            </a:pPr>
            <a:r>
              <a:rPr lang="lv-LV" sz="2000" dirty="0"/>
              <a:t>uzlabota savstarpējas komunikācijas prasmes;</a:t>
            </a:r>
          </a:p>
          <a:p>
            <a:pPr>
              <a:lnSpc>
                <a:spcPct val="90000"/>
              </a:lnSpc>
            </a:pPr>
            <a:r>
              <a:rPr lang="lv-LV" sz="1800" dirty="0"/>
              <a:t>o</a:t>
            </a:r>
            <a:r>
              <a:rPr lang="lv-LV" sz="1800" dirty="0">
                <a:effectLst/>
              </a:rPr>
              <a:t>rganizācijai pievienojušies jauni biedri.</a:t>
            </a:r>
          </a:p>
        </p:txBody>
      </p:sp>
      <p:pic>
        <p:nvPicPr>
          <p:cNvPr id="9" name="Satura vietturis 8" descr="Attēls, kurā ir ārpus telpām, apģērbs, zāle, apavi&#10;&#10;Apraksts ģenerēts automātiski">
            <a:extLst>
              <a:ext uri="{FF2B5EF4-FFF2-40B4-BE49-F238E27FC236}">
                <a16:creationId xmlns:a16="http://schemas.microsoft.com/office/drawing/2014/main" id="{720D4967-A7C2-C29E-B171-E534A846D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10" y="2461291"/>
            <a:ext cx="3234690" cy="4312920"/>
          </a:xfrm>
        </p:spPr>
      </p:pic>
      <p:pic>
        <p:nvPicPr>
          <p:cNvPr id="5" name="Attēls 4" descr="Attēls, kurā ir apģērbs, persona, ārpus telpām, cilvēka seja&#10;&#10;Apraksts ģenerēts automātiski">
            <a:extLst>
              <a:ext uri="{FF2B5EF4-FFF2-40B4-BE49-F238E27FC236}">
                <a16:creationId xmlns:a16="http://schemas.microsoft.com/office/drawing/2014/main" id="{82B7E072-D806-BE54-B35E-AF097F4AB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00" y="3519624"/>
            <a:ext cx="2440940" cy="3254587"/>
          </a:xfrm>
          <a:prstGeom prst="rect">
            <a:avLst/>
          </a:prstGeom>
        </p:spPr>
      </p:pic>
      <p:pic>
        <p:nvPicPr>
          <p:cNvPr id="11" name="Attēls 10" descr="Attēls, kurā ir ārpus telpām, debesis, mākonis, krasts&#10;&#10;Apraksts ģenerēts automātiski">
            <a:extLst>
              <a:ext uri="{FF2B5EF4-FFF2-40B4-BE49-F238E27FC236}">
                <a16:creationId xmlns:a16="http://schemas.microsoft.com/office/drawing/2014/main" id="{29BF6E93-2FCC-435E-50F3-863F8B4EF5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00" y="782319"/>
            <a:ext cx="2066619" cy="27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7352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br>
              <a:rPr lang="lv-LV" sz="1300" b="1"/>
            </a:br>
            <a:r>
              <a:rPr lang="lv-LV" sz="3600" b="1"/>
              <a:t>Projekts «Atpūtas vietas labiekārtošana»</a:t>
            </a:r>
            <a:br>
              <a:rPr lang="lv-LV" sz="1300" b="1"/>
            </a:br>
            <a:br>
              <a:rPr lang="lv-LV" sz="1300" b="1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159488" y="1212056"/>
            <a:ext cx="5352313" cy="5142869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>
                <a:effectLst/>
              </a:rPr>
              <a:t>Skrīveru iedzīvotāju grupa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/>
              <a:t>Skrīveru pagasts</a:t>
            </a: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>
                <a:effectLst/>
              </a:rPr>
              <a:t>6</a:t>
            </a:r>
            <a:r>
              <a:rPr lang="lv-LV" sz="2000" b="1" dirty="0"/>
              <a:t>00.00 </a:t>
            </a:r>
            <a:r>
              <a:rPr lang="lv-LV" sz="20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>
                <a:effectLst/>
              </a:rPr>
              <a:t>Projekta mērķis</a:t>
            </a:r>
            <a:r>
              <a:rPr lang="lv-LV" sz="1800" dirty="0"/>
              <a:t>: veidot radošu un vizuāli pievilcīgu vidi Skrīveru mūzikas un mākslas skolas iekšpagalmā, uzstādot āra apstākļiem paredzētu solu ar klavieru taustiņu dizainu, pieejamu ikvienam iedzīvotājam un tūristam.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lv-LV" sz="2000" b="1" dirty="0"/>
              <a:t>ezultāti:</a:t>
            </a:r>
          </a:p>
          <a:p>
            <a:pPr>
              <a:lnSpc>
                <a:spcPct val="90000"/>
              </a:lnSpc>
            </a:pPr>
            <a:r>
              <a:rPr lang="lv-LV" sz="1800" dirty="0">
                <a:effectLst/>
              </a:rPr>
              <a:t>izgatavots un uzstādīts sols ar klavieru taustiņu dizainu Skrīveru MMS pagalmā kā dāvana Latvijas 105.dzimšanas dienā;</a:t>
            </a:r>
          </a:p>
          <a:p>
            <a:pPr>
              <a:lnSpc>
                <a:spcPct val="90000"/>
              </a:lnSpc>
            </a:pPr>
            <a:endParaRPr lang="lv-LV" sz="18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lv-LV" sz="1800" dirty="0"/>
              <a:t>veicināta </a:t>
            </a:r>
            <a:r>
              <a:rPr lang="en-US" sz="1800" dirty="0" err="1"/>
              <a:t>sadarbība</a:t>
            </a:r>
            <a:r>
              <a:rPr lang="en-US" sz="1800" dirty="0"/>
              <a:t> </a:t>
            </a:r>
            <a:r>
              <a:rPr lang="en-US" sz="1800" dirty="0" err="1"/>
              <a:t>starp</a:t>
            </a:r>
            <a:r>
              <a:rPr lang="en-US" sz="1800" dirty="0"/>
              <a:t> </a:t>
            </a:r>
            <a:r>
              <a:rPr lang="en-US" sz="1800" dirty="0" err="1"/>
              <a:t>Skrīveru</a:t>
            </a:r>
            <a:r>
              <a:rPr lang="en-US" sz="1800" dirty="0"/>
              <a:t> </a:t>
            </a:r>
            <a:r>
              <a:rPr lang="en-US" sz="1800" dirty="0" err="1"/>
              <a:t>Mūzikas</a:t>
            </a:r>
            <a:r>
              <a:rPr lang="en-US" sz="1800" dirty="0"/>
              <a:t> un </a:t>
            </a:r>
            <a:r>
              <a:rPr lang="en-US" sz="1800" dirty="0" err="1"/>
              <a:t>mākslas</a:t>
            </a:r>
            <a:r>
              <a:rPr lang="en-US" sz="1800" dirty="0"/>
              <a:t> </a:t>
            </a:r>
            <a:r>
              <a:rPr lang="en-US" sz="1800" dirty="0" err="1"/>
              <a:t>skolu</a:t>
            </a:r>
            <a:r>
              <a:rPr lang="en-US" sz="1800" dirty="0"/>
              <a:t> un Aizkraukles </a:t>
            </a:r>
            <a:r>
              <a:rPr lang="en-US" sz="1800" dirty="0" err="1"/>
              <a:t>profesionālo</a:t>
            </a:r>
            <a:r>
              <a:rPr lang="en-US" sz="1800" dirty="0"/>
              <a:t> </a:t>
            </a:r>
            <a:r>
              <a:rPr lang="en-US" sz="1800" dirty="0" err="1"/>
              <a:t>vidusskolu</a:t>
            </a:r>
            <a:r>
              <a:rPr lang="lv-LV" sz="18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lv-LV" sz="1800" dirty="0"/>
          </a:p>
          <a:p>
            <a:pPr marL="0" indent="0">
              <a:lnSpc>
                <a:spcPct val="90000"/>
              </a:lnSpc>
              <a:buNone/>
            </a:pPr>
            <a:endParaRPr lang="lv-LV" sz="2000" b="1" dirty="0"/>
          </a:p>
          <a:p>
            <a:pPr>
              <a:lnSpc>
                <a:spcPct val="90000"/>
              </a:lnSpc>
            </a:pPr>
            <a:endParaRPr lang="lv-LV" sz="2000" b="1" dirty="0"/>
          </a:p>
          <a:p>
            <a:pPr marL="0" indent="0">
              <a:lnSpc>
                <a:spcPct val="90000"/>
              </a:lnSpc>
              <a:buNone/>
            </a:pPr>
            <a:endParaRPr lang="lv-LV" sz="1800" b="1" dirty="0">
              <a:effectLst/>
            </a:endParaRPr>
          </a:p>
        </p:txBody>
      </p:sp>
      <p:pic>
        <p:nvPicPr>
          <p:cNvPr id="8" name="Satura vietturis 7" descr="Attēls, kurā ir ārpus telpām, apģērbs, apavi, persona&#10;&#10;Apraksts ģenerēts automātiski">
            <a:extLst>
              <a:ext uri="{FF2B5EF4-FFF2-40B4-BE49-F238E27FC236}">
                <a16:creationId xmlns:a16="http://schemas.microsoft.com/office/drawing/2014/main" id="{4A74D50B-1E94-01AC-5658-1A2A5B9719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212056"/>
            <a:ext cx="3529329" cy="4705772"/>
          </a:xfrm>
        </p:spPr>
      </p:pic>
      <p:pic>
        <p:nvPicPr>
          <p:cNvPr id="12" name="Attēls 11" descr="Attēls, kurā ir apģērbs, persona, apavi, ārpus telpām&#10;&#10;Apraksts ģenerēts automātiski">
            <a:extLst>
              <a:ext uri="{FF2B5EF4-FFF2-40B4-BE49-F238E27FC236}">
                <a16:creationId xmlns:a16="http://schemas.microsoft.com/office/drawing/2014/main" id="{21380CB0-D723-4A7F-B299-9013A077A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30" y="2656840"/>
            <a:ext cx="3150870" cy="42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7352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«Bez pagātnes nav nākotnes»</a:t>
            </a:r>
            <a:br>
              <a:rPr lang="lv-LV" sz="13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609600" y="1361440"/>
            <a:ext cx="5336804" cy="5368969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>
                <a:effectLst/>
              </a:rPr>
              <a:t>Mazzalves iedzīvotāju grupa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/>
              <a:t>Mazzalves pagasts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/>
              <a:t>600.00 </a:t>
            </a:r>
            <a:r>
              <a:rPr lang="lv-LV" sz="2000" b="1" dirty="0">
                <a:effectLst/>
              </a:rPr>
              <a:t>eiro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>
                <a:effectLst/>
              </a:rPr>
              <a:t>Projekta mērķis: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lv-LV" sz="2000" dirty="0"/>
              <a:t>Uzstādīt piemiņas zīmi 1991.gada barikāžu atcerei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dirty="0"/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Rezultāti:</a:t>
            </a:r>
          </a:p>
          <a:p>
            <a:pPr>
              <a:lnSpc>
                <a:spcPct val="90000"/>
              </a:lnSpc>
            </a:pPr>
            <a:r>
              <a:rPr lang="lv-LV" sz="2000" dirty="0"/>
              <a:t>Sadarbībā ar akmeņkali, mākslinieku Arti </a:t>
            </a:r>
            <a:r>
              <a:rPr lang="lv-LV" sz="2000" dirty="0" err="1"/>
              <a:t>Leončiku</a:t>
            </a:r>
            <a:r>
              <a:rPr lang="lv-LV" sz="2000" dirty="0"/>
              <a:t> Mazzalves pagasta VAROŅU LAUKUMĀ uzstādīts barikāžu notikuma piemiņas akmens.  </a:t>
            </a:r>
          </a:p>
          <a:p>
            <a:pPr>
              <a:lnSpc>
                <a:spcPct val="90000"/>
              </a:lnSpc>
            </a:pPr>
            <a:r>
              <a:rPr lang="lv-LV" sz="2000" dirty="0"/>
              <a:t>Atklāta piemiņas zīme- akmens LĀČPLĒŠA dienai veltītajā lāpu gājienā 11.novembrī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300 </a:t>
            </a:r>
            <a:r>
              <a:rPr lang="lv-LV" sz="2000" dirty="0"/>
              <a:t>pagasta iedz.-</a:t>
            </a:r>
            <a:r>
              <a:rPr lang="lv-LV" sz="2000" dirty="0" err="1"/>
              <a:t>proj.dal</a:t>
            </a:r>
            <a:r>
              <a:rPr lang="lv-LV" sz="2000" dirty="0"/>
              <a:t>.</a:t>
            </a:r>
          </a:p>
          <a:p>
            <a:pPr>
              <a:lnSpc>
                <a:spcPct val="90000"/>
              </a:lnSpc>
            </a:pPr>
            <a:endParaRPr lang="lv-LV" sz="2000" b="1" dirty="0"/>
          </a:p>
          <a:p>
            <a:pPr marL="0" indent="0">
              <a:lnSpc>
                <a:spcPct val="90000"/>
              </a:lnSpc>
              <a:buNone/>
            </a:pPr>
            <a:endParaRPr lang="lv-LV" sz="1800" b="1" dirty="0">
              <a:effectLst/>
            </a:endParaRPr>
          </a:p>
        </p:txBody>
      </p:sp>
      <p:pic>
        <p:nvPicPr>
          <p:cNvPr id="8" name="Satura vietturis 7" descr="Attēls, kurā ir ārpus telpām, debesis, koks, ritenis&#10;&#10;Apraksts ģenerēts automātiski">
            <a:extLst>
              <a:ext uri="{FF2B5EF4-FFF2-40B4-BE49-F238E27FC236}">
                <a16:creationId xmlns:a16="http://schemas.microsoft.com/office/drawing/2014/main" id="{22C455C2-9C4A-CFAA-930F-87476875CC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1037"/>
            <a:ext cx="2879256" cy="4433888"/>
          </a:xfrm>
        </p:spPr>
      </p:pic>
      <p:pic>
        <p:nvPicPr>
          <p:cNvPr id="12" name="Attēls 11" descr="Attēls, kurā ir ārpus telpām, koks, pamats, akmens&#10;&#10;Apraksts ģenerēts automātiski">
            <a:extLst>
              <a:ext uri="{FF2B5EF4-FFF2-40B4-BE49-F238E27FC236}">
                <a16:creationId xmlns:a16="http://schemas.microsoft.com/office/drawing/2014/main" id="{71153C41-F8D4-9E7C-3C72-281B98A34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2072" y="2603931"/>
            <a:ext cx="5452708" cy="30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7352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«</a:t>
            </a:r>
            <a:r>
              <a:rPr lang="lv-LV" sz="3600" b="1" dirty="0" err="1"/>
              <a:t>Radītprieks</a:t>
            </a:r>
            <a:r>
              <a:rPr lang="lv-LV" sz="3600" b="1" dirty="0"/>
              <a:t>»</a:t>
            </a:r>
            <a:br>
              <a:rPr lang="lv-LV" sz="13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4902201" cy="4434840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Realizēja </a:t>
            </a:r>
            <a:r>
              <a:rPr lang="lv-LV" sz="2400" b="1" dirty="0">
                <a:effectLst/>
              </a:rPr>
              <a:t>biedrība «</a:t>
            </a:r>
            <a:r>
              <a:rPr lang="lv-LV" sz="2400" b="1" dirty="0" err="1">
                <a:effectLst/>
              </a:rPr>
              <a:t>Ērberģietes</a:t>
            </a:r>
            <a:r>
              <a:rPr lang="lv-LV" sz="2400" b="1" dirty="0">
                <a:effectLst/>
              </a:rPr>
              <a:t>»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Vieta: </a:t>
            </a:r>
            <a:r>
              <a:rPr lang="lv-LV" sz="2400" b="1" dirty="0"/>
              <a:t>Mazzalves pagasts</a:t>
            </a: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Finansiālais atbalsts </a:t>
            </a:r>
            <a:r>
              <a:rPr lang="lv-LV" sz="2400" b="1" dirty="0"/>
              <a:t>400.00 </a:t>
            </a:r>
            <a:r>
              <a:rPr lang="lv-LV" sz="24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/>
              <a:t>Rezultāti: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Noorganizētas 2 meistarklases:</a:t>
            </a:r>
          </a:p>
          <a:p>
            <a:pPr>
              <a:lnSpc>
                <a:spcPct val="90000"/>
              </a:lnSpc>
            </a:pPr>
            <a:r>
              <a:rPr lang="lv-LV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“Imidža veidošanas pamati”</a:t>
            </a:r>
          </a:p>
          <a:p>
            <a:pPr>
              <a:lnSpc>
                <a:spcPct val="90000"/>
              </a:lnSpc>
            </a:pPr>
            <a:r>
              <a:rPr lang="lv-LV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“Ko par Tevi vēstī rokraksts?”</a:t>
            </a:r>
            <a:endParaRPr lang="lv-LV" sz="2400" b="1" dirty="0"/>
          </a:p>
          <a:p>
            <a:pPr>
              <a:lnSpc>
                <a:spcPct val="90000"/>
              </a:lnSpc>
            </a:pPr>
            <a:endParaRPr lang="lv-LV" sz="2400" b="1" dirty="0"/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43 dalībnieki</a:t>
            </a:r>
          </a:p>
        </p:txBody>
      </p:sp>
      <p:pic>
        <p:nvPicPr>
          <p:cNvPr id="7" name="Satura vietturis 6" descr="Attēls, kurā ir apģērbs, iekštelpu, persona, siena&#10;&#10;Apraksts ģenerēts automātiski">
            <a:extLst>
              <a:ext uri="{FF2B5EF4-FFF2-40B4-BE49-F238E27FC236}">
                <a16:creationId xmlns:a16="http://schemas.microsoft.com/office/drawing/2014/main" id="{8D181AF4-DE49-DFDA-FED9-F827D1501F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4014292"/>
            <a:ext cx="3715965" cy="2786974"/>
          </a:xfrm>
        </p:spPr>
      </p:pic>
      <p:pic>
        <p:nvPicPr>
          <p:cNvPr id="10" name="Attēls 9" descr="Attēls, kurā ir apģērbs, iekštelpu, siena, persona&#10;&#10;Apraksts ģenerēts automātiski">
            <a:extLst>
              <a:ext uri="{FF2B5EF4-FFF2-40B4-BE49-F238E27FC236}">
                <a16:creationId xmlns:a16="http://schemas.microsoft.com/office/drawing/2014/main" id="{0097182B-429B-A4B7-D69D-C1D24E3DD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1" y="1174415"/>
            <a:ext cx="4257473" cy="31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457200" y="704087"/>
            <a:ext cx="11125200" cy="1029463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«Tēva diena Pļaviņu pirmsskolas izglītības iestādē «Jumītis»</a:t>
            </a:r>
            <a:br>
              <a:rPr lang="lv-LV" sz="13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4675171" cy="4434840"/>
          </a:xfrm>
        </p:spPr>
        <p:txBody>
          <a:bodyPr rtlCol="0">
            <a:normAutofit lnSpcReduction="10000"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/>
              <a:t>Pļaviņu </a:t>
            </a:r>
            <a:r>
              <a:rPr lang="lv-LV" sz="2000" b="1" dirty="0">
                <a:effectLst/>
              </a:rPr>
              <a:t>iedzīvotāju grupa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/>
              <a:t>Pļaviņu </a:t>
            </a:r>
            <a:r>
              <a:rPr lang="lv-LV" sz="2000" b="1" dirty="0" err="1"/>
              <a:t>pii</a:t>
            </a:r>
            <a:r>
              <a:rPr lang="lv-LV" sz="2000" b="1" dirty="0"/>
              <a:t> «Jumītis»</a:t>
            </a: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>
                <a:effectLst/>
              </a:rPr>
              <a:t>6</a:t>
            </a:r>
            <a:r>
              <a:rPr lang="lv-LV" sz="2000" b="1" dirty="0"/>
              <a:t>00.00 </a:t>
            </a:r>
            <a:r>
              <a:rPr lang="lv-LV" sz="20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Rezultāti: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lv-LV" sz="2000" dirty="0"/>
              <a:t>iegādātas 5 lielformāta spēles- “Cirks”, “Dambrete”, “</a:t>
            </a:r>
            <a:r>
              <a:rPr lang="lv-LV" sz="2000" dirty="0" err="1"/>
              <a:t>Jenga</a:t>
            </a:r>
            <a:r>
              <a:rPr lang="lv-LV" sz="2000" dirty="0"/>
              <a:t> jeb Tornis” un divi komplekti domino;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lv-LV" sz="2000" dirty="0"/>
              <a:t>īstenots Tēva dienas pasākums “Tētis visu var”.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lv-LV" sz="2000" dirty="0"/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endParaRPr lang="lv-LV" sz="2000" dirty="0"/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/>
              <a:t>Iesaistīti 250 </a:t>
            </a:r>
            <a:r>
              <a:rPr lang="lv-LV" sz="2000" dirty="0" err="1"/>
              <a:t>dal</a:t>
            </a:r>
            <a:r>
              <a:rPr lang="lv-LV" sz="2000" dirty="0"/>
              <a:t>. (bērni un vecāki)</a:t>
            </a:r>
            <a:br>
              <a:rPr lang="lv-LV" sz="2000" dirty="0"/>
            </a:br>
            <a:endParaRPr lang="lv-LV" sz="2000" dirty="0"/>
          </a:p>
        </p:txBody>
      </p:sp>
      <p:pic>
        <p:nvPicPr>
          <p:cNvPr id="8" name="Satura vietturis 7" descr="Attēls, kurā ir ārpus telpām, zāle, debesis, mākonis&#10;&#10;Apraksts ģenerēts automātiski">
            <a:extLst>
              <a:ext uri="{FF2B5EF4-FFF2-40B4-BE49-F238E27FC236}">
                <a16:creationId xmlns:a16="http://schemas.microsoft.com/office/drawing/2014/main" id="{8E7171BF-96D4-F7D2-0C22-2B9D7335C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57" y="1212056"/>
            <a:ext cx="3322936" cy="4433888"/>
          </a:xfrm>
        </p:spPr>
      </p:pic>
      <p:pic>
        <p:nvPicPr>
          <p:cNvPr id="12" name="Attēls 11" descr="Attēls, kurā ir ārpus telpām, telpu spēles un sporta veidi, zāle, koks&#10;&#10;Apraksts ģenerēts automātiski">
            <a:extLst>
              <a:ext uri="{FF2B5EF4-FFF2-40B4-BE49-F238E27FC236}">
                <a16:creationId xmlns:a16="http://schemas.microsoft.com/office/drawing/2014/main" id="{E8A5402B-B55E-339A-3503-5E6464D6C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96" y="2424112"/>
            <a:ext cx="3322936" cy="4433888"/>
          </a:xfrm>
          <a:prstGeom prst="rect">
            <a:avLst/>
          </a:prstGeom>
        </p:spPr>
      </p:pic>
      <p:pic>
        <p:nvPicPr>
          <p:cNvPr id="14" name="Attēls 13" descr="Attēls, kurā ir zāle, ārpus telpām, koks, spēļu laukums&#10;&#10;Apraksts ģenerēts automātiski">
            <a:extLst>
              <a:ext uri="{FF2B5EF4-FFF2-40B4-BE49-F238E27FC236}">
                <a16:creationId xmlns:a16="http://schemas.microsoft.com/office/drawing/2014/main" id="{3AC52850-67F2-5081-FF9A-F0FC8E324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7" y="4343400"/>
            <a:ext cx="3349986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Zivju resursu ilgtspējīgas attīstības iepazīšana piemājas ūdens tilpnēs</a:t>
            </a: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Realizēja </a:t>
            </a:r>
            <a:r>
              <a:rPr lang="lv-LV" sz="2400" b="1" dirty="0">
                <a:effectLst/>
              </a:rPr>
              <a:t>biedrība «RAGS»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Vieta: </a:t>
            </a:r>
            <a:r>
              <a:rPr lang="lv-LV" sz="2400" b="1" dirty="0"/>
              <a:t>Vietalvas pagasts</a:t>
            </a: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Finansiālais atbalsts </a:t>
            </a:r>
            <a:r>
              <a:rPr lang="lv-LV" sz="2400" b="1" dirty="0"/>
              <a:t>400.00 </a:t>
            </a:r>
            <a:r>
              <a:rPr lang="lv-LV" sz="24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/>
              <a:t>Aktivitātes: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seminārs par zivsaimniecības pamatiem;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praktiski demonstrējumi par makšķernieku aprīkojumu un tā pielietojumu.</a:t>
            </a:r>
          </a:p>
        </p:txBody>
      </p:sp>
    </p:spTree>
    <p:extLst>
      <p:ext uri="{BB962C8B-B14F-4D97-AF65-F5344CB8AC3E}">
        <p14:creationId xmlns:p14="http://schemas.microsoft.com/office/powerpoint/2010/main" val="41610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44956E02-B028-1A53-D0C2-9FCA7B0B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32826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/>
              <a:t>Citi projekti: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9F24A6B5-E3AA-B3B3-706D-CA0FD807E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Mazzalves senioru pavasara saiets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”-Mazzalves pagasta senioru saiets ar </a:t>
            </a:r>
            <a:r>
              <a:rPr lang="lv-LV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koncertlekciju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(600.00 eiro)-42 </a:t>
            </a:r>
            <a:r>
              <a:rPr lang="lv-LV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dalībn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Atpūtas vietas iekārtošanas talka </a:t>
            </a:r>
            <a:r>
              <a:rPr lang="lv-LV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Ērberģes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muižas teritorijā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”- Labiekārtota atpūtas vieta </a:t>
            </a:r>
            <a:r>
              <a:rPr lang="lv-LV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Ērberģes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muižas parka teritorijā, uzstādīts galds, soli un iegādāts lielais katls un panna āra atpūtas pasākumu organizēšanai (400.00 eiro)- 74 </a:t>
            </a:r>
            <a:r>
              <a:rPr lang="lv-LV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dalībn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Soli un galdi </a:t>
            </a:r>
            <a:r>
              <a:rPr lang="lv-LV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Ērberģes</a:t>
            </a:r>
            <a:r>
              <a:rPr lang="lv-LV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baznīcai- 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Izgatavots galds un soli baznīcai </a:t>
            </a:r>
            <a:r>
              <a:rPr lang="lv-LV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(600.00 eiro)- 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27 draudzes locekļi</a:t>
            </a:r>
          </a:p>
          <a:p>
            <a:r>
              <a:rPr lang="lv-LV" sz="2000" dirty="0">
                <a:latin typeface="Times New Roman" panose="02020603050405020304" pitchFamily="18" charset="0"/>
              </a:rPr>
              <a:t>Aizkraukles novada senioru biedrība “ASKRĀDE” «</a:t>
            </a:r>
            <a:r>
              <a:rPr lang="lv-LV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Kopā būt ir visiem prieks!”- 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meistarklašu rīkošana, senioru pasākumu rīkošana pa interešu grupām, pieredzes brauciens </a:t>
            </a:r>
            <a:r>
              <a:rPr lang="lv-LV" sz="2000" dirty="0">
                <a:latin typeface="Times New Roman" panose="02020603050405020304" pitchFamily="18" charset="0"/>
              </a:rPr>
              <a:t>(800.00 eiro)</a:t>
            </a:r>
          </a:p>
          <a:p>
            <a:r>
              <a:rPr lang="lv-LV" sz="2000" dirty="0">
                <a:latin typeface="Times New Roman" panose="02020603050405020304" pitchFamily="18" charset="0"/>
              </a:rPr>
              <a:t>Kokneses Represēto nodaļa- </a:t>
            </a:r>
            <a:r>
              <a:rPr lang="lv-LV" sz="2000" b="1" dirty="0">
                <a:latin typeface="Times New Roman" panose="02020603050405020304" pitchFamily="18" charset="0"/>
              </a:rPr>
              <a:t>«</a:t>
            </a:r>
            <a:r>
              <a:rPr lang="lv-LV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Represēto pasākumi 2023.gadā»- 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piemiņas un izglītojoši pasākumi, saglabājot Komunistiskā genocīda upuru piemiņu ( </a:t>
            </a:r>
            <a:r>
              <a:rPr lang="lv-LV" sz="2000" dirty="0">
                <a:latin typeface="Times New Roman" panose="02020603050405020304" pitchFamily="18" charset="0"/>
              </a:rPr>
              <a:t>(600.00 eiro)</a:t>
            </a:r>
          </a:p>
          <a:p>
            <a:r>
              <a:rPr lang="lv-LV" sz="2000" dirty="0">
                <a:latin typeface="Times New Roman" panose="02020603050405020304" pitchFamily="18" charset="0"/>
              </a:rPr>
              <a:t> Bebru pagasta pensionāru padomes- klubiņa “MĀRTIŅROZE” </a:t>
            </a:r>
            <a:r>
              <a:rPr lang="lv-LV" sz="2000" b="1" dirty="0">
                <a:latin typeface="Times New Roman" panose="02020603050405020304" pitchFamily="18" charset="0"/>
              </a:rPr>
              <a:t>projekts «</a:t>
            </a:r>
            <a:r>
              <a:rPr lang="lv-LV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Bebru aktivitātes» 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Annas dienas pasākums, pieredzes brauciens un Ziemassvētku svinības  </a:t>
            </a:r>
            <a:r>
              <a:rPr lang="lv-LV" sz="2000" dirty="0">
                <a:latin typeface="Times New Roman" panose="02020603050405020304" pitchFamily="18" charset="0"/>
              </a:rPr>
              <a:t>(600.00 eiro)</a:t>
            </a:r>
          </a:p>
          <a:p>
            <a:r>
              <a:rPr lang="lv-LV" sz="2000" dirty="0">
                <a:latin typeface="Times New Roman" panose="02020603050405020304" pitchFamily="18" charset="0"/>
              </a:rPr>
              <a:t> Latvijas politiski represēto apvienības Aizkraukles nodaļa- dalība </a:t>
            </a:r>
            <a:r>
              <a:rPr lang="lv-LV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Komunistiskā genocīda upuru </a:t>
            </a:r>
            <a:r>
              <a:rPr lang="lv-LV" sz="2000" dirty="0">
                <a:latin typeface="Times New Roman" panose="02020603050405020304" pitchFamily="18" charset="0"/>
              </a:rPr>
              <a:t>piemiņas pasākumos (570.00 eiro)</a:t>
            </a:r>
          </a:p>
        </p:txBody>
      </p:sp>
    </p:spTree>
    <p:extLst>
      <p:ext uri="{BB962C8B-B14F-4D97-AF65-F5344CB8AC3E}">
        <p14:creationId xmlns:p14="http://schemas.microsoft.com/office/powerpoint/2010/main" val="316910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rsraksts 4">
            <a:extLst>
              <a:ext uri="{FF2B5EF4-FFF2-40B4-BE49-F238E27FC236}">
                <a16:creationId xmlns:a16="http://schemas.microsoft.com/office/drawing/2014/main" id="{C7266379-A011-FD21-4499-9355A4F6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 b="1" dirty="0"/>
              <a:t>Cik iedzīvotāji guvuši sabiedrisko labumu caur NVO programmu-2023?</a:t>
            </a:r>
          </a:p>
        </p:txBody>
      </p:sp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6F6DABC6-B1D9-4C53-166F-47AC75ADD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402760"/>
          </a:xfrm>
        </p:spPr>
        <p:txBody>
          <a:bodyPr/>
          <a:lstStyle/>
          <a:p>
            <a:r>
              <a:rPr lang="lv-LV" dirty="0"/>
              <a:t>Kādas iedzīvotāju grupas aptvertas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19E23129-07B5-D7D8-1921-756A7A073E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2369976"/>
            <a:ext cx="5386917" cy="3990344"/>
          </a:xfrm>
        </p:spPr>
        <p:txBody>
          <a:bodyPr/>
          <a:lstStyle/>
          <a:p>
            <a:r>
              <a:rPr lang="lv-LV" dirty="0"/>
              <a:t>Seniori</a:t>
            </a:r>
          </a:p>
          <a:p>
            <a:r>
              <a:rPr lang="lv-LV" dirty="0"/>
              <a:t>Jaunieši</a:t>
            </a:r>
          </a:p>
          <a:p>
            <a:r>
              <a:rPr lang="lv-LV" dirty="0"/>
              <a:t>Ģimenes ar bērniem</a:t>
            </a:r>
          </a:p>
          <a:p>
            <a:r>
              <a:rPr lang="lv-LV" dirty="0"/>
              <a:t>Lauku sievietes</a:t>
            </a:r>
          </a:p>
          <a:p>
            <a:r>
              <a:rPr lang="lv-LV" dirty="0"/>
              <a:t>Biedrību dalībnieki</a:t>
            </a:r>
          </a:p>
          <a:p>
            <a:r>
              <a:rPr lang="lv-LV" dirty="0"/>
              <a:t>Skolēni</a:t>
            </a:r>
          </a:p>
          <a:p>
            <a:r>
              <a:rPr lang="lv-LV" dirty="0"/>
              <a:t>Pagasta/pilsētas iedzīvotāji</a:t>
            </a:r>
          </a:p>
          <a:p>
            <a:endParaRPr lang="lv-LV" dirty="0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65D644CE-272E-A535-C814-E38399C3B16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3368" y="1772816"/>
            <a:ext cx="5389033" cy="531845"/>
          </a:xfrm>
        </p:spPr>
        <p:txBody>
          <a:bodyPr/>
          <a:lstStyle/>
          <a:p>
            <a:r>
              <a:rPr lang="lv-LV" dirty="0"/>
              <a:t>Kāda veida projekti:</a:t>
            </a:r>
          </a:p>
        </p:txBody>
      </p:sp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F5B9C883-5C1A-43CC-754F-2F0B83B22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2369976"/>
            <a:ext cx="5389033" cy="3990344"/>
          </a:xfrm>
        </p:spPr>
        <p:txBody>
          <a:bodyPr/>
          <a:lstStyle/>
          <a:p>
            <a:r>
              <a:rPr lang="lv-LV" dirty="0"/>
              <a:t>Vides sakopšana un labiekārtošana-3</a:t>
            </a:r>
          </a:p>
          <a:p>
            <a:r>
              <a:rPr lang="lv-LV" dirty="0" err="1"/>
              <a:t>Kultūrvietu</a:t>
            </a:r>
            <a:r>
              <a:rPr lang="lv-LV" dirty="0"/>
              <a:t> veidošana-2</a:t>
            </a:r>
          </a:p>
          <a:p>
            <a:r>
              <a:rPr lang="lv-LV" dirty="0"/>
              <a:t>Piemiņas vietu izveide-2</a:t>
            </a:r>
          </a:p>
          <a:p>
            <a:r>
              <a:rPr lang="lv-LV" dirty="0"/>
              <a:t>Dzīvnieku labturība-1</a:t>
            </a:r>
          </a:p>
          <a:p>
            <a:r>
              <a:rPr lang="lv-LV" dirty="0"/>
              <a:t>Aktīvs dzīvesveids-1</a:t>
            </a:r>
          </a:p>
          <a:p>
            <a:r>
              <a:rPr lang="lv-LV" dirty="0"/>
              <a:t>Mūžizglītības pasākumi- 4</a:t>
            </a:r>
          </a:p>
          <a:p>
            <a:r>
              <a:rPr lang="lv-LV" dirty="0"/>
              <a:t>Kultūras pasākumi-1</a:t>
            </a:r>
          </a:p>
          <a:p>
            <a:r>
              <a:rPr lang="lv-LV" dirty="0"/>
              <a:t>Pieredzes braucieni/ekskursijas-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810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0854EE-1613-A303-4E6E-76DD27BC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4843"/>
          </a:xfrm>
        </p:spPr>
        <p:txBody>
          <a:bodyPr>
            <a:normAutofit/>
          </a:bodyPr>
          <a:lstStyle/>
          <a:p>
            <a:pPr algn="ctr"/>
            <a:r>
              <a:rPr lang="lv-LV" sz="3600" b="1" dirty="0"/>
              <a:t>Projektu realizētāji-2023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2A9EA0FF-11E1-F981-DB3A-5D9C95C3E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11560"/>
            <a:ext cx="5386917" cy="550506"/>
          </a:xfrm>
        </p:spPr>
        <p:txBody>
          <a:bodyPr/>
          <a:lstStyle/>
          <a:p>
            <a:pPr algn="ctr"/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BIEDRĪBAS (NVO)</a:t>
            </a:r>
          </a:p>
        </p:txBody>
      </p:sp>
      <p:sp>
        <p:nvSpPr>
          <p:cNvPr id="5" name="Satura vietturis 4">
            <a:extLst>
              <a:ext uri="{FF2B5EF4-FFF2-40B4-BE49-F238E27FC236}">
                <a16:creationId xmlns:a16="http://schemas.microsoft.com/office/drawing/2014/main" id="{6F591DCA-04B4-757B-7478-A476E130339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978089"/>
            <a:ext cx="5386917" cy="4683967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dirty="0"/>
              <a:t>Aizkraukles novada </a:t>
            </a:r>
            <a:r>
              <a:rPr lang="lv-LV" b="1" dirty="0"/>
              <a:t>senioru biedrība “</a:t>
            </a:r>
            <a:r>
              <a:rPr lang="lv-LV" b="1" dirty="0" err="1"/>
              <a:t>Askrāde</a:t>
            </a:r>
            <a:r>
              <a:rPr lang="lv-LV" dirty="0"/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Latvijas </a:t>
            </a:r>
            <a:r>
              <a:rPr lang="lv-LV" b="1" dirty="0"/>
              <a:t>politiski represēto apvienības Aizkraukles</a:t>
            </a:r>
            <a:r>
              <a:rPr lang="lv-LV" dirty="0"/>
              <a:t> nodaļa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Kokneses Represēto </a:t>
            </a:r>
            <a:r>
              <a:rPr lang="lv-LV" dirty="0"/>
              <a:t>nodaļa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"Daugavas abi krasti» </a:t>
            </a:r>
            <a:r>
              <a:rPr lang="lv-LV" dirty="0"/>
              <a:t>(Jaunjelgava)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Kopienu sadarbības tīkls </a:t>
            </a:r>
            <a:r>
              <a:rPr lang="lv-LV" b="1" dirty="0"/>
              <a:t>“Sēlijas salas”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"Sēlijas laivas" </a:t>
            </a:r>
            <a:r>
              <a:rPr lang="lv-LV" dirty="0"/>
              <a:t>(Aknīste) 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«Daugavas vanagi», </a:t>
            </a:r>
            <a:r>
              <a:rPr lang="lv-LV" dirty="0"/>
              <a:t>Aizkraukles nodaļa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«Irši iedvesmo</a:t>
            </a:r>
            <a:r>
              <a:rPr lang="lv-LV" dirty="0"/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«Sēļu klubs</a:t>
            </a:r>
            <a:r>
              <a:rPr lang="lv-LV" dirty="0"/>
              <a:t>» (Viesīte)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«</a:t>
            </a:r>
            <a:r>
              <a:rPr lang="lv-LV" b="1" dirty="0" err="1"/>
              <a:t>Ērberģietes</a:t>
            </a:r>
            <a:r>
              <a:rPr lang="lv-LV" b="1" dirty="0"/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Aizkraukles dzīvnieku aizsardzības biedrība </a:t>
            </a:r>
            <a:r>
              <a:rPr lang="lv-LV" b="1" dirty="0"/>
              <a:t>“</a:t>
            </a:r>
            <a:r>
              <a:rPr lang="lv-LV" b="1" dirty="0" err="1"/>
              <a:t>Felida</a:t>
            </a:r>
            <a:r>
              <a:rPr lang="lv-LV" b="1" dirty="0"/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«</a:t>
            </a:r>
            <a:r>
              <a:rPr lang="lv-LV" b="1" dirty="0" err="1"/>
              <a:t>Upmales</a:t>
            </a:r>
            <a:r>
              <a:rPr lang="lv-LV" b="1" dirty="0"/>
              <a:t> mantinieki</a:t>
            </a:r>
            <a:r>
              <a:rPr lang="lv-LV" dirty="0"/>
              <a:t>» (Pilskalne)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Mednieku un makšķernieku </a:t>
            </a:r>
            <a:r>
              <a:rPr lang="lv-LV" b="1" dirty="0"/>
              <a:t>klubs “Rags» </a:t>
            </a:r>
            <a:r>
              <a:rPr lang="lv-LV" dirty="0"/>
              <a:t>(Vietalva)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Jauniešu </a:t>
            </a:r>
            <a:r>
              <a:rPr lang="lv-LV" b="1" dirty="0"/>
              <a:t>biedrība “Solis» (</a:t>
            </a:r>
            <a:r>
              <a:rPr lang="lv-LV" dirty="0"/>
              <a:t>Koknese)</a:t>
            </a:r>
          </a:p>
          <a:p>
            <a:pPr marL="457200" indent="-457200">
              <a:buFont typeface="+mj-lt"/>
              <a:buAutoNum type="arabicPeriod"/>
            </a:pPr>
            <a:r>
              <a:rPr lang="lv-LV" dirty="0"/>
              <a:t>Biedrība </a:t>
            </a:r>
            <a:r>
              <a:rPr lang="lv-LV" b="1" dirty="0"/>
              <a:t>“Kopsolis” </a:t>
            </a:r>
            <a:r>
              <a:rPr lang="lv-LV" dirty="0"/>
              <a:t>(Pļaviņas)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D9D21D62-FBDA-5E3E-0EC3-570F5A447D0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3368" y="1511560"/>
            <a:ext cx="5389033" cy="643811"/>
          </a:xfrm>
        </p:spPr>
        <p:txBody>
          <a:bodyPr>
            <a:normAutofit/>
          </a:bodyPr>
          <a:lstStyle/>
          <a:p>
            <a:pPr algn="ctr"/>
            <a:r>
              <a:rPr lang="lv-LV" dirty="0">
                <a:solidFill>
                  <a:schemeClr val="accent6">
                    <a:lumMod val="75000"/>
                  </a:schemeClr>
                </a:solidFill>
              </a:rPr>
              <a:t>IEDZĪVOTĀJU GRUPAS</a:t>
            </a:r>
          </a:p>
        </p:txBody>
      </p:sp>
      <p:sp>
        <p:nvSpPr>
          <p:cNvPr id="7" name="Satura vietturis 6">
            <a:extLst>
              <a:ext uri="{FF2B5EF4-FFF2-40B4-BE49-F238E27FC236}">
                <a16:creationId xmlns:a16="http://schemas.microsoft.com/office/drawing/2014/main" id="{9E5D5AF3-5B95-FEE9-1D66-6F42EB3C6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2062065"/>
            <a:ext cx="5389033" cy="4683967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lv-LV" b="1" dirty="0"/>
              <a:t>Bebru </a:t>
            </a:r>
            <a:r>
              <a:rPr lang="lv-LV" dirty="0"/>
              <a:t>pagasta pensionāru padome- klubiņš “Mārtiņroze” 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Mazzalves</a:t>
            </a:r>
            <a:r>
              <a:rPr lang="lv-LV" dirty="0"/>
              <a:t> pagasta iedzīvotāju grupa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Mazzalves</a:t>
            </a:r>
            <a:r>
              <a:rPr lang="lv-LV" dirty="0"/>
              <a:t> senioru kopa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 err="1"/>
              <a:t>Ērberģes</a:t>
            </a:r>
            <a:r>
              <a:rPr lang="lv-LV" dirty="0"/>
              <a:t> iedzīvotāju grupa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 err="1"/>
              <a:t>Ērberģes</a:t>
            </a:r>
            <a:r>
              <a:rPr lang="lv-LV" dirty="0"/>
              <a:t> baznīca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Zalves</a:t>
            </a:r>
            <a:r>
              <a:rPr lang="lv-LV" dirty="0"/>
              <a:t> iedzīvotāju grupa</a:t>
            </a:r>
          </a:p>
          <a:p>
            <a:pPr marL="457200" indent="-457200">
              <a:buFont typeface="+mj-lt"/>
              <a:buAutoNum type="arabicPeriod"/>
            </a:pPr>
            <a:r>
              <a:rPr lang="lv-LV" b="1" dirty="0"/>
              <a:t>Skrīveru</a:t>
            </a:r>
            <a:r>
              <a:rPr lang="lv-LV" dirty="0"/>
              <a:t> iedzīvotāju grupa</a:t>
            </a:r>
          </a:p>
        </p:txBody>
      </p:sp>
    </p:spTree>
    <p:extLst>
      <p:ext uri="{BB962C8B-B14F-4D97-AF65-F5344CB8AC3E}">
        <p14:creationId xmlns:p14="http://schemas.microsoft.com/office/powerpoint/2010/main" val="35804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irsraksts 6">
            <a:extLst>
              <a:ext uri="{FF2B5EF4-FFF2-40B4-BE49-F238E27FC236}">
                <a16:creationId xmlns:a16="http://schemas.microsoft.com/office/drawing/2014/main" id="{9693B823-FE6D-D039-8B56-FDE3F293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Jautājumi nākotnei</a:t>
            </a:r>
          </a:p>
        </p:txBody>
      </p:sp>
      <p:sp>
        <p:nvSpPr>
          <p:cNvPr id="8" name="Satura vietturis 7">
            <a:extLst>
              <a:ext uri="{FF2B5EF4-FFF2-40B4-BE49-F238E27FC236}">
                <a16:creationId xmlns:a16="http://schemas.microsoft.com/office/drawing/2014/main" id="{59F7390A-9C05-2C7D-F962-BC0809410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  <a:p>
            <a:r>
              <a:rPr lang="lv-LV" dirty="0"/>
              <a:t>PAKALPOJUMS kā nevēlams formāts. Ko darīt senioru biedrībām, ja tās izvēlas ekskursiju/pieredzes braucienu?</a:t>
            </a:r>
          </a:p>
          <a:p>
            <a:endParaRPr lang="lv-LV" dirty="0"/>
          </a:p>
          <a:p>
            <a:r>
              <a:rPr lang="lv-LV" dirty="0"/>
              <a:t>Nereģistrētās iedzīvotāju grupas ir «iekustinātas» un vēlas finansiālu atbalstu no pašvaldības.</a:t>
            </a:r>
          </a:p>
        </p:txBody>
      </p:sp>
    </p:spTree>
    <p:extLst>
      <p:ext uri="{BB962C8B-B14F-4D97-AF65-F5344CB8AC3E}">
        <p14:creationId xmlns:p14="http://schemas.microsoft.com/office/powerpoint/2010/main" val="14122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9DBC7937-15E9-55E6-F3F3-18794B560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</p:spPr>
        <p:txBody>
          <a:bodyPr anchor="b">
            <a:normAutofit/>
          </a:bodyPr>
          <a:lstStyle/>
          <a:p>
            <a:r>
              <a:rPr lang="lv-LV" dirty="0"/>
              <a:t>Paldies!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497C8917-1C65-AEEA-FF63-049EF2923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>
            <a:normAutofit/>
          </a:bodyPr>
          <a:lstStyle/>
          <a:p>
            <a:r>
              <a:rPr lang="lv-LV" dirty="0"/>
              <a:t>Lai paveiktais 2023.gadā veiksmīgi turpinās 2024!</a:t>
            </a:r>
          </a:p>
          <a:p>
            <a:r>
              <a:rPr lang="lv-LV" b="1" dirty="0">
                <a:solidFill>
                  <a:srgbClr val="0070C0"/>
                </a:solidFill>
              </a:rPr>
              <a:t>GAIŠUS ZIEMASSVĒTKUS UN LAIMĪGU JAUNO GADU!</a:t>
            </a:r>
          </a:p>
        </p:txBody>
      </p:sp>
      <p:pic>
        <p:nvPicPr>
          <p:cNvPr id="10" name="Attēls 9" descr="Attēls, kurā ir simbols, emblēma, zīmotne, vairogs&#10;&#10;Apraksts ģenerēts automātiski">
            <a:extLst>
              <a:ext uri="{FF2B5EF4-FFF2-40B4-BE49-F238E27FC236}">
                <a16:creationId xmlns:a16="http://schemas.microsoft.com/office/drawing/2014/main" id="{8CF42577-D967-A10F-22AF-F5BC84102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854710"/>
            <a:ext cx="14573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irsraksts 10">
            <a:extLst>
              <a:ext uri="{FF2B5EF4-FFF2-40B4-BE49-F238E27FC236}">
                <a16:creationId xmlns:a16="http://schemas.microsoft.com/office/drawing/2014/main" id="{E94BF34A-88B6-7479-0B9B-C8EF1453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91312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/>
              <a:t>Realizētie projekti par kopējo summu 14 270 eiro</a:t>
            </a:r>
          </a:p>
        </p:txBody>
      </p:sp>
      <p:graphicFrame>
        <p:nvGraphicFramePr>
          <p:cNvPr id="6" name="Satura vietturis 5">
            <a:extLst>
              <a:ext uri="{FF2B5EF4-FFF2-40B4-BE49-F238E27FC236}">
                <a16:creationId xmlns:a16="http://schemas.microsoft.com/office/drawing/2014/main" id="{1FB9718A-4367-0EE1-0A21-C19062329A0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54181573"/>
              </p:ext>
            </p:extLst>
          </p:nvPr>
        </p:nvGraphicFramePr>
        <p:xfrm>
          <a:off x="609600" y="1920875"/>
          <a:ext cx="53848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Satura vietturis 14">
            <a:extLst>
              <a:ext uri="{FF2B5EF4-FFF2-40B4-BE49-F238E27FC236}">
                <a16:creationId xmlns:a16="http://schemas.microsoft.com/office/drawing/2014/main" id="{574102F8-C7C8-F7F1-08DF-50831E589AB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68435710"/>
              </p:ext>
            </p:extLst>
          </p:nvPr>
        </p:nvGraphicFramePr>
        <p:xfrm>
          <a:off x="6197600" y="1920875"/>
          <a:ext cx="53848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8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lv-LV" sz="3200" b="1"/>
              <a:t>Projekts “MĀCĀMIES IKDIENU UN SVĒTKUS</a:t>
            </a:r>
            <a:r>
              <a:rPr lang="lv-LV" sz="3200"/>
              <a:t>»</a:t>
            </a:r>
            <a:br>
              <a:rPr lang="lv-LV" sz="3200"/>
            </a:br>
            <a:endParaRPr lang="lv-LV" sz="3200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007429" cy="4434840"/>
          </a:xfrm>
        </p:spPr>
        <p:txBody>
          <a:bodyPr rtlCol="0">
            <a:normAutofit fontScale="92500" lnSpcReduction="10000"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Realizēja </a:t>
            </a:r>
            <a:r>
              <a:rPr lang="lv-LV" sz="2400" b="1" dirty="0">
                <a:effectLst/>
              </a:rPr>
              <a:t>biedrība “</a:t>
            </a:r>
            <a:r>
              <a:rPr lang="lv-LV" sz="2400" b="1" dirty="0" err="1">
                <a:effectLst/>
              </a:rPr>
              <a:t>Upmales</a:t>
            </a:r>
            <a:r>
              <a:rPr lang="lv-LV" sz="2400" b="1" dirty="0">
                <a:effectLst/>
              </a:rPr>
              <a:t> mantinieki”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Vieta: </a:t>
            </a:r>
            <a:r>
              <a:rPr lang="lv-LV" sz="2400" b="1" dirty="0"/>
              <a:t>Gricgales krogs, </a:t>
            </a:r>
            <a:r>
              <a:rPr lang="lv-LV" sz="2400" dirty="0"/>
              <a:t>Pilskalnes pag.</a:t>
            </a:r>
            <a:endParaRPr lang="lv-LV" sz="24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Finansiālais atbalsts </a:t>
            </a:r>
            <a:r>
              <a:rPr lang="lv-LV" sz="2400" b="1" dirty="0">
                <a:effectLst/>
              </a:rPr>
              <a:t>400.</a:t>
            </a:r>
            <a:r>
              <a:rPr lang="lv-LV" sz="2400" b="1" dirty="0"/>
              <a:t>00 </a:t>
            </a:r>
            <a:r>
              <a:rPr lang="lv-LV" sz="24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</a:rPr>
              <a:t>Projekta mērķis: </a:t>
            </a:r>
            <a:r>
              <a:rPr lang="lv-LV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Projekta mērķis - brīvā laika dažādošanas iespējas un mūžizglītības iespējas dažādām iedzīvotāju grupām: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Aktivitātes: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lv-LV" sz="2400" dirty="0">
                <a:effectLst/>
              </a:rPr>
              <a:t>Pastalu gatavošanas praktiskās nodarbības </a:t>
            </a:r>
            <a:endParaRPr lang="lv-LV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lv-LV" sz="2400" dirty="0"/>
              <a:t>Dārza svētku noorganizēšana</a:t>
            </a:r>
          </a:p>
        </p:txBody>
      </p:sp>
      <p:pic>
        <p:nvPicPr>
          <p:cNvPr id="7" name="Satura vietturis 6" descr="Attēls, kurā ir persona, džinsi, Potīte, kājas pirksts&#10;&#10;Apraksts ģenerēts automātiski">
            <a:extLst>
              <a:ext uri="{FF2B5EF4-FFF2-40B4-BE49-F238E27FC236}">
                <a16:creationId xmlns:a16="http://schemas.microsoft.com/office/drawing/2014/main" id="{D4536814-E02F-CF3C-CE6C-E20AF9925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0959" y="2976960"/>
            <a:ext cx="4435475" cy="3326606"/>
          </a:xfr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0D5A386E-8150-80C4-30BA-A85C89439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53" y="1997785"/>
            <a:ext cx="3645160" cy="4860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“Iršu pagasta vēstures mantojums</a:t>
            </a:r>
            <a:br>
              <a:rPr lang="lv-LV" sz="3600" b="1" dirty="0"/>
            </a:br>
            <a:r>
              <a:rPr lang="lv-LV" sz="3600" b="1" dirty="0"/>
              <a:t>- </a:t>
            </a:r>
            <a:r>
              <a:rPr lang="lv-LV" sz="3600" b="1" dirty="0" err="1"/>
              <a:t>Bulandu</a:t>
            </a:r>
            <a:r>
              <a:rPr lang="lv-LV" sz="3600" b="1" dirty="0"/>
              <a:t> pilskalns</a:t>
            </a:r>
            <a:br>
              <a:rPr lang="lv-LV" sz="13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609600" y="1749286"/>
            <a:ext cx="5384800" cy="4943061"/>
          </a:xfrm>
        </p:spPr>
        <p:txBody>
          <a:bodyPr rtlCol="0">
            <a:norm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>
                <a:effectLst/>
              </a:rPr>
              <a:t>biedrība “Irši iedvesmo”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/>
              <a:t>Iršu pagasts</a:t>
            </a:r>
            <a:endParaRPr lang="lv-LV" sz="20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/>
              <a:t>8</a:t>
            </a:r>
            <a:r>
              <a:rPr lang="lv-LV" sz="2000" b="1" dirty="0">
                <a:effectLst/>
              </a:rPr>
              <a:t>00.00 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>
                <a:effectLst/>
              </a:rPr>
              <a:t>Projekta mērķis: </a:t>
            </a:r>
            <a:r>
              <a:rPr lang="lv-LV" sz="2000" dirty="0"/>
              <a:t>Izveidot informatīvo stendu un atpūtas vietu </a:t>
            </a:r>
            <a:r>
              <a:rPr lang="lv-LV" sz="2000" dirty="0" err="1"/>
              <a:t>Bulandu</a:t>
            </a:r>
            <a:r>
              <a:rPr lang="lv-LV" sz="2000" dirty="0"/>
              <a:t> pilskalnā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dirty="0"/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Aktivitātes: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dirty="0"/>
              <a:t>Pilskalna uzkopšana, labiekārtošana;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dirty="0"/>
              <a:t>Informatīvā stenda izveidošana un novietošana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dirty="0"/>
              <a:t>Atpūtas soliņu un atkritumu urnas novietošana</a:t>
            </a: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lv-LV" sz="2000" dirty="0"/>
              <a:t>Informatīvā stenda un atpūtas vietas atklāšanas pasākums.</a:t>
            </a:r>
          </a:p>
          <a:p>
            <a:pPr marL="0" indent="0">
              <a:lnSpc>
                <a:spcPct val="90000"/>
              </a:lnSpc>
              <a:buNone/>
            </a:pPr>
            <a:endParaRPr lang="lv-LV" sz="1800" b="1" dirty="0">
              <a:effectLst/>
            </a:endParaRPr>
          </a:p>
        </p:txBody>
      </p:sp>
      <p:pic>
        <p:nvPicPr>
          <p:cNvPr id="6" name="Attēls 5" descr="Attēls, kurā ir ārpus telpām, zāle, koks, debesis&#10;&#10;Apraksts ģenerēts automātiski">
            <a:extLst>
              <a:ext uri="{FF2B5EF4-FFF2-40B4-BE49-F238E27FC236}">
                <a16:creationId xmlns:a16="http://schemas.microsoft.com/office/drawing/2014/main" id="{FC7A2045-4DFA-6420-5267-BF105A41B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" r="-2" b="30898"/>
          <a:stretch/>
        </p:blipFill>
        <p:spPr>
          <a:xfrm>
            <a:off x="8880021" y="1268022"/>
            <a:ext cx="3253273" cy="2679347"/>
          </a:xfrm>
          <a:prstGeom prst="rect">
            <a:avLst/>
          </a:prstGeom>
          <a:noFill/>
        </p:spPr>
      </p:pic>
      <p:pic>
        <p:nvPicPr>
          <p:cNvPr id="5" name="Attēls 4" descr="Attēls, kurā ir ārpus telpām, zāle, apģērbs, apavi&#10;&#10;Apraksts ģenerēts automātiski">
            <a:extLst>
              <a:ext uri="{FF2B5EF4-FFF2-40B4-BE49-F238E27FC236}">
                <a16:creationId xmlns:a16="http://schemas.microsoft.com/office/drawing/2014/main" id="{734BE8D8-8CBA-7414-DF4F-27937D0BC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10" y="1749286"/>
            <a:ext cx="2886811" cy="3849081"/>
          </a:xfrm>
          <a:prstGeom prst="rect">
            <a:avLst/>
          </a:prstGeom>
        </p:spPr>
      </p:pic>
      <p:pic>
        <p:nvPicPr>
          <p:cNvPr id="8" name="Attēls 7" descr="Attēls, kurā ir ārpus telpām, zāle, debesis, persona&#10;&#10;Apraksts ģenerēts automātiski">
            <a:extLst>
              <a:ext uri="{FF2B5EF4-FFF2-40B4-BE49-F238E27FC236}">
                <a16:creationId xmlns:a16="http://schemas.microsoft.com/office/drawing/2014/main" id="{4383D5C7-9D5B-CD82-1867-9BA88CFEAA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21" y="3947369"/>
            <a:ext cx="2182973" cy="291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lv-LV" sz="3200" b="1" dirty="0"/>
              <a:t>"Lāčplēša kara ordeņa kavaliera JĀŅA VABUĻA piemiņas akmens izgatavošana un uzstādīšana"</a:t>
            </a:r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308344" y="1920085"/>
            <a:ext cx="5686056" cy="4650836"/>
          </a:xfrm>
        </p:spPr>
        <p:txBody>
          <a:bodyPr rtlCol="0">
            <a:noAutofit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>
                <a:effectLst/>
              </a:rPr>
              <a:t>biedrība “</a:t>
            </a:r>
            <a:r>
              <a:rPr lang="lv-LV" sz="2000" b="1" dirty="0"/>
              <a:t>Kopsolis</a:t>
            </a:r>
            <a:r>
              <a:rPr lang="lv-LV" sz="2000" b="1" dirty="0">
                <a:effectLst/>
              </a:rPr>
              <a:t>”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/>
              <a:t>Aiviekstes pag.</a:t>
            </a:r>
            <a:endParaRPr lang="lv-LV" sz="20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/>
              <a:t>8</a:t>
            </a:r>
            <a:r>
              <a:rPr lang="lv-LV" sz="2000" b="1" dirty="0">
                <a:effectLst/>
              </a:rPr>
              <a:t>00.00 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Projekta</a:t>
            </a:r>
            <a:r>
              <a:rPr lang="lv-LV" sz="2000" b="1" dirty="0">
                <a:effectLst/>
              </a:rPr>
              <a:t> mērķis: </a:t>
            </a:r>
            <a:r>
              <a:rPr lang="lv-LV" sz="2000" dirty="0"/>
              <a:t>LKOK Jāņa Vabuļa piemiņas akmens izgatavošana un uzstādīšana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Rezultāti:</a:t>
            </a:r>
          </a:p>
          <a:p>
            <a:r>
              <a:rPr lang="lv-LV" sz="2000" dirty="0"/>
              <a:t>tika uzstādīts piemiņas akmens LKOK Jāņa Vabuļa apbedījuma vietā - Aiviekstes pagasta </a:t>
            </a:r>
            <a:r>
              <a:rPr lang="lv-LV" sz="2000" dirty="0" err="1"/>
              <a:t>Krūmēnu</a:t>
            </a:r>
            <a:r>
              <a:rPr lang="lv-LV" sz="2000" dirty="0"/>
              <a:t> kapos.</a:t>
            </a:r>
          </a:p>
          <a:p>
            <a:r>
              <a:rPr lang="lv-LV" sz="2000" dirty="0"/>
              <a:t>11.11.2023.- Atklāšanas pasākums</a:t>
            </a:r>
          </a:p>
          <a:p>
            <a:endParaRPr lang="lv-LV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lv-LV" sz="2000" dirty="0"/>
              <a:t>Projekta realizācijā / atklāšanā iesaistījās 32 cilvēki. Labuma guvēji - sabiedrība kopumā</a:t>
            </a:r>
          </a:p>
          <a:p>
            <a:endParaRPr lang="lv-LV" sz="2000" dirty="0"/>
          </a:p>
        </p:txBody>
      </p:sp>
      <p:pic>
        <p:nvPicPr>
          <p:cNvPr id="5" name="Attēls 4" descr="Attēls, kurā ir kaps, ārpus telpām, kapsēta, bēres&#10;&#10;Apraksts ģenerēts automātiski">
            <a:extLst>
              <a:ext uri="{FF2B5EF4-FFF2-40B4-BE49-F238E27FC236}">
                <a16:creationId xmlns:a16="http://schemas.microsoft.com/office/drawing/2014/main" id="{B0F5AB88-DE76-F5B4-3D29-88A03F3FF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596106"/>
            <a:ext cx="5384800" cy="3082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08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/>
          <a:p>
            <a:pPr rtl="0"/>
            <a:r>
              <a:rPr lang="lv-LV" sz="3200" b="1" dirty="0"/>
              <a:t>Projekts «Zelta dzīpars Neretas apvienības villainē»</a:t>
            </a:r>
            <a:br>
              <a:rPr lang="lv-LV" sz="3200" b="1" dirty="0"/>
            </a:br>
            <a:endParaRPr lang="lv-LV" sz="32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77500" lnSpcReduction="20000"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Realizēja </a:t>
            </a:r>
            <a:r>
              <a:rPr lang="lv-LV" sz="2400" b="1" dirty="0">
                <a:effectLst/>
              </a:rPr>
              <a:t>biedrība «Sēļu klubs»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Vieta: </a:t>
            </a:r>
            <a:r>
              <a:rPr lang="lv-LV" sz="2400" b="1" dirty="0" err="1"/>
              <a:t>Lielzalves</a:t>
            </a:r>
            <a:r>
              <a:rPr lang="lv-LV" sz="2400" b="1" dirty="0"/>
              <a:t> muiža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Finansiālais atbalsts </a:t>
            </a:r>
            <a:r>
              <a:rPr lang="lv-LV" sz="2400" b="1" dirty="0"/>
              <a:t>8</a:t>
            </a:r>
            <a:r>
              <a:rPr lang="lv-LV" sz="2400" b="1" dirty="0">
                <a:effectLst/>
              </a:rPr>
              <a:t>00.</a:t>
            </a:r>
            <a:r>
              <a:rPr lang="lv-LV" sz="2400" b="1" dirty="0"/>
              <a:t>00 </a:t>
            </a:r>
            <a:r>
              <a:rPr lang="lv-LV" sz="24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4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</a:rPr>
              <a:t>Projekta mērķis: </a:t>
            </a:r>
            <a:r>
              <a:rPr lang="lv-LV" sz="2400" dirty="0"/>
              <a:t>radīt svētkus, bagātinot Neretas apvienības svētku programmu, popularizēt vietējo iedzīvotāju talantus un </a:t>
            </a:r>
            <a:r>
              <a:rPr lang="lv-LV" sz="2400" dirty="0" err="1"/>
              <a:t>Lielzalves</a:t>
            </a:r>
            <a:r>
              <a:rPr lang="lv-LV" sz="2400" dirty="0"/>
              <a:t> muižu kā potenciālo </a:t>
            </a:r>
            <a:r>
              <a:rPr lang="lv-LV" sz="2400" dirty="0" err="1"/>
              <a:t>kultūrvietu</a:t>
            </a:r>
            <a:r>
              <a:rPr lang="lv-LV" sz="2400" dirty="0"/>
              <a:t> novadā.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Aktivitātes:</a:t>
            </a:r>
          </a:p>
          <a:p>
            <a:pPr>
              <a:lnSpc>
                <a:spcPct val="90000"/>
              </a:lnSpc>
            </a:pPr>
            <a:r>
              <a:rPr lang="lv-LV" sz="2400" dirty="0" err="1"/>
              <a:t>zalvietes</a:t>
            </a:r>
            <a:r>
              <a:rPr lang="lv-LV" sz="2400" dirty="0"/>
              <a:t> Birutas rokdarbu izstāde </a:t>
            </a:r>
            <a:r>
              <a:rPr lang="lv-LV" sz="2400" dirty="0" err="1"/>
              <a:t>muižasmājas</a:t>
            </a:r>
            <a:r>
              <a:rPr lang="lv-LV" sz="2400" dirty="0"/>
              <a:t> Izstāžu zālē;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iegādāti un uzstādīti stendi rokdarbu izstādīšanai;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izgatavotas afišas, krūzītes ar </a:t>
            </a:r>
            <a:r>
              <a:rPr lang="lv-LV" sz="2400" dirty="0" err="1"/>
              <a:t>Lielzalves</a:t>
            </a:r>
            <a:r>
              <a:rPr lang="lv-LV" sz="2400" dirty="0"/>
              <a:t> muižas un rokdarbu noformējumu;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izstādes atklāšanas pasākums.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/>
              <a:t>80-90</a:t>
            </a:r>
            <a:r>
              <a:rPr lang="lv-LV" sz="2400" dirty="0"/>
              <a:t> </a:t>
            </a:r>
            <a:r>
              <a:rPr lang="lv-LV" sz="2400" dirty="0" err="1"/>
              <a:t>dalībn</a:t>
            </a:r>
            <a:r>
              <a:rPr lang="lv-LV" sz="24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lv-LV" sz="2400" dirty="0"/>
          </a:p>
        </p:txBody>
      </p:sp>
      <p:pic>
        <p:nvPicPr>
          <p:cNvPr id="7" name="Satura vietturis 6" descr="Attēls, kurā ir apģērbs, persona, iekštelpu, sieviete&#10;&#10;Apraksts ģenerēts automātiski">
            <a:extLst>
              <a:ext uri="{FF2B5EF4-FFF2-40B4-BE49-F238E27FC236}">
                <a16:creationId xmlns:a16="http://schemas.microsoft.com/office/drawing/2014/main" id="{F8958607-13FE-0720-55E6-7B9651EEE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1503460"/>
            <a:ext cx="3576318" cy="2682239"/>
          </a:xfrm>
        </p:spPr>
      </p:pic>
      <p:pic>
        <p:nvPicPr>
          <p:cNvPr id="9" name="Attēls 8" descr="Attēls, kurā ir iekštelpu, siena, rokraksts, galds&#10;&#10;Apraksts ģenerēts automātiski">
            <a:extLst>
              <a:ext uri="{FF2B5EF4-FFF2-40B4-BE49-F238E27FC236}">
                <a16:creationId xmlns:a16="http://schemas.microsoft.com/office/drawing/2014/main" id="{3A04CF30-552E-890A-900F-A72F64E4F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157030"/>
            <a:ext cx="3601293" cy="2700970"/>
          </a:xfrm>
          <a:prstGeom prst="rect">
            <a:avLst/>
          </a:prstGeom>
        </p:spPr>
      </p:pic>
      <p:pic>
        <p:nvPicPr>
          <p:cNvPr id="11" name="Attēls 10" descr="Attēls, kurā ir teksts, siena, iekštelpu, dators&#10;&#10;Apraksts ģenerēts automātiski">
            <a:extLst>
              <a:ext uri="{FF2B5EF4-FFF2-40B4-BE49-F238E27FC236}">
                <a16:creationId xmlns:a16="http://schemas.microsoft.com/office/drawing/2014/main" id="{4D82F226-9122-EED5-B146-33DC5D3B0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78238" y="2379030"/>
            <a:ext cx="3901442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57352"/>
          </a:xfrm>
        </p:spPr>
        <p:txBody>
          <a:bodyPr rtlCol="0" anchor="b">
            <a:normAutofit fontScale="90000"/>
          </a:bodyPr>
          <a:lstStyle/>
          <a:p>
            <a:pPr algn="ctr" rtl="0"/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br>
              <a:rPr lang="lv-LV" sz="1300" b="1" dirty="0"/>
            </a:br>
            <a:r>
              <a:rPr lang="lv-LV" sz="3600" b="1" dirty="0"/>
              <a:t>Projekts «Vasaras mūzika mājām un ceļam»</a:t>
            </a:r>
            <a:br>
              <a:rPr lang="lv-LV" sz="1300" b="1" dirty="0"/>
            </a:br>
            <a:br>
              <a:rPr lang="lv-LV" sz="1300" b="1" dirty="0"/>
            </a:br>
            <a:endParaRPr lang="lv-LV" sz="1300" b="1" dirty="0"/>
          </a:p>
        </p:txBody>
      </p:sp>
      <p:sp>
        <p:nvSpPr>
          <p:cNvPr id="2" name="Satura vietturis 1"/>
          <p:cNvSpPr>
            <a:spLocks noGrp="1"/>
          </p:cNvSpPr>
          <p:nvPr>
            <p:ph sz="half" idx="1"/>
          </p:nvPr>
        </p:nvSpPr>
        <p:spPr>
          <a:xfrm>
            <a:off x="202020" y="1920085"/>
            <a:ext cx="5309782" cy="4842222"/>
          </a:xfrm>
        </p:spPr>
        <p:txBody>
          <a:bodyPr rtlCol="0">
            <a:normAutofit lnSpcReduction="10000"/>
          </a:bodyPr>
          <a:lstStyle/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Realizēja </a:t>
            </a:r>
            <a:r>
              <a:rPr lang="lv-LV" sz="2000" b="1" dirty="0">
                <a:effectLst/>
              </a:rPr>
              <a:t>Zalves iedzīvotāju grupa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000" dirty="0"/>
              <a:t>Vieta: </a:t>
            </a:r>
            <a:r>
              <a:rPr lang="lv-LV" sz="2000" b="1" dirty="0" err="1"/>
              <a:t>Lielzalves</a:t>
            </a:r>
            <a:r>
              <a:rPr lang="lv-LV" sz="2000" b="1" dirty="0"/>
              <a:t> muiža</a:t>
            </a: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dirty="0">
                <a:effectLst/>
              </a:rPr>
              <a:t>Finansiālais atbalsts </a:t>
            </a:r>
            <a:r>
              <a:rPr lang="lv-LV" sz="2000" b="1" dirty="0"/>
              <a:t>400.00 </a:t>
            </a:r>
            <a:r>
              <a:rPr lang="lv-LV" sz="2000" b="1" dirty="0">
                <a:effectLst/>
              </a:rPr>
              <a:t>eiro </a:t>
            </a:r>
          </a:p>
          <a:p>
            <a:pPr marL="0" indent="0">
              <a:lnSpc>
                <a:spcPct val="90000"/>
              </a:lnSpc>
              <a:buNone/>
            </a:pPr>
            <a:endParaRPr lang="lv-LV" sz="2000" b="1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>
                <a:effectLst/>
              </a:rPr>
              <a:t>Projekta mērķis: 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lv-LV" sz="2000" dirty="0"/>
              <a:t>atbalstīt ar savu līdzdalību un pasākumiem </a:t>
            </a:r>
            <a:r>
              <a:rPr lang="lv-LV" sz="2000" dirty="0" err="1"/>
              <a:t>Lielzalves</a:t>
            </a:r>
            <a:r>
              <a:rPr lang="lv-LV" sz="2000" dirty="0"/>
              <a:t> muižas atjaunošanu.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000" b="1" dirty="0"/>
              <a:t>Aktivitātes un rezultāti:</a:t>
            </a:r>
          </a:p>
          <a:p>
            <a:pPr>
              <a:lnSpc>
                <a:spcPct val="90000"/>
              </a:lnSpc>
            </a:pPr>
            <a:r>
              <a:rPr lang="lv-LV" sz="1800" dirty="0"/>
              <a:t>gleznošanas nodarbības </a:t>
            </a:r>
            <a:r>
              <a:rPr lang="lv-LV" sz="1800" dirty="0" err="1"/>
              <a:t>jaunizveidotajā</a:t>
            </a:r>
            <a:r>
              <a:rPr lang="lv-LV" sz="1800" dirty="0"/>
              <a:t> Gleznošanas studijas telpā </a:t>
            </a:r>
            <a:r>
              <a:rPr lang="lv-LV" sz="1800" dirty="0" err="1"/>
              <a:t>Lielzalves</a:t>
            </a:r>
            <a:r>
              <a:rPr lang="lv-LV" sz="1800" dirty="0"/>
              <a:t> </a:t>
            </a:r>
            <a:r>
              <a:rPr lang="lv-LV" sz="1800" dirty="0" err="1"/>
              <a:t>muižasmājā</a:t>
            </a:r>
            <a:r>
              <a:rPr lang="lv-LV" sz="1800" dirty="0"/>
              <a:t>;</a:t>
            </a:r>
          </a:p>
          <a:p>
            <a:pPr>
              <a:lnSpc>
                <a:spcPct val="90000"/>
              </a:lnSpc>
            </a:pPr>
            <a:r>
              <a:rPr lang="lv-LV" sz="1800" dirty="0"/>
              <a:t>izveidots noformējumu parka izrotāšanai uz </a:t>
            </a:r>
            <a:r>
              <a:rPr lang="lv-LV" sz="1800" dirty="0" err="1"/>
              <a:t>Lielzalves</a:t>
            </a:r>
            <a:r>
              <a:rPr lang="lv-LV" sz="1800" dirty="0"/>
              <a:t> muižas svētkiem ”Vasaras mūzika stārķu ceļam”;</a:t>
            </a:r>
          </a:p>
          <a:p>
            <a:pPr>
              <a:lnSpc>
                <a:spcPct val="90000"/>
              </a:lnSpc>
            </a:pPr>
            <a:r>
              <a:rPr lang="lv-LV" sz="1800" dirty="0"/>
              <a:t>atklāta jauna izstāde “Fotogrāfijas un Ērika Oša karikatūras no Zalves vēstures istabas krājuma”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1800" dirty="0"/>
              <a:t>80-90 </a:t>
            </a:r>
            <a:r>
              <a:rPr lang="lv-LV" sz="1800" dirty="0" err="1"/>
              <a:t>dalībn</a:t>
            </a:r>
            <a:r>
              <a:rPr lang="lv-LV" sz="1800" dirty="0"/>
              <a:t>.</a:t>
            </a:r>
          </a:p>
          <a:p>
            <a:pPr>
              <a:lnSpc>
                <a:spcPct val="90000"/>
              </a:lnSpc>
            </a:pPr>
            <a:endParaRPr lang="lv-LV" sz="2000" b="1" dirty="0"/>
          </a:p>
          <a:p>
            <a:pPr marL="0" indent="0">
              <a:lnSpc>
                <a:spcPct val="90000"/>
              </a:lnSpc>
              <a:buNone/>
            </a:pPr>
            <a:endParaRPr lang="lv-LV" sz="1800" b="1" dirty="0">
              <a:effectLst/>
            </a:endParaRPr>
          </a:p>
        </p:txBody>
      </p:sp>
      <p:pic>
        <p:nvPicPr>
          <p:cNvPr id="9" name="Attēls 8" descr="Attēls, kurā ir ārpus telpām, koks, zāle, teksts&#10;&#10;Apraksts ģenerēts automātiski">
            <a:extLst>
              <a:ext uri="{FF2B5EF4-FFF2-40B4-BE49-F238E27FC236}">
                <a16:creationId xmlns:a16="http://schemas.microsoft.com/office/drawing/2014/main" id="{C27FFDBB-0A17-5F15-3EFE-E7E5544E6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86" y="4041140"/>
            <a:ext cx="3755814" cy="2816860"/>
          </a:xfrm>
          <a:prstGeom prst="rect">
            <a:avLst/>
          </a:prstGeom>
        </p:spPr>
      </p:pic>
      <p:pic>
        <p:nvPicPr>
          <p:cNvPr id="11" name="Attēls 10" descr="Attēls, kurā ir siena, apģērbs, iekštelpu, persona&#10;&#10;Apraksts ģenerēts automātiski">
            <a:extLst>
              <a:ext uri="{FF2B5EF4-FFF2-40B4-BE49-F238E27FC236}">
                <a16:creationId xmlns:a16="http://schemas.microsoft.com/office/drawing/2014/main" id="{A002F2E2-6C72-9236-47E0-5B2652A74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848" y="2392525"/>
            <a:ext cx="3779520" cy="2834640"/>
          </a:xfrm>
          <a:prstGeom prst="rect">
            <a:avLst/>
          </a:prstGeom>
        </p:spPr>
      </p:pic>
      <p:pic>
        <p:nvPicPr>
          <p:cNvPr id="7" name="Satura vietturis 6" descr="Attēls, kurā ir ārpus telpām, ēka, māja, augs&#10;&#10;Apraksts ģenerēts automātiski">
            <a:extLst>
              <a:ext uri="{FF2B5EF4-FFF2-40B4-BE49-F238E27FC236}">
                <a16:creationId xmlns:a16="http://schemas.microsoft.com/office/drawing/2014/main" id="{81B1744B-9FE8-3591-F308-7C9EA87BC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86" y="1221740"/>
            <a:ext cx="3759200" cy="2819400"/>
          </a:xfrm>
        </p:spPr>
      </p:pic>
    </p:spTree>
    <p:extLst>
      <p:ext uri="{BB962C8B-B14F-4D97-AF65-F5344CB8AC3E}">
        <p14:creationId xmlns:p14="http://schemas.microsoft.com/office/powerpoint/2010/main" val="18968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0D931096-7573-1F7B-5634-ACDA9B5EA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956" y="1435395"/>
            <a:ext cx="5752444" cy="4919530"/>
          </a:xfrm>
        </p:spPr>
        <p:txBody>
          <a:bodyPr>
            <a:normAutofit fontScale="85000" lnSpcReduction="20000"/>
          </a:bodyPr>
          <a:lstStyle/>
          <a:p>
            <a:pPr marL="0" indent="0" rtl="0">
              <a:lnSpc>
                <a:spcPct val="90000"/>
              </a:lnSpc>
              <a:buNone/>
            </a:pPr>
            <a:endParaRPr lang="lv-LV" sz="2400" dirty="0"/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Realizēja </a:t>
            </a:r>
            <a:r>
              <a:rPr lang="lv-LV" sz="2400" b="1" dirty="0">
                <a:effectLst/>
              </a:rPr>
              <a:t>biedrība “Sēlijas salas»</a:t>
            </a:r>
          </a:p>
          <a:p>
            <a:pPr marL="0" indent="0" rtl="0">
              <a:lnSpc>
                <a:spcPct val="90000"/>
              </a:lnSpc>
              <a:buNone/>
            </a:pPr>
            <a:r>
              <a:rPr lang="lv-LV" sz="2400" dirty="0"/>
              <a:t>Vieta: </a:t>
            </a:r>
            <a:r>
              <a:rPr lang="lv-LV" sz="2400" b="1" dirty="0"/>
              <a:t>Neretas pagasts</a:t>
            </a:r>
            <a:endParaRPr lang="lv-LV" sz="2400" dirty="0">
              <a:effectLst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lv-LV" sz="2400" dirty="0">
                <a:effectLst/>
              </a:rPr>
              <a:t>Finansiālais atbalsts </a:t>
            </a:r>
            <a:r>
              <a:rPr lang="lv-LV" sz="2400" b="1" dirty="0"/>
              <a:t>8</a:t>
            </a:r>
            <a:r>
              <a:rPr lang="lv-LV" sz="2400" b="1" dirty="0">
                <a:effectLst/>
              </a:rPr>
              <a:t>00.00 eiro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v-LV" sz="2400" b="1" dirty="0">
                <a:effectLst/>
              </a:rPr>
              <a:t>Rezultāti:</a:t>
            </a:r>
          </a:p>
          <a:p>
            <a:pPr algn="just">
              <a:spcAft>
                <a:spcPts val="1875"/>
              </a:spcAft>
            </a:pPr>
            <a:r>
              <a:rPr lang="lv-LV" sz="2400" dirty="0"/>
              <a:t>Projekta realizācijas gaitā Sēlijas vēsturiskās zemes simbols – </a:t>
            </a:r>
            <a:r>
              <a:rPr lang="lv-LV" sz="2400" b="1" dirty="0"/>
              <a:t>karogs</a:t>
            </a:r>
            <a:r>
              <a:rPr lang="lv-LV" sz="2400" dirty="0"/>
              <a:t> - izvietots dabā, stiprinot  </a:t>
            </a:r>
            <a:r>
              <a:rPr lang="lv-LV" sz="2400" dirty="0" err="1"/>
              <a:t>sēlisko</a:t>
            </a:r>
            <a:r>
              <a:rPr lang="lv-LV" sz="2400" dirty="0"/>
              <a:t> identitāti un piederību vēsturiskajai zemei</a:t>
            </a:r>
          </a:p>
          <a:p>
            <a:pPr algn="just">
              <a:spcAft>
                <a:spcPts val="1875"/>
              </a:spcAft>
            </a:pPr>
            <a:r>
              <a:rPr lang="lv-LV" sz="2400" dirty="0"/>
              <a:t>publiski padarīta pieejama 2021. gadā izveidotā </a:t>
            </a:r>
            <a:r>
              <a:rPr lang="lv-LV" sz="2400" b="1" dirty="0"/>
              <a:t>Neretas kopienas identitātes zīme. </a:t>
            </a:r>
          </a:p>
          <a:p>
            <a:pPr marL="0" indent="0" algn="just">
              <a:spcAft>
                <a:spcPts val="1875"/>
              </a:spcAft>
              <a:buNone/>
            </a:pPr>
            <a:r>
              <a:rPr lang="lv-LV" sz="2400" dirty="0"/>
              <a:t>Atklāšanas pasākuma apmeklētāji ap 300 personas no visas Sēlijas un Neretas ciema iedzīvotāji - 984 personas. </a:t>
            </a:r>
          </a:p>
          <a:p>
            <a:pPr marL="0" indent="0" algn="just">
              <a:spcAft>
                <a:spcPts val="1875"/>
              </a:spcAft>
              <a:buNone/>
            </a:pPr>
            <a:endParaRPr lang="lv-LV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6" name="Satura vietturis 5" descr="Attēls, kurā ir ārpus telpām, apģērbs, persona, apavi&#10;&#10;Apraksts ģenerēts automātiski">
            <a:extLst>
              <a:ext uri="{FF2B5EF4-FFF2-40B4-BE49-F238E27FC236}">
                <a16:creationId xmlns:a16="http://schemas.microsoft.com/office/drawing/2014/main" id="{4E04F0D9-1020-F3E3-4EE3-0F2B8C959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04" y="1275588"/>
            <a:ext cx="2946240" cy="4433888"/>
          </a:xfrm>
        </p:spPr>
      </p:pic>
      <p:pic>
        <p:nvPicPr>
          <p:cNvPr id="11" name="Attēls 10" descr="Attēls, kurā ir mākonis, ārpus telpām, debesis, zāle&#10;&#10;Apraksts ģenerēts automātiski">
            <a:extLst>
              <a:ext uri="{FF2B5EF4-FFF2-40B4-BE49-F238E27FC236}">
                <a16:creationId xmlns:a16="http://schemas.microsoft.com/office/drawing/2014/main" id="{4675573A-F5F8-25F8-1821-122B133C5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2" y="2603240"/>
            <a:ext cx="2837413" cy="4209469"/>
          </a:xfrm>
          <a:prstGeom prst="rect">
            <a:avLst/>
          </a:prstGeom>
        </p:spPr>
      </p:pic>
      <p:sp>
        <p:nvSpPr>
          <p:cNvPr id="8" name="Virsraksts 7">
            <a:extLst>
              <a:ext uri="{FF2B5EF4-FFF2-40B4-BE49-F238E27FC236}">
                <a16:creationId xmlns:a16="http://schemas.microsoft.com/office/drawing/2014/main" id="{BC0429D1-F2A4-44A7-9C45-B42651038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71500"/>
          </a:xfrm>
        </p:spPr>
        <p:txBody>
          <a:bodyPr>
            <a:normAutofit/>
          </a:bodyPr>
          <a:lstStyle/>
          <a:p>
            <a:pPr algn="ctr"/>
            <a:r>
              <a:rPr lang="lv-LV" sz="3200" b="1" dirty="0"/>
              <a:t>Projekts «Sēlijas karogs Neretas debesīs»</a:t>
            </a:r>
          </a:p>
        </p:txBody>
      </p:sp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zentācija par ideju meklēšanu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839_TF03460637" id="{1AD41752-5EF4-408E-8BD7-C4E4F1570C01}" vid="{428808EE-1D3C-4349-B5AB-763F16A4BCEB}"/>
    </a:ext>
  </a:extLst>
</a:theme>
</file>

<file path=ppt/theme/theme2.xml><?xml version="1.0" encoding="utf-8"?>
<a:theme xmlns:a="http://schemas.openxmlformats.org/drawingml/2006/main" name="Office motīv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Prezentācija par uzņēmuma ideju meklēšanu</Template>
  <TotalTime>947</TotalTime>
  <Words>1461</Words>
  <Application>Microsoft Office PowerPoint</Application>
  <PresentationFormat>Platekrāna</PresentationFormat>
  <Paragraphs>230</Paragraphs>
  <Slides>21</Slides>
  <Notes>14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21</vt:i4>
      </vt:variant>
    </vt:vector>
  </HeadingPairs>
  <TitlesOfParts>
    <vt:vector size="28" baseType="lpstr">
      <vt:lpstr>Calibri</vt:lpstr>
      <vt:lpstr>Century Gothic</vt:lpstr>
      <vt:lpstr>Palatino Linotype</vt:lpstr>
      <vt:lpstr>Symbol</vt:lpstr>
      <vt:lpstr>Times New Roman</vt:lpstr>
      <vt:lpstr>Wingdings 2</vt:lpstr>
      <vt:lpstr>Prezentācija par ideju meklēšanu</vt:lpstr>
      <vt:lpstr>2023.gadā realizētie projekti,  kuri saņēmuši atbalstu no  Aizkraukles novada pašvaldības NVO projektu programmā</vt:lpstr>
      <vt:lpstr>Projektu realizētāji-2023</vt:lpstr>
      <vt:lpstr>Realizētie projekti par kopējo summu 14 270 eiro</vt:lpstr>
      <vt:lpstr>Projekts “MĀCĀMIES IKDIENU UN SVĒTKUS» </vt:lpstr>
      <vt:lpstr>        Projekts “Iršu pagasta vēstures mantojums - Bulandu pilskalns  </vt:lpstr>
      <vt:lpstr>"Lāčplēša kara ordeņa kavaliera JĀŅA VABUĻA piemiņas akmens izgatavošana un uzstādīšana"</vt:lpstr>
      <vt:lpstr>Projekts «Zelta dzīpars Neretas apvienības villainē» </vt:lpstr>
      <vt:lpstr>        Projekts «Vasaras mūzika mājām un ceļam»  </vt:lpstr>
      <vt:lpstr>Projekts «Sēlijas karogs Neretas debesīs»</vt:lpstr>
      <vt:lpstr>«Vides inteliģences Aizkraukles novadā»</vt:lpstr>
      <vt:lpstr>Projekts «Pasākumi dzīvnieku labturības nodrošināšanai…»</vt:lpstr>
      <vt:lpstr>        Projekts “Dodies dabā!”  </vt:lpstr>
      <vt:lpstr>        Projekts «Atpūtas vietas labiekārtošana»  </vt:lpstr>
      <vt:lpstr>        Projekts «Bez pagātnes nav nākotnes»  </vt:lpstr>
      <vt:lpstr>        Projekts «Radītprieks»  </vt:lpstr>
      <vt:lpstr>         Projekts «Tēva diena Pļaviņu pirmsskolas izglītības iestādē «Jumītis»  </vt:lpstr>
      <vt:lpstr>        Zivju resursu ilgtspējīgas attīstības iepazīšana piemājas ūdens tilpnēs</vt:lpstr>
      <vt:lpstr>Citi projekti:</vt:lpstr>
      <vt:lpstr>Cik iedzīvotāji guvuši sabiedrisko labumu caur NVO programmu-2023?</vt:lpstr>
      <vt:lpstr>Jautājumi nākotnei</vt:lpstr>
      <vt:lpstr>Paldies!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2023.gadā realizētie projekti,  kuri saņēmuši atbalstu no  Aizkraukles novada pašvaldības NVO projektu programmā</dc:title>
  <dc:creator>Anita Ostrovska</dc:creator>
  <cp:lastModifiedBy>Daiga Naroga</cp:lastModifiedBy>
  <cp:revision>2</cp:revision>
  <dcterms:created xsi:type="dcterms:W3CDTF">2023-12-15T15:00:54Z</dcterms:created>
  <dcterms:modified xsi:type="dcterms:W3CDTF">2024-01-01T20:01:50Z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