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73" r:id="rId10"/>
    <p:sldId id="274" r:id="rId11"/>
    <p:sldId id="263" r:id="rId12"/>
    <p:sldId id="275" r:id="rId13"/>
    <p:sldId id="272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64" r:id="rId27"/>
    <p:sldId id="268" r:id="rId28"/>
    <p:sldId id="270" r:id="rId29"/>
    <p:sldId id="271" r:id="rId30"/>
    <p:sldId id="267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a Dzene" userId="dbef7e29-5eda-41b6-b97c-5420434e2143" providerId="ADAL" clId="{C672EB04-707A-4EA7-B790-24EADDB8C00E}"/>
    <pc:docChg chg="custSel modSld">
      <pc:chgData name="Krista Dzene" userId="dbef7e29-5eda-41b6-b97c-5420434e2143" providerId="ADAL" clId="{C672EB04-707A-4EA7-B790-24EADDB8C00E}" dt="2024-01-25T07:01:12.111" v="8" actId="27636"/>
      <pc:docMkLst>
        <pc:docMk/>
      </pc:docMkLst>
      <pc:sldChg chg="modSp mod">
        <pc:chgData name="Krista Dzene" userId="dbef7e29-5eda-41b6-b97c-5420434e2143" providerId="ADAL" clId="{C672EB04-707A-4EA7-B790-24EADDB8C00E}" dt="2024-01-25T07:00:17.196" v="5" actId="27636"/>
        <pc:sldMkLst>
          <pc:docMk/>
          <pc:sldMk cId="1138125823" sldId="276"/>
        </pc:sldMkLst>
        <pc:spChg chg="mod">
          <ac:chgData name="Krista Dzene" userId="dbef7e29-5eda-41b6-b97c-5420434e2143" providerId="ADAL" clId="{C672EB04-707A-4EA7-B790-24EADDB8C00E}" dt="2024-01-25T07:00:17.196" v="5" actId="27636"/>
          <ac:spMkLst>
            <pc:docMk/>
            <pc:sldMk cId="1138125823" sldId="276"/>
            <ac:spMk id="3" creationId="{7C650272-AD8A-A10D-CB72-C0C8A7294AEA}"/>
          </ac:spMkLst>
        </pc:spChg>
      </pc:sldChg>
      <pc:sldChg chg="modSp mod">
        <pc:chgData name="Krista Dzene" userId="dbef7e29-5eda-41b6-b97c-5420434e2143" providerId="ADAL" clId="{C672EB04-707A-4EA7-B790-24EADDB8C00E}" dt="2024-01-25T07:00:58.538" v="6" actId="20577"/>
        <pc:sldMkLst>
          <pc:docMk/>
          <pc:sldMk cId="3662510048" sldId="280"/>
        </pc:sldMkLst>
        <pc:spChg chg="mod">
          <ac:chgData name="Krista Dzene" userId="dbef7e29-5eda-41b6-b97c-5420434e2143" providerId="ADAL" clId="{C672EB04-707A-4EA7-B790-24EADDB8C00E}" dt="2024-01-25T07:00:58.538" v="6" actId="20577"/>
          <ac:spMkLst>
            <pc:docMk/>
            <pc:sldMk cId="3662510048" sldId="280"/>
            <ac:spMk id="2" creationId="{5496987B-73CC-E2CC-C782-ADAEAC511D75}"/>
          </ac:spMkLst>
        </pc:spChg>
      </pc:sldChg>
      <pc:sldChg chg="modSp mod">
        <pc:chgData name="Krista Dzene" userId="dbef7e29-5eda-41b6-b97c-5420434e2143" providerId="ADAL" clId="{C672EB04-707A-4EA7-B790-24EADDB8C00E}" dt="2024-01-25T07:01:12.111" v="8" actId="27636"/>
        <pc:sldMkLst>
          <pc:docMk/>
          <pc:sldMk cId="349038194" sldId="281"/>
        </pc:sldMkLst>
        <pc:spChg chg="mod">
          <ac:chgData name="Krista Dzene" userId="dbef7e29-5eda-41b6-b97c-5420434e2143" providerId="ADAL" clId="{C672EB04-707A-4EA7-B790-24EADDB8C00E}" dt="2024-01-25T07:01:12.111" v="8" actId="27636"/>
          <ac:spMkLst>
            <pc:docMk/>
            <pc:sldMk cId="349038194" sldId="281"/>
            <ac:spMk id="3" creationId="{4F05937A-B330-5CD3-040F-393AFA4CBF5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153515416564437E-2"/>
          <c:y val="0.16673694461824198"/>
          <c:w val="0.93597609360948086"/>
          <c:h val="0.742622105284568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2022.gads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Lapa1!$A$2:$A$4</c:f>
              <c:strCache>
                <c:ptCount val="2"/>
                <c:pt idx="0">
                  <c:v>Reģistrēti</c:v>
                </c:pt>
                <c:pt idx="1">
                  <c:v>Likvidēti</c:v>
                </c:pt>
              </c:strCache>
            </c:strRef>
          </c:cat>
          <c:val>
            <c:numRef>
              <c:f>Lapa1!$B$2:$B$4</c:f>
              <c:numCache>
                <c:formatCode>General</c:formatCode>
                <c:ptCount val="3"/>
                <c:pt idx="0">
                  <c:v>82</c:v>
                </c:pt>
                <c:pt idx="1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74-4D0A-B91F-6FBE4CD6EB35}"/>
            </c:ext>
          </c:extLst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2023.gads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Lapa1!$A$2:$A$4</c:f>
              <c:strCache>
                <c:ptCount val="2"/>
                <c:pt idx="0">
                  <c:v>Reģistrēti</c:v>
                </c:pt>
                <c:pt idx="1">
                  <c:v>Likvidēti</c:v>
                </c:pt>
              </c:strCache>
            </c:strRef>
          </c:cat>
          <c:val>
            <c:numRef>
              <c:f>Lapa1!$C$2:$C$4</c:f>
              <c:numCache>
                <c:formatCode>General</c:formatCode>
                <c:ptCount val="3"/>
                <c:pt idx="0">
                  <c:v>84</c:v>
                </c:pt>
                <c:pt idx="1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74-4D0A-B91F-6FBE4CD6EB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1294912399"/>
        <c:axId val="1358786623"/>
      </c:barChart>
      <c:catAx>
        <c:axId val="1294912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58786623"/>
        <c:crosses val="autoZero"/>
        <c:auto val="1"/>
        <c:lblAlgn val="ctr"/>
        <c:lblOffset val="100"/>
        <c:noMultiLvlLbl val="0"/>
      </c:catAx>
      <c:valAx>
        <c:axId val="13587866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94912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Lapa1!$B$1</c:f>
              <c:strCache>
                <c:ptCount val="1"/>
                <c:pt idx="0">
                  <c:v>Sadalījums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9F2-49BC-9518-194618B85A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9F2-49BC-9518-194618B85AE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9F2-49BC-9518-194618B85A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9F2-49BC-9518-194618B85AE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9F2-49BC-9518-194618B85AE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9F2-49BC-9518-194618B85AE8}"/>
              </c:ext>
            </c:extLst>
          </c:dPt>
          <c:cat>
            <c:strRef>
              <c:f>Lapa1!$A$2:$A$7</c:f>
              <c:strCache>
                <c:ptCount val="6"/>
                <c:pt idx="0">
                  <c:v>Aizkraukle (28.33%)</c:v>
                </c:pt>
                <c:pt idx="1">
                  <c:v>Jaunjelgava (16.66 %)</c:v>
                </c:pt>
                <c:pt idx="2">
                  <c:v>Koknese (17.52 %)</c:v>
                </c:pt>
                <c:pt idx="3">
                  <c:v>Nereta (10.20 %)</c:v>
                </c:pt>
                <c:pt idx="4">
                  <c:v>Pļaviņas (15.65 %)</c:v>
                </c:pt>
                <c:pt idx="5">
                  <c:v>Skrīveri (11.64 %)</c:v>
                </c:pt>
              </c:strCache>
            </c:strRef>
          </c:cat>
          <c:val>
            <c:numRef>
              <c:f>Lapa1!$B$2:$B$7</c:f>
              <c:numCache>
                <c:formatCode>General</c:formatCode>
                <c:ptCount val="6"/>
                <c:pt idx="0">
                  <c:v>28.33</c:v>
                </c:pt>
                <c:pt idx="1">
                  <c:v>16.66</c:v>
                </c:pt>
                <c:pt idx="2">
                  <c:v>17.52</c:v>
                </c:pt>
                <c:pt idx="3">
                  <c:v>10.199999999999999</c:v>
                </c:pt>
                <c:pt idx="4">
                  <c:v>15.65</c:v>
                </c:pt>
                <c:pt idx="5">
                  <c:v>11.64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23-427A-B4B3-9C46FA9E2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Lapa1!$B$1</c:f>
              <c:strCache>
                <c:ptCount val="1"/>
                <c:pt idx="0">
                  <c:v>Tirdzniecība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E00-4A51-8D5F-E08AFA5EA7F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6E00-4A51-8D5F-E08AFA5EA7F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E00-4A51-8D5F-E08AFA5EA7F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6E00-4A51-8D5F-E08AFA5EA7F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E00-4A51-8D5F-E08AFA5EA7F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6E00-4A51-8D5F-E08AFA5EA7F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E00-4A51-8D5F-E08AFA5EA7F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6E00-4A51-8D5F-E08AFA5EA7F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E00-4A51-8D5F-E08AFA5EA7F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6E00-4A51-8D5F-E08AFA5EA7F1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E00-4A51-8D5F-E08AFA5EA7F1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6E00-4A51-8D5F-E08AFA5EA7F1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FD75-4FE6-91E4-1947C59480B1}"/>
              </c:ext>
            </c:extLst>
          </c:dPt>
          <c:dLbls>
            <c:dLbl>
              <c:idx val="0"/>
              <c:layout>
                <c:manualLayout>
                  <c:x val="-0.12302783276577663"/>
                  <c:y val="-1.629015998869572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00-4A51-8D5F-E08AFA5EA7F1}"/>
                </c:ext>
              </c:extLst>
            </c:dLbl>
            <c:dLbl>
              <c:idx val="1"/>
              <c:layout>
                <c:manualLayout>
                  <c:x val="9.1152358263538291E-2"/>
                  <c:y val="-0.1822280743440506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E00-4A51-8D5F-E08AFA5EA7F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00-4A51-8D5F-E08AFA5EA7F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00-4A51-8D5F-E08AFA5EA7F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00-4A51-8D5F-E08AFA5EA7F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00-4A51-8D5F-E08AFA5EA7F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00-4A51-8D5F-E08AFA5EA7F1}"/>
                </c:ext>
              </c:extLst>
            </c:dLbl>
            <c:dLbl>
              <c:idx val="7"/>
              <c:layout>
                <c:manualLayout>
                  <c:x val="-5.2515239451198514E-2"/>
                  <c:y val="-0.1052895129397940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00-4A51-8D5F-E08AFA5EA7F1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00-4A51-8D5F-E08AFA5EA7F1}"/>
                </c:ext>
              </c:extLst>
            </c:dLbl>
            <c:dLbl>
              <c:idx val="9"/>
              <c:layout>
                <c:manualLayout>
                  <c:x val="0.14769993535693643"/>
                  <c:y val="-0.1671357047583486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E00-4A51-8D5F-E08AFA5EA7F1}"/>
                </c:ext>
              </c:extLst>
            </c:dLbl>
            <c:dLbl>
              <c:idx val="10"/>
              <c:layout>
                <c:manualLayout>
                  <c:x val="6.0705374637767234E-2"/>
                  <c:y val="0.1506766121161551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00-4A51-8D5F-E08AFA5EA7F1}"/>
                </c:ext>
              </c:extLst>
            </c:dLbl>
            <c:dLbl>
              <c:idx val="11"/>
              <c:layout>
                <c:manualLayout>
                  <c:x val="0.14879906881767635"/>
                  <c:y val="6.530589046059409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00-4A51-8D5F-E08AFA5EA7F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Lapa1!$A$2:$A$14</c:f>
              <c:strCache>
                <c:ptCount val="12"/>
                <c:pt idx="0">
                  <c:v>Ienākuma nodokļi</c:v>
                </c:pt>
                <c:pt idx="1">
                  <c:v>Īpašuma nodokļi</c:v>
                </c:pt>
                <c:pt idx="2">
                  <c:v>Nodokļi par pakalpojumiem un precēm</c:v>
                </c:pt>
                <c:pt idx="3">
                  <c:v>Ieņēmumi no uzņēmējdarbības un īpašuma</c:v>
                </c:pt>
                <c:pt idx="4">
                  <c:v>Nodevas</c:v>
                </c:pt>
                <c:pt idx="5">
                  <c:v>Naudas sodi un sankcijas</c:v>
                </c:pt>
                <c:pt idx="6">
                  <c:v>Pārējie nenodokļu ieņēmumi</c:v>
                </c:pt>
                <c:pt idx="7">
                  <c:v>Ieņēmumi no īpašumu pārdošanas</c:v>
                </c:pt>
                <c:pt idx="8">
                  <c:v>No valsts daļēji finansēto publisko personu un budzēta nefinansēto iestāžu transferti</c:v>
                </c:pt>
                <c:pt idx="9">
                  <c:v>Valsts budžeta transferti</c:v>
                </c:pt>
                <c:pt idx="10">
                  <c:v>Pašvaldību budžetu transferti</c:v>
                </c:pt>
                <c:pt idx="11">
                  <c:v>Iestādes ieņēmumi</c:v>
                </c:pt>
              </c:strCache>
            </c:strRef>
          </c:cat>
          <c:val>
            <c:numRef>
              <c:f>Lapa1!$B$2:$B$14</c:f>
              <c:numCache>
                <c:formatCode>General</c:formatCode>
                <c:ptCount val="13"/>
                <c:pt idx="0">
                  <c:v>22949371</c:v>
                </c:pt>
                <c:pt idx="1">
                  <c:v>1608572</c:v>
                </c:pt>
                <c:pt idx="2">
                  <c:v>76254</c:v>
                </c:pt>
                <c:pt idx="3">
                  <c:v>6908</c:v>
                </c:pt>
                <c:pt idx="4">
                  <c:v>26610</c:v>
                </c:pt>
                <c:pt idx="5">
                  <c:v>10546</c:v>
                </c:pt>
                <c:pt idx="6">
                  <c:v>15041</c:v>
                </c:pt>
                <c:pt idx="7">
                  <c:v>919579</c:v>
                </c:pt>
                <c:pt idx="8">
                  <c:v>22876</c:v>
                </c:pt>
                <c:pt idx="9">
                  <c:v>17418089</c:v>
                </c:pt>
                <c:pt idx="10">
                  <c:v>330000</c:v>
                </c:pt>
                <c:pt idx="11">
                  <c:v>4532026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00-4A51-8D5F-E08AFA5EA7F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Lapa1!$B$1</c:f>
              <c:strCache>
                <c:ptCount val="1"/>
                <c:pt idx="0">
                  <c:v>Kolonna1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2D5-47DC-91D5-22F2BBF09EB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790-41A2-8538-18D9FCE0074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2D5-47DC-91D5-22F2BBF09EB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2D5-47DC-91D5-22F2BBF09EB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2D5-47DC-91D5-22F2BBF09EB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790-41A2-8538-18D9FCE0074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2D5-47DC-91D5-22F2BBF09EB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12D5-47DC-91D5-22F2BBF09EB9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12D5-47DC-91D5-22F2BBF09EB9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fld id="{4ABF0AEC-E93A-406E-B523-F5FB9E93FDAD}" type="PERCENTAGE">
                      <a:rPr lang="en-US" smtClean="0"/>
                      <a:pPr/>
                      <a:t>[PROCENTUĀLĀ VĒRTĪBA]</a:t>
                    </a:fld>
                    <a:endParaRPr lang="lv-LV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790-41A2-8538-18D9FCE0074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90-41A2-8538-18D9FCE0074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Lapa1!$A$2:$A$10</c:f>
              <c:strCache>
                <c:ptCount val="9"/>
                <c:pt idx="0">
                  <c:v>Vispārējie valdības dienesti 01.000 </c:v>
                </c:pt>
                <c:pt idx="1">
                  <c:v>Sabiedriskā kārtība un drošība 03.000</c:v>
                </c:pt>
                <c:pt idx="2">
                  <c:v>Ekonomiskā darbība 04.000</c:v>
                </c:pt>
                <c:pt idx="3">
                  <c:v>Vides aizsardzība 05.000</c:v>
                </c:pt>
                <c:pt idx="4">
                  <c:v>Teritoriju un mājokļu apsaimniekošana 06.000</c:v>
                </c:pt>
                <c:pt idx="5">
                  <c:v>Veselība 07.000</c:v>
                </c:pt>
                <c:pt idx="6">
                  <c:v>Atpūta, kultūra, reliģija</c:v>
                </c:pt>
                <c:pt idx="7">
                  <c:v>Izglītība 09.000</c:v>
                </c:pt>
                <c:pt idx="8">
                  <c:v>Sociālā aizsardzība 10.000</c:v>
                </c:pt>
              </c:strCache>
            </c:strRef>
          </c:cat>
          <c:val>
            <c:numRef>
              <c:f>Lapa1!$B$2:$B$10</c:f>
              <c:numCache>
                <c:formatCode>General</c:formatCode>
                <c:ptCount val="9"/>
                <c:pt idx="0">
                  <c:v>5254027</c:v>
                </c:pt>
                <c:pt idx="1">
                  <c:v>420985</c:v>
                </c:pt>
                <c:pt idx="2">
                  <c:v>6955059</c:v>
                </c:pt>
                <c:pt idx="3" formatCode="#,##0">
                  <c:v>410178</c:v>
                </c:pt>
                <c:pt idx="4">
                  <c:v>6395089</c:v>
                </c:pt>
                <c:pt idx="5">
                  <c:v>23344</c:v>
                </c:pt>
                <c:pt idx="6">
                  <c:v>4924141</c:v>
                </c:pt>
                <c:pt idx="7">
                  <c:v>24100878</c:v>
                </c:pt>
                <c:pt idx="8">
                  <c:v>9649764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90-41A2-8538-18D9FCE0074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Lapa1!$B$1</c:f>
              <c:strCache>
                <c:ptCount val="1"/>
                <c:pt idx="0">
                  <c:v>Ekonomiskās kategorijas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F00-4424-99A7-38DCE2B35F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F00-4424-99A7-38DCE2B35FA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A47-4F80-A2EE-F1A9A665E33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A47-4F80-A2EE-F1A9A665E33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6A47-4F80-A2EE-F1A9A665E33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F00-4424-99A7-38DCE2B35FAD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A47-4F80-A2EE-F1A9A665E33D}"/>
                </c:ext>
              </c:extLst>
            </c:dLbl>
            <c:dLbl>
              <c:idx val="3"/>
              <c:layout>
                <c:manualLayout>
                  <c:x val="3.4720638506352874E-2"/>
                  <c:y val="0.1032338345204307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47-4F80-A2EE-F1A9A665E33D}"/>
                </c:ext>
              </c:extLst>
            </c:dLbl>
            <c:dLbl>
              <c:idx val="4"/>
              <c:layout>
                <c:manualLayout>
                  <c:x val="3.0577238745740927E-2"/>
                  <c:y val="0.14258437640251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A47-4F80-A2EE-F1A9A665E33D}"/>
                </c:ext>
              </c:extLst>
            </c:dLbl>
            <c:dLbl>
              <c:idx val="5"/>
              <c:layout>
                <c:manualLayout>
                  <c:x val="3.1954647565107931E-3"/>
                  <c:y val="3.79829110607545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00-4424-99A7-38DCE2B35FA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Lapa1!$A$2:$A$7</c:f>
              <c:strCache>
                <c:ptCount val="6"/>
                <c:pt idx="0">
                  <c:v>Atlīdzība (EKK 1000)</c:v>
                </c:pt>
                <c:pt idx="1">
                  <c:v>Preces un pakalpojumi (EKK 2000)</c:v>
                </c:pt>
                <c:pt idx="2">
                  <c:v>Subsīdijas un dotācijas (EKK 3000)</c:v>
                </c:pt>
                <c:pt idx="3">
                  <c:v>Procentu izdevumi (EKK 4000)</c:v>
                </c:pt>
                <c:pt idx="4">
                  <c:v>Sociālā rakstura maksājumi (EKK 6000)</c:v>
                </c:pt>
                <c:pt idx="5">
                  <c:v>Transferti (EKK 7000)</c:v>
                </c:pt>
              </c:strCache>
            </c:strRef>
          </c:cat>
          <c:val>
            <c:numRef>
              <c:f>Lapa1!$B$2:$B$7</c:f>
              <c:numCache>
                <c:formatCode>General</c:formatCode>
                <c:ptCount val="6"/>
                <c:pt idx="0">
                  <c:v>33872539</c:v>
                </c:pt>
                <c:pt idx="1">
                  <c:v>14556604</c:v>
                </c:pt>
                <c:pt idx="2">
                  <c:v>156096</c:v>
                </c:pt>
                <c:pt idx="3">
                  <c:v>1177675</c:v>
                </c:pt>
                <c:pt idx="4">
                  <c:v>3853838</c:v>
                </c:pt>
                <c:pt idx="5">
                  <c:v>421875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47-4F80-A2EE-F1A9A665E33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Sērija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Lapa1!$A$2:$A$7</c:f>
              <c:strCache>
                <c:ptCount val="5"/>
                <c:pt idx="0">
                  <c:v>2024.gads 10.89%</c:v>
                </c:pt>
                <c:pt idx="1">
                  <c:v>2025.gads 10.73 %</c:v>
                </c:pt>
                <c:pt idx="2">
                  <c:v>2026.gads 10.15 %</c:v>
                </c:pt>
                <c:pt idx="3">
                  <c:v>2027.gads 9.12 %</c:v>
                </c:pt>
                <c:pt idx="4">
                  <c:v>2028.gads 7.98 %</c:v>
                </c:pt>
              </c:strCache>
            </c:strRef>
          </c:cat>
          <c:val>
            <c:numRef>
              <c:f>Lapa1!$B$2:$B$7</c:f>
              <c:numCache>
                <c:formatCode>General</c:formatCode>
                <c:ptCount val="6"/>
                <c:pt idx="0">
                  <c:v>3780881</c:v>
                </c:pt>
                <c:pt idx="1">
                  <c:v>3725109</c:v>
                </c:pt>
                <c:pt idx="2">
                  <c:v>3524167</c:v>
                </c:pt>
                <c:pt idx="3">
                  <c:v>3168428</c:v>
                </c:pt>
                <c:pt idx="4">
                  <c:v>2770576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5F-4224-81E7-00FA1EACF9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82361343"/>
        <c:axId val="1679864447"/>
      </c:barChart>
      <c:catAx>
        <c:axId val="10823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79864447"/>
        <c:crosses val="autoZero"/>
        <c:auto val="1"/>
        <c:lblAlgn val="ctr"/>
        <c:lblOffset val="100"/>
        <c:noMultiLvlLbl val="0"/>
      </c:catAx>
      <c:valAx>
        <c:axId val="16798644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82361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C8EA29A-C951-AF7F-4E92-A6E7A69D3B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Aizkraukles novada pašvaldības budžets 2024.gadam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822490A0-B911-183B-1C69-507E8FED0E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89616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B00AF67-5BC8-2945-8BFC-00F4EFA33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Iedzīvotāju skaits novadā</a:t>
            </a:r>
          </a:p>
        </p:txBody>
      </p:sp>
      <p:graphicFrame>
        <p:nvGraphicFramePr>
          <p:cNvPr id="4" name="Satura vietturis 3">
            <a:extLst>
              <a:ext uri="{FF2B5EF4-FFF2-40B4-BE49-F238E27FC236}">
                <a16:creationId xmlns:a16="http://schemas.microsoft.com/office/drawing/2014/main" id="{1EF0129C-8B0F-81A7-50AB-D7F08A37E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5419171"/>
              </p:ext>
            </p:extLst>
          </p:nvPr>
        </p:nvGraphicFramePr>
        <p:xfrm>
          <a:off x="1458455" y="1856509"/>
          <a:ext cx="8378272" cy="2657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7606">
                  <a:extLst>
                    <a:ext uri="{9D8B030D-6E8A-4147-A177-3AD203B41FA5}">
                      <a16:colId xmlns:a16="http://schemas.microsoft.com/office/drawing/2014/main" val="4172251629"/>
                    </a:ext>
                  </a:extLst>
                </a:gridCol>
                <a:gridCol w="1126070">
                  <a:extLst>
                    <a:ext uri="{9D8B030D-6E8A-4147-A177-3AD203B41FA5}">
                      <a16:colId xmlns:a16="http://schemas.microsoft.com/office/drawing/2014/main" val="3859772104"/>
                    </a:ext>
                  </a:extLst>
                </a:gridCol>
                <a:gridCol w="1486055">
                  <a:extLst>
                    <a:ext uri="{9D8B030D-6E8A-4147-A177-3AD203B41FA5}">
                      <a16:colId xmlns:a16="http://schemas.microsoft.com/office/drawing/2014/main" val="1074309650"/>
                    </a:ext>
                  </a:extLst>
                </a:gridCol>
                <a:gridCol w="1588541">
                  <a:extLst>
                    <a:ext uri="{9D8B030D-6E8A-4147-A177-3AD203B41FA5}">
                      <a16:colId xmlns:a16="http://schemas.microsoft.com/office/drawing/2014/main" val="2965270509"/>
                    </a:ext>
                  </a:extLst>
                </a:gridCol>
              </a:tblGrid>
              <a:tr h="3640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100">
                          <a:effectLst/>
                        </a:rPr>
                        <a:t> 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000">
                          <a:effectLst/>
                        </a:rPr>
                        <a:t>Iedzīvotāju skaits gada sākumā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880086"/>
                  </a:ext>
                </a:extLst>
              </a:tr>
              <a:tr h="382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100">
                          <a:effectLst/>
                        </a:rPr>
                        <a:t> 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2021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2022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2023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0973156"/>
                  </a:ext>
                </a:extLst>
              </a:tr>
              <a:tr h="3822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Aizkraukles novads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29367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29055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28950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2724836"/>
                  </a:ext>
                </a:extLst>
              </a:tr>
              <a:tr h="3822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 dirty="0">
                          <a:effectLst/>
                        </a:rPr>
                        <a:t>Aizkraukle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7044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6973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6947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9397232"/>
                  </a:ext>
                </a:extLst>
              </a:tr>
              <a:tr h="3822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Jaunjelgava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1768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1750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1789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95770172"/>
                  </a:ext>
                </a:extLst>
              </a:tr>
              <a:tr h="3822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Koknese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2441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2405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2450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04433250"/>
                  </a:ext>
                </a:extLst>
              </a:tr>
              <a:tr h="3822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Pļaviņas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2908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</a:rPr>
                        <a:t>2865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 dirty="0">
                          <a:effectLst/>
                        </a:rPr>
                        <a:t>2821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092263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1C7133B-6BD3-D3BA-00B4-7FDDAF557502}"/>
              </a:ext>
            </a:extLst>
          </p:cNvPr>
          <p:cNvSpPr txBox="1"/>
          <p:nvPr/>
        </p:nvSpPr>
        <p:spPr>
          <a:xfrm>
            <a:off x="8321963" y="5119724"/>
            <a:ext cx="6100618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v-LV" sz="1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Avots: Oficiālās statistikas portāls</a:t>
            </a:r>
            <a:r>
              <a:rPr lang="lv-LV" sz="20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7762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AEDE658-589D-1231-5D97-F676E16E0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Budžeta sadalījums pa teritorijām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F96FED9A-6F9F-6A36-DC54-7D8CB3D821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709018"/>
              </p:ext>
            </p:extLst>
          </p:nvPr>
        </p:nvGraphicFramePr>
        <p:xfrm>
          <a:off x="698740" y="1388854"/>
          <a:ext cx="10362990" cy="4076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7501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18EE535-FA2E-CFB4-9EF0-22B7A9958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Ieņēmumu sadalījums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DE82A6DF-AED5-B9F6-80C7-6AD0672E27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238465"/>
              </p:ext>
            </p:extLst>
          </p:nvPr>
        </p:nvGraphicFramePr>
        <p:xfrm>
          <a:off x="1388889" y="1528834"/>
          <a:ext cx="9931460" cy="3800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4204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6ABCA33-795E-7CFA-40CD-3A4B461FF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Izdevumu sadalījums par funkcionālajām kategorijām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5A31C3AB-D76B-0A4F-2A42-6792BB14CC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2285927"/>
              </p:ext>
            </p:extLst>
          </p:nvPr>
        </p:nvGraphicFramePr>
        <p:xfrm>
          <a:off x="673394" y="1893455"/>
          <a:ext cx="10388336" cy="4412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5104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39749E1-8E08-5611-3E0F-13EBDD24A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Vispārējie valdības dienesti 01.000</a:t>
            </a: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C650272-AD8A-A10D-CB72-C0C8A7294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610" y="1560866"/>
            <a:ext cx="9603275" cy="3294576"/>
          </a:xfrm>
        </p:spPr>
        <p:txBody>
          <a:bodyPr>
            <a:normAutofit fontScale="70000" lnSpcReduction="20000"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deputātu darba samaksa , t.sk. komitejās – 274 036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domes izveidoto pastāvīgo komisiju atlīdzība – 110 210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Administrācijas darba nodrošināšana, t.sk., Kanceleja, Juridiskā un Personāla nodaļa, dalības organizācijās) – 816 859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Finanšu un grāmatvedības nodaļa – 995 506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apvienību administrācijas – 702 532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pagastu pakalpojumu centru administrācijas – 612 026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Valsts un pašvaldības vienotais klientu apkalpošanas centri – 77 186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pašvaldību budžetu iekšējā valsts parāda darījumi (aizdevumu apkalpošana un procentu nomaksa) – 1 208 821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sabiedrības informēšanas pasākumi – 262 568 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izdevumi neparedzētiem gadījumiem (rezerves fonds) – 100 000 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38125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5A79910-D758-6B4B-D576-4B61FB0E9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Sabiedriskā kārtība un drošība 03.000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6984C80-0C2A-45E6-2E7D-0ED17ABF1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Plānoti izdevumi pašvaldības policijas darba nodrošināšanai 284 711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Dzimtsarakstu nodaļas darbības nodrošināšanai – 137 274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Kopā sabiedriskajai drošībai un kārtībai plānots tērēt par 7% vairāk nekā 2023.gadā.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44576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917D109-514F-CE77-FE0D-3A657B052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Ekonomiskā darbība 04.000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A1C3A57-7083-6D40-E74A-AF72C63DC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ielu un ceļu uzturēšanai, t.sk. atjaunošanai kopā plānoti 4 259 743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No tiem autoceļu fonda līdzekļi ir 1 241 401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pašvaldības līdzekļi 3 018 342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Centrālās administrācijas uzdevumus šajā funkcijā nodrošina Aizkraukles novada pašvaldības Būvvalde – 198 959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Informācijas un komunikāciju tehnoloģiju nodaļa – 224 277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 Attīstības nodaļa – 372 690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 siltuma ražošanu saistītās kopējās izmaksas – 696 765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tūrisma jomas kopējie izdevumi – 469 416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</a:t>
            </a:r>
            <a:endParaRPr lang="lv-LV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uzņēmējdarbības atbalstam plānoti 61 460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t.sk. 20 000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Biznesa ideju konkursam;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79478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346951B-2906-82DA-1FD9-573406FE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Vides aizsardzība 05.000	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87EC5A5-9B15-B8BD-04A0-9F34AB0FC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algn="just">
              <a:lnSpc>
                <a:spcPct val="115000"/>
              </a:lnSpc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Kopējie izdevumi vides aizsardzības funkcijas nodrošināšanai plānoti 410 178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apmērā: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notekūdeņu apsaimniekošanai izdevumi plānoti 165 294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atkritumu apsaimniekošanas izdevumi Seces un Neretas pagastos – </a:t>
            </a:r>
            <a:b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29 377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bioloģiskās daudzveidības un ainavas aizsardzībai no dabas resursu nodokļa plānoti pasākumi 126 765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apmērā, kā arī 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projekts "Izbūvēt antropogēno slodzi mazinošu infrastruktūru un veicināt biotopu un sugu dzīvotņu atjaunošanu dabas parkā "Daugavas ieleja"”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23 952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turpinās projekta</a:t>
            </a:r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Vēsturiski piesārņotās teritorijas Dzelzceļa ielā 10, Aizkrauklē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papildizpēte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īstenošana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99186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496987B-73CC-E2CC-C782-ADAEAC511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Teritoriju un mājokļu apsaimniekošana 06.000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7F46614-64AC-DD6F-2B86-CCA6B358E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Izdevumi plānoti 6 395 089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apmērā, t.sk.: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ielu apgaismojuma uzturēšanai un rekonstrukcijai – 400 052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t.sk. izdevumiem par ielu apgaismojuma elektroenerģiju – 254 375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 kapitālajiem izdevumiem 34 630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Vietalvas, Ievu ielas apgaismojuma pārbūve;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Administrācijas Īpašumu un Saimnieciskās nodaļas izdevumi plānoti 465 630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apmērā</a:t>
            </a:r>
          </a:p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pašvaldības teritoriju sakopšanai un uzturēšanai – 3 509 654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Izdevumos iekļauti atlīdzības izdevumi darbiniekiem, kas  nodarbināti teritorijas kopšanā, teritorijā savākto atkritumu izvešana, koku zāģēšana, zāles pļaušana, esošo labiekārtojumu elementu apsaimniekošana un atsevišķu teritoriju labiekārtošana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2510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6C81C55-E732-54A4-9CAB-8942D3623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Teritoriju un mājokļu apsaimniekošana 06.000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F05937A-B330-5CD3-040F-393AFA4CB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kapu apsaimniekošanas izdevumi plānoti 96 068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1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pašvaldības 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īpašumu apsaimniekošanai – 957 021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t.sk. ēku, kuras tiek izmantotas dažādiem mērķiem uzturēšana, īpašumu uzmērīšana, vērtēšana u.tml. </a:t>
            </a:r>
            <a:endParaRPr lang="lv-LV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pašvaldības īpašumā esošā dzīvojamā fonda uzturēšanas izmaksas plānotas 380 768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apmērā</a:t>
            </a:r>
          </a:p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dzīvokļu apsaimniekošana un komunālo pakalpojumu sniegšanas izdevumi  - 860 864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pašvaldību komunālo nodaļu, kas nodrošina pakalpojumu sniegšanu, izdevumi plānoti 594 162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apmērā.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038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ADCD3E9-ACD8-0602-CB46-6004DE0DA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Ieņēmumu salīdzinājums pret iepriekšējā gada sākotnējo plānu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25D16D0-0974-1FF2-B320-19CC4D46C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Ieņēmumi no iedzīvotāju ienākuma nodokļa palielinājušies par 2 418 766 </a:t>
            </a:r>
            <a:r>
              <a:rPr lang="lv-LV" dirty="0" err="1"/>
              <a:t>euro</a:t>
            </a:r>
            <a:r>
              <a:rPr lang="lv-LV" dirty="0"/>
              <a:t>;</a:t>
            </a:r>
          </a:p>
          <a:p>
            <a:r>
              <a:rPr lang="lv-LV" dirty="0"/>
              <a:t>Īpašuma nodokļi samazinājušies par 492 </a:t>
            </a:r>
            <a:r>
              <a:rPr lang="lv-LV" dirty="0" err="1"/>
              <a:t>euro</a:t>
            </a:r>
            <a:r>
              <a:rPr lang="lv-LV" dirty="0"/>
              <a:t>;</a:t>
            </a:r>
          </a:p>
          <a:p>
            <a:r>
              <a:rPr lang="lv-LV" dirty="0"/>
              <a:t>Ieņēmumi no meža īpašuma pārdošanas palielināti par 589 069euro;(t sk. Koknesei 81 545 </a:t>
            </a:r>
            <a:r>
              <a:rPr lang="lv-LV" dirty="0" err="1"/>
              <a:t>euro</a:t>
            </a:r>
            <a:r>
              <a:rPr lang="lv-LV" dirty="0"/>
              <a:t>, 194 919 </a:t>
            </a:r>
            <a:r>
              <a:rPr lang="lv-LV" dirty="0" err="1"/>
              <a:t>euro</a:t>
            </a:r>
            <a:r>
              <a:rPr lang="lv-LV" dirty="0"/>
              <a:t> Jaunjelgavai, 166 311 </a:t>
            </a:r>
            <a:r>
              <a:rPr lang="lv-LV" dirty="0" err="1"/>
              <a:t>euro</a:t>
            </a:r>
            <a:r>
              <a:rPr lang="lv-LV" dirty="0"/>
              <a:t> Pļaviņām)</a:t>
            </a:r>
          </a:p>
          <a:p>
            <a:r>
              <a:rPr lang="lv-LV" dirty="0"/>
              <a:t>349 683 </a:t>
            </a:r>
            <a:r>
              <a:rPr lang="lv-LV" dirty="0" err="1"/>
              <a:t>euro</a:t>
            </a:r>
            <a:r>
              <a:rPr lang="lv-LV" dirty="0"/>
              <a:t> samazinājušies </a:t>
            </a:r>
            <a:r>
              <a:rPr lang="lv-LV" dirty="0" err="1"/>
              <a:t>transferti</a:t>
            </a:r>
            <a:r>
              <a:rPr lang="lv-LV" dirty="0"/>
              <a:t> (noslēdzies projekts Atver sirdi Zemgalē un projekts </a:t>
            </a:r>
            <a:r>
              <a:rPr lang="lv-LV" dirty="0" err="1"/>
              <a:t>Geotour</a:t>
            </a:r>
            <a:r>
              <a:rPr lang="lv-LV" dirty="0"/>
              <a:t>(</a:t>
            </a:r>
            <a:r>
              <a:rPr lang="lv-LV" dirty="0" err="1"/>
              <a:t>veloparks</a:t>
            </a:r>
            <a:r>
              <a:rPr lang="lv-LV" dirty="0"/>
              <a:t>), SMEPRO</a:t>
            </a:r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893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F8D92A4-2ACC-A405-0F57-0829D18C9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Veselība 07.000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4A870FF-7FE6-968B-979B-09CF503D9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1890 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pašvaldības dotācija SIA “Aizkraukles slimnīca” rezidentu stipendijām un 19 218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Seces pagasta feldšeru punkta darbības nodrošināšanai.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73817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2892709-E11A-EE21-E386-3CFCE2D00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Atpūta, </a:t>
            </a:r>
            <a:r>
              <a:rPr lang="lv-LV" dirty="0" err="1"/>
              <a:t>kultūra,sports</a:t>
            </a:r>
            <a:r>
              <a:rPr lang="lv-LV" dirty="0"/>
              <a:t> reliģija 08.000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38B2D7D-1125-EE30-B2C4-C63253812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Izdevumi plānoti 4 924 141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apmērā, t.sk.: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Kultūras pārvaldes darba nodrošināšanai –107 238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kultūras centru, tautas namu un saieta namu darbības nodrošināšanai – 1 776 244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t.sk. iestāžu darbinieku atalgojumam, ēku uzturēšanai un labiekārtošanai;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kultūras pasākumu organizēšanas izdevumi – 619 443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t.sk. atsevišķu kultūras darba organizatoru atlīdzība;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bibliotēku darbības nodrošināšanai – 1 038 145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sporta iestāžu darbības nodrošinājums 1 043 868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t.sk. aģentūra “Kokneses sporta centrs”;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sporta pasākumu organizēšanas – 321 757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muzeju darbības nodrošināšanai pašvaldībā kopā plānoti 249 136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005267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647D82B-7756-861B-C7CE-5F517D58D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Izglītība 09.000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98A9FDE-77E7-7EEC-C965-60869280B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Izdevumi plānoti 24 100 878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apmērā, kurus plānots segt no valsts dotācijas – 8 730 208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maksas pakalpojumiem – 528 586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citu pašvaldību finansējuma – 330 000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un pašvaldības finanšu līdzekļiem 14 512 084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valsts finansēto pedagogu atlīdzībai izmaksas plānotas 8 998 383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vispārējās, pirmsskolas  un profesionālās ievirzes pedagogu atlīdzība plānota 8 mēnešu periodam;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pašvaldības finansēto pedagogu atlīdzībai plānoti 3 991 068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(12 mēnešu periodam);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pirmsskolas izglītības iestāžu uzturēšana, t.sk. tehnisko darbinieku atlīdzība – 2 584 750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vispārējās izglītības iestāžu uzturēšana, t.sk. tehnisko darbinieku atlīdzība – 3 841 783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profesionālās ievirzes programmu nodrošinājums, t.sk. tehnisko darbinieku atalgojums – 1 330 229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Aizkraukles novada pašvaldības Izglītības pārvaldes izdevumi – 202 688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04919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F6F61DB-CC8D-77A5-09F5-5AFEC742A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Izglītība 09.000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AF48B8F-EF25-8607-F295-76C05D901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izglītības atbalsta pasākumiem plānoti 2 203 613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t.sk. – ēdināšanai – 1 790 766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t.sk. ārpakalpojumi, pārtikas produkti un ēdnīcu darbinieku atlīdzība iestādēs, kas pašas nodrošina ēdināšanas pakalpojumu; skolēnu pārvadājumiem – 252 425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t.sk. ārpakalpojumu, biļešu kompensācijas un transporta līdzekļu uzturēšanas izdevumi, arī autovadītāju atalgojums; dienesta viesnīcu uzturēšana – 160 422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novadā plānoti 3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Erasmus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projekti par kopējo summu 30 754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bērnu un jauniešu interešu izglītības nodrošinājums – 214 026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kas ietver Aizkraukles Interešu izglītības centra izdevumus un 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Pļaviņu sākumskolas vecuma bērnu rotaļu un attīstības centra "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Pepija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izdevumus;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pašvaldību savstarpējiem norēķiniem par izglītības iestāžu sniegtajiem pakalpojumiem plānoti 300 000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Aizkraukles sporta centra Lāčplēša ielā 21B darbības nodrošinājums – 418 187 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t.sk. sporta organizatoru atalgojums;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Novada jauniešu aktivitātēm plānoti 20 160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547980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BC45FC5-B305-AF6B-9A59-B058F6CBC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Sociālā aizsardzība 10.000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CB84AB7-DF6E-0258-AB5F-EB1648DA8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Sociālās aizsardzības funkcijai pašvaldībā plānoti 9 649 764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kas ir 16% no kopējā budžeta un par 1 100 854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vairāk nekā 2023.gada izpilde.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Nodarbinātības Valsts aģentūras finansētajam projektam “Algotie pagaidu sabiedriskie darbi” plānots finansējums 50 000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apmērā.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Bāriņtiesas darba nodrošināšanai plānoti izdevumi 453 796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apmērā;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pašvaldības pabalsti un pakalpojumi, ko sniedz Sociālais dienests – 3 327 220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323787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2E1A8B4-D4B4-641A-DD05-61AF75C0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Sociālā aizsardzība 10.000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88A7BB2-EB94-91E1-62B7-88B68C493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Sociālā dienesta (iestādes) uzturēšana visā novadā – 1 142 882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Dienas centri, pansija un grupu dzīvokļi visā novadā – 612 226 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dažādu sadzīves pakalpojumu sniegšanas punkti  - 33 972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Sociālās aprūpes centri – 963 046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aģentūras “Sociālās aprūpes centrs “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Ziedugravas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plānotie izdevumi – 1 510 076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pabalsti bijušajiem pašvaldību  priekšsēdētājiem – 165 045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asistentu pakalpojumi – 873 984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skolēnu vasaras nodarbinātības pasākumi – 114 173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atbalsts Ukrainas civiliedzīvotājiem – 79 200 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690688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79E8044-8D9B-32F3-8DD7-B4944270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4934" y="822611"/>
            <a:ext cx="9603275" cy="1049235"/>
          </a:xfrm>
        </p:spPr>
        <p:txBody>
          <a:bodyPr/>
          <a:lstStyle/>
          <a:p>
            <a:r>
              <a:rPr lang="lv-LV" dirty="0"/>
              <a:t>Izdevumu sadalījums atbilstoši ekonomiskajām kategorijām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F0365E72-2BDF-7D74-59C0-F578E00D40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487429"/>
              </p:ext>
            </p:extLst>
          </p:nvPr>
        </p:nvGraphicFramePr>
        <p:xfrm>
          <a:off x="854625" y="1871846"/>
          <a:ext cx="10023894" cy="3723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5808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B129FF8-58D9-18F4-9F09-E70919F87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Saistību apjoms % no plānotajiem pamatbudžeta ieņēmumiem 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9EA4EB97-CF02-AEA9-41BD-39235B7C5B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777428"/>
              </p:ext>
            </p:extLst>
          </p:nvPr>
        </p:nvGraphicFramePr>
        <p:xfrm>
          <a:off x="1130300" y="2171700"/>
          <a:ext cx="9602788" cy="3294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87939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EA652AD-F9FB-61FF-1D66-E52F1964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Pašvaldības 2024.gadā plānotie aizdevumi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D07E939-D474-697C-222A-6EEB2DFB3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Andreja Upīša Skrīveru vidusskolas dizaina un tehnoloģiju kabineta atjaunošana (līgums noslēgts 2023.gadā);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Pīlādžlauka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ceļa izbūve Kokneses pagastā, Aizkraukles novadā (līgums noslēgts 2023.gadā);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Daugavas ielas posma pārbūve no Raiņa ielas līdz Upes ielai, Pļaviņās, Aizkraukles novadā (līgums noslēgts 2023.gadā);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Pašvaldības ceļa Robežnieki-Bajāri-Aperāni pārbūve Seces pagastā, Aizkraukles novadā (līgums noslēgts 2023.gadā);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Pašvaldības ceļa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Tapaskrogs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-Daudzese pārbūve Daudzeses pagastā, Aizkraukles novadā (līgums noslēgts 2023.gadā);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Pašvaldības ceļa Pelši-Strautiņi pārbūve Daudzeses pagastā, Aizkraukles novadā (līgums noslēgts 2023.gadā);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857031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E2B508D-9D4B-8C08-4A6E-AE579A788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Plānotais aizņēmums 2024.gadā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102098A-74F4-FEB4-6B7D-E381E8756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Atjaunojamā ceļa V919 “Pievedceļš Skrīveru stacijai” Skrīveru pagastā būvdarbu uzsākšanai.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0658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B36BDFF-61D6-B568-FD17-9AAB540DB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Ieņēmumu salīdzinājums pret iepriekšējā gada sākotnējo plānu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D45794D-2050-D8E4-DC87-3AA914693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Par 765 401 </a:t>
            </a:r>
            <a:r>
              <a:rPr lang="lv-LV" dirty="0" err="1"/>
              <a:t>euro</a:t>
            </a:r>
            <a:r>
              <a:rPr lang="lv-LV" dirty="0"/>
              <a:t> samazinājusies dotācija no pašvaldību izlīdzināšanas fonda</a:t>
            </a:r>
          </a:p>
          <a:p>
            <a:r>
              <a:rPr lang="lv-LV" dirty="0"/>
              <a:t>Par 396 477 </a:t>
            </a:r>
            <a:r>
              <a:rPr lang="lv-LV" dirty="0" err="1"/>
              <a:t>euro</a:t>
            </a:r>
            <a:r>
              <a:rPr lang="lv-LV" dirty="0"/>
              <a:t> palielināti iestāžu ieņēmumi </a:t>
            </a:r>
          </a:p>
          <a:p>
            <a:r>
              <a:rPr lang="lv-LV" u="sng" dirty="0"/>
              <a:t>3 458 659 </a:t>
            </a:r>
            <a:r>
              <a:rPr lang="lv-LV" u="sng" dirty="0" err="1"/>
              <a:t>euro</a:t>
            </a:r>
            <a:r>
              <a:rPr lang="lv-LV" u="sng" dirty="0"/>
              <a:t> ieņēmumu palielinājums pret iepriekšējo gadu</a:t>
            </a:r>
          </a:p>
        </p:txBody>
      </p:sp>
    </p:spTree>
    <p:extLst>
      <p:ext uri="{BB962C8B-B14F-4D97-AF65-F5344CB8AC3E}">
        <p14:creationId xmlns:p14="http://schemas.microsoft.com/office/powerpoint/2010/main" val="41851404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23C6C1D-5D5E-BDBD-1B26-027D2922F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86FEBE3-1B13-C2A1-EF72-0AC62AB03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5400" dirty="0"/>
              <a:t>Paldies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280542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1D0B817-1E3D-A042-0C4A-17354C202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Izdevumu salīdzinājums pret iepriekšējā gada sākotnējo plānu</a:t>
            </a:r>
          </a:p>
        </p:txBody>
      </p:sp>
      <p:graphicFrame>
        <p:nvGraphicFramePr>
          <p:cNvPr id="4" name="Satura vietturis 3">
            <a:extLst>
              <a:ext uri="{FF2B5EF4-FFF2-40B4-BE49-F238E27FC236}">
                <a16:creationId xmlns:a16="http://schemas.microsoft.com/office/drawing/2014/main" id="{1A7C6A3E-2435-9457-6185-EE23DFA6E2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14517"/>
              </p:ext>
            </p:extLst>
          </p:nvPr>
        </p:nvGraphicFramePr>
        <p:xfrm>
          <a:off x="821093" y="2631233"/>
          <a:ext cx="10963470" cy="3307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51089">
                  <a:extLst>
                    <a:ext uri="{9D8B030D-6E8A-4147-A177-3AD203B41FA5}">
                      <a16:colId xmlns:a16="http://schemas.microsoft.com/office/drawing/2014/main" val="615093014"/>
                    </a:ext>
                  </a:extLst>
                </a:gridCol>
                <a:gridCol w="1105261">
                  <a:extLst>
                    <a:ext uri="{9D8B030D-6E8A-4147-A177-3AD203B41FA5}">
                      <a16:colId xmlns:a16="http://schemas.microsoft.com/office/drawing/2014/main" val="3125229063"/>
                    </a:ext>
                  </a:extLst>
                </a:gridCol>
                <a:gridCol w="1533103">
                  <a:extLst>
                    <a:ext uri="{9D8B030D-6E8A-4147-A177-3AD203B41FA5}">
                      <a16:colId xmlns:a16="http://schemas.microsoft.com/office/drawing/2014/main" val="315686086"/>
                    </a:ext>
                  </a:extLst>
                </a:gridCol>
                <a:gridCol w="1479622">
                  <a:extLst>
                    <a:ext uri="{9D8B030D-6E8A-4147-A177-3AD203B41FA5}">
                      <a16:colId xmlns:a16="http://schemas.microsoft.com/office/drawing/2014/main" val="1351463814"/>
                    </a:ext>
                  </a:extLst>
                </a:gridCol>
                <a:gridCol w="1194395">
                  <a:extLst>
                    <a:ext uri="{9D8B030D-6E8A-4147-A177-3AD203B41FA5}">
                      <a16:colId xmlns:a16="http://schemas.microsoft.com/office/drawing/2014/main" val="2085288953"/>
                    </a:ext>
                  </a:extLst>
                </a:gridCol>
              </a:tblGrid>
              <a:tr h="615820"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Izdevumi atbilstoši ekonomiskajām kategorijām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93576647"/>
                  </a:ext>
                </a:extLst>
              </a:tr>
              <a:tr h="35108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Atlīdzība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29425836.00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33872539.00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4446703.00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91739929"/>
                  </a:ext>
                </a:extLst>
              </a:tr>
              <a:tr h="35108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Preces un pakalpojumi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15504862.00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14556604.00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-948258.00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7556186"/>
                  </a:ext>
                </a:extLst>
              </a:tr>
              <a:tr h="35108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Subsīdijas un dotācijas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159275.00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156096.00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-3179.00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62425088"/>
                  </a:ext>
                </a:extLst>
              </a:tr>
              <a:tr h="35108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Procentu izdevumi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613739.00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1177675.00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563936.00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47836942"/>
                  </a:ext>
                </a:extLst>
              </a:tr>
              <a:tr h="35108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Pamatkapitāla veidošana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4262570.00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4094838.00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-167732.00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3496378"/>
                  </a:ext>
                </a:extLst>
              </a:tr>
              <a:tr h="35108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Sociāla rakstura maksājumi un kompensācijas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3783821.00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3853838.00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70017.00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29114220"/>
                  </a:ext>
                </a:extLst>
              </a:tr>
              <a:tr h="58514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Transferti, uzturēšanas izdevumu transferti, pašu resursu maksājumi, starptautiskā sadarbība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419623.00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421875.00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2252.00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38640414"/>
                  </a:ext>
                </a:extLst>
              </a:tr>
            </a:tbl>
          </a:graphicData>
        </a:graphic>
      </p:graphicFrame>
      <p:graphicFrame>
        <p:nvGraphicFramePr>
          <p:cNvPr id="5" name="Tabula 4">
            <a:extLst>
              <a:ext uri="{FF2B5EF4-FFF2-40B4-BE49-F238E27FC236}">
                <a16:creationId xmlns:a16="http://schemas.microsoft.com/office/drawing/2014/main" id="{168EF502-8CCA-CF27-6879-8CA607B09B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783428"/>
              </p:ext>
            </p:extLst>
          </p:nvPr>
        </p:nvGraphicFramePr>
        <p:xfrm>
          <a:off x="821092" y="1940767"/>
          <a:ext cx="10963469" cy="1074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51089">
                  <a:extLst>
                    <a:ext uri="{9D8B030D-6E8A-4147-A177-3AD203B41FA5}">
                      <a16:colId xmlns:a16="http://schemas.microsoft.com/office/drawing/2014/main" val="554356527"/>
                    </a:ext>
                  </a:extLst>
                </a:gridCol>
                <a:gridCol w="1105260">
                  <a:extLst>
                    <a:ext uri="{9D8B030D-6E8A-4147-A177-3AD203B41FA5}">
                      <a16:colId xmlns:a16="http://schemas.microsoft.com/office/drawing/2014/main" val="841484819"/>
                    </a:ext>
                  </a:extLst>
                </a:gridCol>
                <a:gridCol w="1533103">
                  <a:extLst>
                    <a:ext uri="{9D8B030D-6E8A-4147-A177-3AD203B41FA5}">
                      <a16:colId xmlns:a16="http://schemas.microsoft.com/office/drawing/2014/main" val="1878194787"/>
                    </a:ext>
                  </a:extLst>
                </a:gridCol>
                <a:gridCol w="1479623">
                  <a:extLst>
                    <a:ext uri="{9D8B030D-6E8A-4147-A177-3AD203B41FA5}">
                      <a16:colId xmlns:a16="http://schemas.microsoft.com/office/drawing/2014/main" val="1242177864"/>
                    </a:ext>
                  </a:extLst>
                </a:gridCol>
                <a:gridCol w="1194394">
                  <a:extLst>
                    <a:ext uri="{9D8B030D-6E8A-4147-A177-3AD203B41FA5}">
                      <a16:colId xmlns:a16="http://schemas.microsoft.com/office/drawing/2014/main" val="1196600367"/>
                    </a:ext>
                  </a:extLst>
                </a:gridCol>
              </a:tblGrid>
              <a:tr h="507586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Rādītāju nosaukumi</a:t>
                      </a: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Budžeta kategoriju kodi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Apstiprināts 2023. gadam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Plānots 2024. gadam</a:t>
                      </a: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Palielinājums/samazinājums pret iepriekšējo 2023. gadu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969008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</a:t>
                      </a:r>
                    </a:p>
                  </a:txBody>
                  <a:tcPr marL="7620" marR="7620" marT="7620" marB="0" anchor="b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844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283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9484F3A-63C2-C6BC-FC30-3D798F9A9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Izdevumu salīdzinājums pret iepriekšējā gada sākotnējo plānu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1CF9BAF-9ECF-5147-8903-1B9D92A76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Par 3 963 739 </a:t>
            </a:r>
            <a:r>
              <a:rPr lang="lv-LV" dirty="0" err="1"/>
              <a:t>euro</a:t>
            </a:r>
            <a:r>
              <a:rPr lang="lv-LV" dirty="0"/>
              <a:t> pieauguši izdevumi kopā.</a:t>
            </a:r>
          </a:p>
          <a:p>
            <a:r>
              <a:rPr lang="lv-LV" dirty="0"/>
              <a:t>Par 505 080 </a:t>
            </a:r>
            <a:r>
              <a:rPr lang="lv-LV" dirty="0" err="1"/>
              <a:t>euro</a:t>
            </a:r>
            <a:r>
              <a:rPr lang="lv-LV" dirty="0"/>
              <a:t> palielinājies  ieņēmumu deficīts.</a:t>
            </a:r>
          </a:p>
        </p:txBody>
      </p:sp>
    </p:spTree>
    <p:extLst>
      <p:ext uri="{BB962C8B-B14F-4D97-AF65-F5344CB8AC3E}">
        <p14:creationId xmlns:p14="http://schemas.microsoft.com/office/powerpoint/2010/main" val="4084791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E069C4D-E8C8-2E41-509D-310B61DCA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Atlīdzība pieaugums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4B52295-FB51-6739-3A5F-951565874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Par 2 441 395 </a:t>
            </a:r>
            <a:r>
              <a:rPr lang="lv-LV" dirty="0" err="1"/>
              <a:t>euro</a:t>
            </a:r>
            <a:r>
              <a:rPr lang="lv-LV" dirty="0"/>
              <a:t> pieaudzis atalgojums, kas tiek segti no vispārējiem ieņēmumiem ( t.sk. par 813 925 pašvaldības finansēti pedagogi)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96396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8DBB0D5-2F28-8812-5DC8-8F172DCDE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Ieņēmumu deficīts pa gadiem ko sedzam no naudas līdzekļiem</a:t>
            </a:r>
          </a:p>
        </p:txBody>
      </p:sp>
      <p:pic>
        <p:nvPicPr>
          <p:cNvPr id="5" name="Satura vietturis 4">
            <a:extLst>
              <a:ext uri="{FF2B5EF4-FFF2-40B4-BE49-F238E27FC236}">
                <a16:creationId xmlns:a16="http://schemas.microsoft.com/office/drawing/2014/main" id="{7FBF846B-1666-58DA-AF31-EDDD41774B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0270" y="2512576"/>
            <a:ext cx="9616424" cy="1629758"/>
          </a:xfrm>
        </p:spPr>
      </p:pic>
    </p:spTree>
    <p:extLst>
      <p:ext uri="{BB962C8B-B14F-4D97-AF65-F5344CB8AC3E}">
        <p14:creationId xmlns:p14="http://schemas.microsoft.com/office/powerpoint/2010/main" val="1227351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2E504F6-69EF-DD7A-731E-525F63BE7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Aizdevumu procentu maksājumi pa gadiem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96CA284-68F6-07B7-A96D-38C8A9ECB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152552"/>
            <a:ext cx="9603275" cy="3294576"/>
          </a:xfrm>
        </p:spPr>
        <p:txBody>
          <a:bodyPr/>
          <a:lstStyle/>
          <a:p>
            <a:pPr marL="0" indent="0">
              <a:buNone/>
            </a:pPr>
            <a:r>
              <a:rPr lang="lv-LV" dirty="0"/>
              <a:t> </a:t>
            </a:r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52FE615E-E266-68F2-9C70-3ECCCAC272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992643"/>
              </p:ext>
            </p:extLst>
          </p:nvPr>
        </p:nvGraphicFramePr>
        <p:xfrm>
          <a:off x="1294362" y="2239347"/>
          <a:ext cx="9295884" cy="1560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628">
                  <a:extLst>
                    <a:ext uri="{9D8B030D-6E8A-4147-A177-3AD203B41FA5}">
                      <a16:colId xmlns:a16="http://schemas.microsoft.com/office/drawing/2014/main" val="4242658333"/>
                    </a:ext>
                  </a:extLst>
                </a:gridCol>
                <a:gridCol w="3098628">
                  <a:extLst>
                    <a:ext uri="{9D8B030D-6E8A-4147-A177-3AD203B41FA5}">
                      <a16:colId xmlns:a16="http://schemas.microsoft.com/office/drawing/2014/main" val="549523718"/>
                    </a:ext>
                  </a:extLst>
                </a:gridCol>
                <a:gridCol w="3098628">
                  <a:extLst>
                    <a:ext uri="{9D8B030D-6E8A-4147-A177-3AD203B41FA5}">
                      <a16:colId xmlns:a16="http://schemas.microsoft.com/office/drawing/2014/main" val="91932606"/>
                    </a:ext>
                  </a:extLst>
                </a:gridCol>
              </a:tblGrid>
              <a:tr h="780247">
                <a:tc>
                  <a:txBody>
                    <a:bodyPr/>
                    <a:lstStyle/>
                    <a:p>
                      <a:r>
                        <a:rPr lang="lv-LV" dirty="0"/>
                        <a:t>2022.gads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2023.gads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2024.gads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946050"/>
                  </a:ext>
                </a:extLst>
              </a:tr>
              <a:tr h="780247">
                <a:tc>
                  <a:txBody>
                    <a:bodyPr/>
                    <a:lstStyle/>
                    <a:p>
                      <a:r>
                        <a:rPr lang="lv-LV" dirty="0"/>
                        <a:t>69 577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613 739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1 177 675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774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632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79A9643-A358-67FD-635B-D25C50AD8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Uzņēmējdarbība novadā</a:t>
            </a: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5E20944F-9FDD-FAC2-CB84-CDD455BC27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605706"/>
              </p:ext>
            </p:extLst>
          </p:nvPr>
        </p:nvGraphicFramePr>
        <p:xfrm>
          <a:off x="1130300" y="2171700"/>
          <a:ext cx="9602788" cy="3294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8B6CA34-6662-AC75-8358-EA8A5F7DE9AB}"/>
              </a:ext>
            </a:extLst>
          </p:cNvPr>
          <p:cNvSpPr txBox="1"/>
          <p:nvPr/>
        </p:nvSpPr>
        <p:spPr>
          <a:xfrm>
            <a:off x="2680854" y="5465763"/>
            <a:ext cx="6100618" cy="709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lv-LV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Uzņēmumu reģistrācijas un likvidācijas dinamika Aizkraukles novadā, (avots – </a:t>
            </a:r>
            <a:r>
              <a:rPr lang="lv-LV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Lursoft)</a:t>
            </a:r>
            <a:r>
              <a:rPr lang="lv-LV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50491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564</TotalTime>
  <Words>1793</Words>
  <Application>Microsoft Office PowerPoint</Application>
  <PresentationFormat>Platekrāna</PresentationFormat>
  <Paragraphs>201</Paragraphs>
  <Slides>30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30</vt:i4>
      </vt:variant>
    </vt:vector>
  </HeadingPairs>
  <TitlesOfParts>
    <vt:vector size="36" baseType="lpstr">
      <vt:lpstr>Arial</vt:lpstr>
      <vt:lpstr>Calibri</vt:lpstr>
      <vt:lpstr>Century Gothic</vt:lpstr>
      <vt:lpstr>Symbol</vt:lpstr>
      <vt:lpstr>Times New Roman</vt:lpstr>
      <vt:lpstr>Galerija</vt:lpstr>
      <vt:lpstr>Aizkraukles novada pašvaldības budžets 2024.gadam</vt:lpstr>
      <vt:lpstr>Ieņēmumu salīdzinājums pret iepriekšējā gada sākotnējo plānu</vt:lpstr>
      <vt:lpstr>Ieņēmumu salīdzinājums pret iepriekšējā gada sākotnējo plānu</vt:lpstr>
      <vt:lpstr>Izdevumu salīdzinājums pret iepriekšējā gada sākotnējo plānu</vt:lpstr>
      <vt:lpstr>Izdevumu salīdzinājums pret iepriekšējā gada sākotnējo plānu</vt:lpstr>
      <vt:lpstr>Atlīdzība pieaugums</vt:lpstr>
      <vt:lpstr>Ieņēmumu deficīts pa gadiem ko sedzam no naudas līdzekļiem</vt:lpstr>
      <vt:lpstr>Aizdevumu procentu maksājumi pa gadiem</vt:lpstr>
      <vt:lpstr>Uzņēmējdarbība novadā</vt:lpstr>
      <vt:lpstr>Iedzīvotāju skaits novadā</vt:lpstr>
      <vt:lpstr>Budžeta sadalījums pa teritorijām</vt:lpstr>
      <vt:lpstr>Ieņēmumu sadalījums</vt:lpstr>
      <vt:lpstr>Izdevumu sadalījums par funkcionālajām kategorijām</vt:lpstr>
      <vt:lpstr>Vispārējie valdības dienesti 01.000 </vt:lpstr>
      <vt:lpstr>Sabiedriskā kārtība un drošība 03.000</vt:lpstr>
      <vt:lpstr>Ekonomiskā darbība 04.000</vt:lpstr>
      <vt:lpstr>Vides aizsardzība 05.000 </vt:lpstr>
      <vt:lpstr>Teritoriju un mājokļu apsaimniekošana 06.000</vt:lpstr>
      <vt:lpstr>Teritoriju un mājokļu apsaimniekošana 06.000</vt:lpstr>
      <vt:lpstr>Veselība 07.000</vt:lpstr>
      <vt:lpstr>Atpūta, kultūra,sports reliģija 08.000</vt:lpstr>
      <vt:lpstr>Izglītība 09.000</vt:lpstr>
      <vt:lpstr>Izglītība 09.000</vt:lpstr>
      <vt:lpstr>Sociālā aizsardzība 10.000</vt:lpstr>
      <vt:lpstr>Sociālā aizsardzība 10.000</vt:lpstr>
      <vt:lpstr>Izdevumu sadalījums atbilstoši ekonomiskajām kategorijām</vt:lpstr>
      <vt:lpstr>Saistību apjoms % no plānotajiem pamatbudžeta ieņēmumiem </vt:lpstr>
      <vt:lpstr>Pašvaldības 2024.gadā plānotie aizdevumi</vt:lpstr>
      <vt:lpstr>Plānotais aizņēmums 2024.gadā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Aizkraukles novada pašvaldības budžets 2024.gadam</dc:title>
  <dc:creator>Krista Dzene</dc:creator>
  <cp:lastModifiedBy>Krista Dzene</cp:lastModifiedBy>
  <cp:revision>3</cp:revision>
  <dcterms:created xsi:type="dcterms:W3CDTF">2024-01-17T16:50:26Z</dcterms:created>
  <dcterms:modified xsi:type="dcterms:W3CDTF">2024-01-25T07:01:14Z</dcterms:modified>
</cp:coreProperties>
</file>