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9"/>
  </p:notesMasterIdLst>
  <p:handoutMasterIdLst>
    <p:handoutMasterId r:id="rId40"/>
  </p:handoutMasterIdLst>
  <p:sldIdLst>
    <p:sldId id="272" r:id="rId2"/>
    <p:sldId id="283" r:id="rId3"/>
    <p:sldId id="333" r:id="rId4"/>
    <p:sldId id="308" r:id="rId5"/>
    <p:sldId id="307" r:id="rId6"/>
    <p:sldId id="302" r:id="rId7"/>
    <p:sldId id="334" r:id="rId8"/>
    <p:sldId id="331" r:id="rId9"/>
    <p:sldId id="324" r:id="rId10"/>
    <p:sldId id="335" r:id="rId11"/>
    <p:sldId id="321" r:id="rId12"/>
    <p:sldId id="301" r:id="rId13"/>
    <p:sldId id="295" r:id="rId14"/>
    <p:sldId id="317" r:id="rId15"/>
    <p:sldId id="327" r:id="rId16"/>
    <p:sldId id="310" r:id="rId17"/>
    <p:sldId id="303" r:id="rId18"/>
    <p:sldId id="326" r:id="rId19"/>
    <p:sldId id="314" r:id="rId20"/>
    <p:sldId id="315" r:id="rId21"/>
    <p:sldId id="316" r:id="rId22"/>
    <p:sldId id="323" r:id="rId23"/>
    <p:sldId id="336" r:id="rId24"/>
    <p:sldId id="337" r:id="rId25"/>
    <p:sldId id="309" r:id="rId26"/>
    <p:sldId id="304" r:id="rId27"/>
    <p:sldId id="305" r:id="rId28"/>
    <p:sldId id="325" r:id="rId29"/>
    <p:sldId id="318" r:id="rId30"/>
    <p:sldId id="329" r:id="rId31"/>
    <p:sldId id="313" r:id="rId32"/>
    <p:sldId id="322" r:id="rId33"/>
    <p:sldId id="312" r:id="rId34"/>
    <p:sldId id="306" r:id="rId35"/>
    <p:sldId id="319" r:id="rId36"/>
    <p:sldId id="320" r:id="rId37"/>
    <p:sldId id="293" r:id="rId38"/>
  </p:sldIdLst>
  <p:sldSz cx="12192000" cy="6858000"/>
  <p:notesSz cx="6858000" cy="9144000"/>
  <p:defaultTextStyle>
    <a:defPPr rtl="0">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A95A0-BEF0-436B-87E2-D5E4DA5DC376}" v="3" dt="2024-12-06T08:40:15.645"/>
  </p1510:revLst>
</p1510:revInfo>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2"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404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izkraukle-my.sharepoint.com/personal/anita_ostrovska_aizkraukle_lv/Documents/Dokumenti/NVO/2024/Lemumproj-2024/NVO%20proj_apkopoj-2024-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izkraukle-my.sharepoint.com/personal/anita_ostrovska_aizkraukle_lv/Documents/Dokumenti/NVO/2024/Lemumproj-2024/NVO%20proj_apkopoj-2024-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lv-LV" sz="2000" b="1" dirty="0"/>
              <a:t>Projekti-2024</a:t>
            </a:r>
            <a:endParaRPr lang="en-US" sz="2000" b="1" dirty="0"/>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lv-LV"/>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'[NVO proj_apkopoj-2024-1.xlsx]Lapa1'!$I$45:$I$50</c:f>
              <c:strCache>
                <c:ptCount val="6"/>
                <c:pt idx="0">
                  <c:v>Aizkraukle</c:v>
                </c:pt>
                <c:pt idx="1">
                  <c:v>Neretas apv.</c:v>
                </c:pt>
                <c:pt idx="2">
                  <c:v>Jaunj.apv.</c:v>
                </c:pt>
                <c:pt idx="3">
                  <c:v>Kokneses apv.</c:v>
                </c:pt>
                <c:pt idx="4">
                  <c:v>Pļaviņu apv.</c:v>
                </c:pt>
                <c:pt idx="5">
                  <c:v>Skrīveri</c:v>
                </c:pt>
              </c:strCache>
            </c:strRef>
          </c:cat>
          <c:val>
            <c:numRef>
              <c:f>'[NVO proj_apkopoj-2024-1.xlsx]Lapa1'!$J$45:$J$50</c:f>
              <c:numCache>
                <c:formatCode>General</c:formatCode>
                <c:ptCount val="6"/>
                <c:pt idx="0">
                  <c:v>6</c:v>
                </c:pt>
                <c:pt idx="1">
                  <c:v>9</c:v>
                </c:pt>
                <c:pt idx="2">
                  <c:v>6</c:v>
                </c:pt>
                <c:pt idx="3">
                  <c:v>7</c:v>
                </c:pt>
                <c:pt idx="4">
                  <c:v>3</c:v>
                </c:pt>
                <c:pt idx="5">
                  <c:v>0</c:v>
                </c:pt>
              </c:numCache>
            </c:numRef>
          </c:val>
          <c:extLst>
            <c:ext xmlns:c16="http://schemas.microsoft.com/office/drawing/2014/chart" uri="{C3380CC4-5D6E-409C-BE32-E72D297353CC}">
              <c16:uniqueId val="{00000000-2900-463F-B934-222FC7FA0AF2}"/>
            </c:ext>
          </c:extLst>
        </c:ser>
        <c:dLbls>
          <c:dLblPos val="inEnd"/>
          <c:showLegendKey val="0"/>
          <c:showVal val="1"/>
          <c:showCatName val="0"/>
          <c:showSerName val="0"/>
          <c:showPercent val="0"/>
          <c:showBubbleSize val="0"/>
        </c:dLbls>
        <c:gapWidth val="41"/>
        <c:axId val="1768300032"/>
        <c:axId val="1768294272"/>
      </c:barChart>
      <c:catAx>
        <c:axId val="17683000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effectLst/>
                <a:latin typeface="+mn-lt"/>
                <a:ea typeface="+mn-ea"/>
                <a:cs typeface="+mn-cs"/>
              </a:defRPr>
            </a:pPr>
            <a:endParaRPr lang="lv-LV"/>
          </a:p>
        </c:txPr>
        <c:crossAx val="1768294272"/>
        <c:crosses val="autoZero"/>
        <c:auto val="1"/>
        <c:lblAlgn val="ctr"/>
        <c:lblOffset val="100"/>
        <c:noMultiLvlLbl val="0"/>
      </c:catAx>
      <c:valAx>
        <c:axId val="1768294272"/>
        <c:scaling>
          <c:orientation val="minMax"/>
        </c:scaling>
        <c:delete val="1"/>
        <c:axPos val="l"/>
        <c:numFmt formatCode="General" sourceLinked="1"/>
        <c:majorTickMark val="none"/>
        <c:minorTickMark val="none"/>
        <c:tickLblPos val="nextTo"/>
        <c:crossAx val="176830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lv-LV"/>
              <a:t>Finansējuma</a:t>
            </a:r>
            <a:r>
              <a:rPr lang="lv-LV" baseline="0"/>
              <a:t> sadalījums projektiem</a:t>
            </a:r>
            <a:endParaRPr lang="lv-LV"/>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4C5-4496-ACD7-14609973F1F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4C5-4496-ACD7-14609973F1F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4C5-4496-ACD7-14609973F1F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4C5-4496-ACD7-14609973F1F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4C5-4496-ACD7-14609973F1F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4C5-4496-ACD7-14609973F1FB}"/>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lv-LV"/>
                </a:p>
              </c:txPr>
              <c:dLblPos val="outEnd"/>
              <c:showLegendKey val="0"/>
              <c:showVal val="0"/>
              <c:showCatName val="1"/>
              <c:showSerName val="0"/>
              <c:showPercent val="1"/>
              <c:showBubbleSize val="0"/>
              <c:extLst>
                <c:ext xmlns:c16="http://schemas.microsoft.com/office/drawing/2014/chart" uri="{C3380CC4-5D6E-409C-BE32-E72D297353CC}">
                  <c16:uniqueId val="{00000001-84C5-4496-ACD7-14609973F1FB}"/>
                </c:ext>
              </c:extLst>
            </c:dLbl>
            <c:dLbl>
              <c:idx val="1"/>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2"/>
                      </a:solidFill>
                      <a:latin typeface="+mn-lt"/>
                      <a:ea typeface="+mn-ea"/>
                      <a:cs typeface="+mn-cs"/>
                    </a:defRPr>
                  </a:pPr>
                  <a:endParaRPr lang="lv-LV"/>
                </a:p>
              </c:txPr>
              <c:dLblPos val="outEnd"/>
              <c:showLegendKey val="0"/>
              <c:showVal val="0"/>
              <c:showCatName val="1"/>
              <c:showSerName val="0"/>
              <c:showPercent val="1"/>
              <c:showBubbleSize val="0"/>
              <c:extLst>
                <c:ext xmlns:c16="http://schemas.microsoft.com/office/drawing/2014/chart" uri="{C3380CC4-5D6E-409C-BE32-E72D297353CC}">
                  <c16:uniqueId val="{00000003-84C5-4496-ACD7-14609973F1FB}"/>
                </c:ext>
              </c:extLst>
            </c:dLbl>
            <c:dLbl>
              <c:idx val="2"/>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3"/>
                      </a:solidFill>
                      <a:latin typeface="+mn-lt"/>
                      <a:ea typeface="+mn-ea"/>
                      <a:cs typeface="+mn-cs"/>
                    </a:defRPr>
                  </a:pPr>
                  <a:endParaRPr lang="lv-LV"/>
                </a:p>
              </c:txPr>
              <c:dLblPos val="outEnd"/>
              <c:showLegendKey val="0"/>
              <c:showVal val="0"/>
              <c:showCatName val="1"/>
              <c:showSerName val="0"/>
              <c:showPercent val="1"/>
              <c:showBubbleSize val="0"/>
              <c:extLst>
                <c:ext xmlns:c16="http://schemas.microsoft.com/office/drawing/2014/chart" uri="{C3380CC4-5D6E-409C-BE32-E72D297353CC}">
                  <c16:uniqueId val="{00000005-84C5-4496-ACD7-14609973F1FB}"/>
                </c:ext>
              </c:extLst>
            </c:dLbl>
            <c:dLbl>
              <c:idx val="3"/>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4"/>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15:layout>
                    <c:manualLayout>
                      <c:w val="0.19698732360914264"/>
                      <c:h val="0.21012024200940468"/>
                    </c:manualLayout>
                  </c15:layout>
                </c:ext>
                <c:ext xmlns:c16="http://schemas.microsoft.com/office/drawing/2014/chart" uri="{C3380CC4-5D6E-409C-BE32-E72D297353CC}">
                  <c16:uniqueId val="{00000007-84C5-4496-ACD7-14609973F1FB}"/>
                </c:ext>
              </c:extLst>
            </c:dLbl>
            <c:dLbl>
              <c:idx val="4"/>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5"/>
                      </a:solidFill>
                      <a:latin typeface="+mn-lt"/>
                      <a:ea typeface="+mn-ea"/>
                      <a:cs typeface="+mn-cs"/>
                    </a:defRPr>
                  </a:pPr>
                  <a:endParaRPr lang="lv-LV"/>
                </a:p>
              </c:txPr>
              <c:dLblPos val="outEnd"/>
              <c:showLegendKey val="0"/>
              <c:showVal val="0"/>
              <c:showCatName val="1"/>
              <c:showSerName val="0"/>
              <c:showPercent val="1"/>
              <c:showBubbleSize val="0"/>
              <c:extLst>
                <c:ext xmlns:c16="http://schemas.microsoft.com/office/drawing/2014/chart" uri="{C3380CC4-5D6E-409C-BE32-E72D297353CC}">
                  <c16:uniqueId val="{00000009-84C5-4496-ACD7-14609973F1FB}"/>
                </c:ext>
              </c:extLst>
            </c:dLbl>
            <c:dLbl>
              <c:idx val="5"/>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6"/>
                      </a:solidFill>
                      <a:latin typeface="+mn-lt"/>
                      <a:ea typeface="+mn-ea"/>
                      <a:cs typeface="+mn-cs"/>
                    </a:defRPr>
                  </a:pPr>
                  <a:endParaRPr lang="lv-LV"/>
                </a:p>
              </c:txPr>
              <c:dLblPos val="outEnd"/>
              <c:showLegendKey val="0"/>
              <c:showVal val="0"/>
              <c:showCatName val="1"/>
              <c:showSerName val="0"/>
              <c:showPercent val="1"/>
              <c:showBubbleSize val="0"/>
              <c:extLst>
                <c:ext xmlns:c16="http://schemas.microsoft.com/office/drawing/2014/chart" uri="{C3380CC4-5D6E-409C-BE32-E72D297353CC}">
                  <c16:uniqueId val="{0000000B-84C5-4496-ACD7-14609973F1FB}"/>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lv-LV"/>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'[NVO proj_apkopoj-2024-1.xlsx]Lapa1'!$I$45:$I$50</c:f>
              <c:strCache>
                <c:ptCount val="6"/>
                <c:pt idx="0">
                  <c:v>Aizkraukle</c:v>
                </c:pt>
                <c:pt idx="1">
                  <c:v>Neretas apv.</c:v>
                </c:pt>
                <c:pt idx="2">
                  <c:v>Jaunj.apv.</c:v>
                </c:pt>
                <c:pt idx="3">
                  <c:v>Kokneses apv.</c:v>
                </c:pt>
                <c:pt idx="4">
                  <c:v>Pļaviņu apv.</c:v>
                </c:pt>
                <c:pt idx="5">
                  <c:v>Skrīveri</c:v>
                </c:pt>
              </c:strCache>
            </c:strRef>
          </c:cat>
          <c:val>
            <c:numRef>
              <c:f>'[NVO proj_apkopoj-2024-1.xlsx]Lapa1'!$K$45:$K$50</c:f>
              <c:numCache>
                <c:formatCode>General</c:formatCode>
                <c:ptCount val="6"/>
                <c:pt idx="0">
                  <c:v>2900</c:v>
                </c:pt>
                <c:pt idx="1">
                  <c:v>4000</c:v>
                </c:pt>
                <c:pt idx="2">
                  <c:v>3200</c:v>
                </c:pt>
                <c:pt idx="3">
                  <c:v>3200</c:v>
                </c:pt>
                <c:pt idx="4">
                  <c:v>1200</c:v>
                </c:pt>
                <c:pt idx="5">
                  <c:v>0</c:v>
                </c:pt>
              </c:numCache>
            </c:numRef>
          </c:val>
          <c:extLst>
            <c:ext xmlns:c16="http://schemas.microsoft.com/office/drawing/2014/chart" uri="{C3380CC4-5D6E-409C-BE32-E72D297353CC}">
              <c16:uniqueId val="{0000000C-84C5-4496-ACD7-14609973F1F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dirty="0"/>
          </a:p>
        </p:txBody>
      </p:sp>
      <p:sp>
        <p:nvSpPr>
          <p:cNvPr id="3" name="Datuma vietturis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75FC78-1415-4760-AB48-7B2535C0C733}" type="datetime1">
              <a:rPr lang="lv-LV" smtClean="0"/>
              <a:t>06.12.2024</a:t>
            </a:fld>
            <a:endParaRPr lang="lv-LV" dirty="0"/>
          </a:p>
        </p:txBody>
      </p:sp>
      <p:sp>
        <p:nvSpPr>
          <p:cNvPr id="4" name="Kājenes vietturis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dirty="0"/>
          </a:p>
        </p:txBody>
      </p:sp>
      <p:sp>
        <p:nvSpPr>
          <p:cNvPr id="5" name="Slaida numura vietturis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851768-D35B-49F5-8BE4-E050C781B50C}" type="slidenum">
              <a:rPr lang="lv-LV" smtClean="0"/>
              <a:t>‹#›</a:t>
            </a:fld>
            <a:endParaRPr lang="lv-LV" dirty="0"/>
          </a:p>
        </p:txBody>
      </p:sp>
    </p:spTree>
    <p:extLst>
      <p:ext uri="{BB962C8B-B14F-4D97-AF65-F5344CB8AC3E}">
        <p14:creationId xmlns:p14="http://schemas.microsoft.com/office/powerpoint/2010/main" val="2397012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lv-LV" noProof="0" dirty="0"/>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DE411F1-F0B3-4FAB-B5A0-B37AD64160C6}" type="datetime1">
              <a:rPr lang="lv-LV" noProof="0" smtClean="0"/>
              <a:t>06.12.2024</a:t>
            </a:fld>
            <a:endParaRPr lang="lv-LV" noProof="0" dirty="0"/>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lv-LV" noProof="0" dirty="0"/>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lv-LV" noProof="0" dirty="0"/>
              <a:t>Noklikšķiniet, lai rediģētu šablona tekstu stilus</a:t>
            </a:r>
          </a:p>
          <a:p>
            <a:pPr lvl="1" rtl="0"/>
            <a:r>
              <a:rPr lang="lv-LV" noProof="0" dirty="0"/>
              <a:t>Otrais līmenis</a:t>
            </a:r>
          </a:p>
          <a:p>
            <a:pPr lvl="2" rtl="0"/>
            <a:r>
              <a:rPr lang="lv-LV" noProof="0" dirty="0"/>
              <a:t>Trešais līmenis</a:t>
            </a:r>
          </a:p>
          <a:p>
            <a:pPr lvl="3" rtl="0"/>
            <a:r>
              <a:rPr lang="lv-LV" noProof="0" dirty="0"/>
              <a:t>Ceturtais līmenis</a:t>
            </a:r>
          </a:p>
          <a:p>
            <a:pPr lvl="4" rtl="0"/>
            <a:r>
              <a:rPr lang="lv-LV" noProof="0" dirty="0"/>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lv-LV" noProof="0" dirty="0"/>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93B0CF2-7F87-4E02-A248-870047730F99}" type="slidenum">
              <a:rPr lang="lv-LV" noProof="0" smtClean="0"/>
              <a:t>‹#›</a:t>
            </a:fld>
            <a:endParaRPr lang="lv-LV" noProof="0"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rtlCol="0"/>
          <a:lstStyle/>
          <a:p>
            <a:pPr rtl="0"/>
            <a:endParaRPr lang="lv-LV" dirty="0"/>
          </a:p>
        </p:txBody>
      </p:sp>
      <p:sp>
        <p:nvSpPr>
          <p:cNvPr id="4" name="Slaida numura vietturis 3"/>
          <p:cNvSpPr>
            <a:spLocks noGrp="1"/>
          </p:cNvSpPr>
          <p:nvPr>
            <p:ph type="sldNum" sz="quarter" idx="10"/>
          </p:nvPr>
        </p:nvSpPr>
        <p:spPr/>
        <p:txBody>
          <a:bodyPr rtlCol="0"/>
          <a:lstStyle/>
          <a:p>
            <a:pPr rtl="0"/>
            <a:fld id="{893B0CF2-7F87-4E02-A248-870047730F99}" type="slidenum">
              <a:rPr lang="lv-LV" smtClean="0"/>
              <a:t>1</a:t>
            </a:fld>
            <a:endParaRPr lang="lv-LV" dirty="0"/>
          </a:p>
        </p:txBody>
      </p:sp>
    </p:spTree>
    <p:extLst>
      <p:ext uri="{BB962C8B-B14F-4D97-AF65-F5344CB8AC3E}">
        <p14:creationId xmlns:p14="http://schemas.microsoft.com/office/powerpoint/2010/main" val="149513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pPr rtl="0"/>
            <a:fld id="{893B0CF2-7F87-4E02-A248-870047730F99}" type="slidenum">
              <a:rPr lang="lv-LV" smtClean="0"/>
              <a:t>13</a:t>
            </a:fld>
            <a:endParaRPr lang="lv-LV" dirty="0"/>
          </a:p>
        </p:txBody>
      </p:sp>
    </p:spTree>
    <p:extLst>
      <p:ext uri="{BB962C8B-B14F-4D97-AF65-F5344CB8AC3E}">
        <p14:creationId xmlns:p14="http://schemas.microsoft.com/office/powerpoint/2010/main" val="201531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bg>
      <p:bgRef idx="1001">
        <a:schemeClr val="bg1"/>
      </p:bgRef>
    </p:bg>
    <p:spTree>
      <p:nvGrpSpPr>
        <p:cNvPr id="1" name=""/>
        <p:cNvGrpSpPr/>
        <p:nvPr/>
      </p:nvGrpSpPr>
      <p:grpSpPr>
        <a:xfrm>
          <a:off x="0" y="0"/>
          <a:ext cx="0" cy="0"/>
          <a:chOff x="0" y="0"/>
          <a:chExt cx="0" cy="0"/>
        </a:xfrm>
      </p:grpSpPr>
      <p:grpSp>
        <p:nvGrpSpPr>
          <p:cNvPr id="10" name="Grupa 9"/>
          <p:cNvGrpSpPr/>
          <p:nvPr/>
        </p:nvGrpSpPr>
        <p:grpSpPr>
          <a:xfrm>
            <a:off x="0" y="6208894"/>
            <a:ext cx="12192000" cy="649106"/>
            <a:chOff x="0" y="6208894"/>
            <a:chExt cx="12192000" cy="649106"/>
          </a:xfrm>
        </p:grpSpPr>
        <p:sp>
          <p:nvSpPr>
            <p:cNvPr id="2" name="Taisnstūris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rtl="0"/>
              <a:endParaRPr lang="lv-LV" noProof="0" dirty="0"/>
            </a:p>
          </p:txBody>
        </p:sp>
        <p:cxnSp>
          <p:nvCxnSpPr>
            <p:cNvPr id="7" name="Taisns savienotājs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Taisns savienotājs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Taisns savienotājs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Virsraksts 8"/>
          <p:cNvSpPr>
            <a:spLocks noGrp="1"/>
          </p:cNvSpPr>
          <p:nvPr>
            <p:ph type="ctrTitle"/>
          </p:nvPr>
        </p:nvSpPr>
        <p:spPr>
          <a:xfrm>
            <a:off x="711200" y="1371600"/>
            <a:ext cx="10468864" cy="1828800"/>
          </a:xfrm>
          <a:ln>
            <a:noFill/>
          </a:ln>
        </p:spPr>
        <p:txBody>
          <a:bodyPr vert="horz" tIns="0" rIns="18288" bIns="0" rtlCol="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pPr rtl="0"/>
            <a:r>
              <a:rPr lang="lv-LV" noProof="0"/>
              <a:t>Rediģēt šablona virsraksta stilu</a:t>
            </a:r>
            <a:endParaRPr kumimoji="0" lang="lv-LV" noProof="0" dirty="0"/>
          </a:p>
        </p:txBody>
      </p:sp>
      <p:sp>
        <p:nvSpPr>
          <p:cNvPr id="17" name="Apakšvirsraksts 16"/>
          <p:cNvSpPr>
            <a:spLocks noGrp="1"/>
          </p:cNvSpPr>
          <p:nvPr>
            <p:ph type="subTitle" idx="1"/>
          </p:nvPr>
        </p:nvSpPr>
        <p:spPr>
          <a:xfrm>
            <a:off x="711200" y="3228536"/>
            <a:ext cx="10472928" cy="1752600"/>
          </a:xfrm>
        </p:spPr>
        <p:txBody>
          <a:bodyPr lIns="0" rIns="18288" rtlCol="0"/>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lv-LV" noProof="0"/>
              <a:t>Noklikšķiniet, lai rediģētu šablona apakšvirsraksta stilu</a:t>
            </a:r>
            <a:endParaRPr kumimoji="0" lang="lv-LV" noProof="0" dirty="0"/>
          </a:p>
        </p:txBody>
      </p:sp>
      <p:sp>
        <p:nvSpPr>
          <p:cNvPr id="30" name="Datuma vietturis 29"/>
          <p:cNvSpPr>
            <a:spLocks noGrp="1"/>
          </p:cNvSpPr>
          <p:nvPr>
            <p:ph type="dt" sz="half" idx="10"/>
          </p:nvPr>
        </p:nvSpPr>
        <p:spPr/>
        <p:txBody>
          <a:bodyPr rtlCol="0"/>
          <a:lstStyle/>
          <a:p>
            <a:pPr rtl="0"/>
            <a:fld id="{631FDC09-C051-4ED0-A677-AE4A034BD516}" type="datetime1">
              <a:rPr lang="lv-LV" noProof="0" smtClean="0"/>
              <a:t>06.12.2024</a:t>
            </a:fld>
            <a:endParaRPr lang="lv-LV" noProof="0" dirty="0"/>
          </a:p>
        </p:txBody>
      </p:sp>
      <p:sp>
        <p:nvSpPr>
          <p:cNvPr id="19" name="Kājenes vietturis 18"/>
          <p:cNvSpPr>
            <a:spLocks noGrp="1"/>
          </p:cNvSpPr>
          <p:nvPr>
            <p:ph type="ftr" sz="quarter" idx="11"/>
          </p:nvPr>
        </p:nvSpPr>
        <p:spPr/>
        <p:txBody>
          <a:bodyPr rtlCol="0"/>
          <a:lstStyle/>
          <a:p>
            <a:pPr rtl="0"/>
            <a:r>
              <a:rPr lang="lv-LV" noProof="0" dirty="0"/>
              <a:t>Kājenes pievienošana</a:t>
            </a:r>
          </a:p>
        </p:txBody>
      </p:sp>
      <p:sp>
        <p:nvSpPr>
          <p:cNvPr id="27" name="Slaida numura vietturis 26"/>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rtlCol="0"/>
          <a:lstStyle/>
          <a:p>
            <a:pPr rtl="0"/>
            <a:r>
              <a:rPr lang="lv-LV" noProof="0"/>
              <a:t>Rediģēt šablona virsraksta stilu</a:t>
            </a:r>
            <a:endParaRPr kumimoji="0" lang="lv-LV" noProof="0" dirty="0"/>
          </a:p>
        </p:txBody>
      </p:sp>
      <p:sp>
        <p:nvSpPr>
          <p:cNvPr id="3" name="Vertikālā teksta vietturis 2"/>
          <p:cNvSpPr>
            <a:spLocks noGrp="1"/>
          </p:cNvSpPr>
          <p:nvPr>
            <p:ph type="body" orient="vert" idx="1"/>
          </p:nvPr>
        </p:nvSpPr>
        <p:spPr/>
        <p:txBody>
          <a:bodyPr vert="eaVert" rtlCol="0"/>
          <a:lstStyle/>
          <a:p>
            <a:pPr lvl="0" rtl="0" eaLnBrk="1" latinLnBrk="0" hangingPunct="1"/>
            <a:r>
              <a:rPr lang="lv-LV" noProof="0"/>
              <a:t>Noklikšķiniet, lai rediģētu šablona teksta stilus</a:t>
            </a:r>
          </a:p>
          <a:p>
            <a:pPr lvl="1" rtl="0" eaLnBrk="1" latinLnBrk="0" hangingPunct="1"/>
            <a:r>
              <a:rPr lang="lv-LV" noProof="0"/>
              <a:t>Otrais līmenis</a:t>
            </a:r>
          </a:p>
          <a:p>
            <a:pPr lvl="2" rtl="0" eaLnBrk="1" latinLnBrk="0" hangingPunct="1"/>
            <a:r>
              <a:rPr lang="lv-LV" noProof="0"/>
              <a:t>Trešais līmenis</a:t>
            </a:r>
          </a:p>
          <a:p>
            <a:pPr lvl="3" rtl="0" eaLnBrk="1" latinLnBrk="0" hangingPunct="1"/>
            <a:r>
              <a:rPr lang="lv-LV" noProof="0"/>
              <a:t>Ceturtais līmenis</a:t>
            </a:r>
          </a:p>
          <a:p>
            <a:pPr lvl="4" rtl="0" eaLnBrk="1" latinLnBrk="0" hangingPunct="1"/>
            <a:r>
              <a:rPr lang="lv-LV" noProof="0"/>
              <a:t>Piektais līmenis</a:t>
            </a:r>
            <a:endParaRPr kumimoji="0" lang="lv-LV" noProof="0" dirty="0"/>
          </a:p>
        </p:txBody>
      </p:sp>
      <p:sp>
        <p:nvSpPr>
          <p:cNvPr id="4" name="Datuma vietturis 3"/>
          <p:cNvSpPr>
            <a:spLocks noGrp="1"/>
          </p:cNvSpPr>
          <p:nvPr>
            <p:ph type="dt" sz="half" idx="10"/>
          </p:nvPr>
        </p:nvSpPr>
        <p:spPr/>
        <p:txBody>
          <a:bodyPr rtlCol="0"/>
          <a:lstStyle/>
          <a:p>
            <a:pPr rtl="0"/>
            <a:fld id="{64528B00-FC7F-4841-A381-EE09C24C30C0}" type="datetime1">
              <a:rPr lang="lv-LV" noProof="0" smtClean="0"/>
              <a:t>06.12.2024</a:t>
            </a:fld>
            <a:endParaRPr lang="lv-LV" noProof="0" dirty="0"/>
          </a:p>
        </p:txBody>
      </p:sp>
      <p:sp>
        <p:nvSpPr>
          <p:cNvPr id="5" name="Kājenes vietturis 4"/>
          <p:cNvSpPr>
            <a:spLocks noGrp="1"/>
          </p:cNvSpPr>
          <p:nvPr>
            <p:ph type="ftr" sz="quarter" idx="11"/>
          </p:nvPr>
        </p:nvSpPr>
        <p:spPr/>
        <p:txBody>
          <a:bodyPr rtlCol="0"/>
          <a:lstStyle/>
          <a:p>
            <a:pPr rtl="0"/>
            <a:r>
              <a:rPr lang="lv-LV" noProof="0" dirty="0"/>
              <a:t>Kājenes pievienošana</a:t>
            </a:r>
          </a:p>
        </p:txBody>
      </p:sp>
      <p:sp>
        <p:nvSpPr>
          <p:cNvPr id="6" name="Slaida numura vietturis 5"/>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8839200" y="914402"/>
            <a:ext cx="2743200" cy="5211763"/>
          </a:xfrm>
        </p:spPr>
        <p:txBody>
          <a:bodyPr vert="eaVert" rtlCol="0"/>
          <a:lstStyle/>
          <a:p>
            <a:pPr rtl="0"/>
            <a:r>
              <a:rPr lang="lv-LV" noProof="0"/>
              <a:t>Rediģēt šablona virsraksta stilu</a:t>
            </a:r>
            <a:endParaRPr kumimoji="0" lang="lv-LV" noProof="0" dirty="0"/>
          </a:p>
        </p:txBody>
      </p:sp>
      <p:sp>
        <p:nvSpPr>
          <p:cNvPr id="3" name="Vertikālā teksta vietturis 2"/>
          <p:cNvSpPr>
            <a:spLocks noGrp="1"/>
          </p:cNvSpPr>
          <p:nvPr>
            <p:ph type="body" orient="vert" idx="1"/>
          </p:nvPr>
        </p:nvSpPr>
        <p:spPr>
          <a:xfrm>
            <a:off x="609600" y="914402"/>
            <a:ext cx="8026400" cy="5211763"/>
          </a:xfrm>
        </p:spPr>
        <p:txBody>
          <a:bodyPr vert="eaVert" rtlCol="0"/>
          <a:lstStyle/>
          <a:p>
            <a:pPr lvl="0" rtl="0" eaLnBrk="1" latinLnBrk="0" hangingPunct="1"/>
            <a:r>
              <a:rPr lang="lv-LV" noProof="0"/>
              <a:t>Noklikšķiniet, lai rediģētu šablona teksta stilus</a:t>
            </a:r>
          </a:p>
          <a:p>
            <a:pPr lvl="1" rtl="0" eaLnBrk="1" latinLnBrk="0" hangingPunct="1"/>
            <a:r>
              <a:rPr lang="lv-LV" noProof="0"/>
              <a:t>Otrais līmenis</a:t>
            </a:r>
          </a:p>
          <a:p>
            <a:pPr lvl="2" rtl="0" eaLnBrk="1" latinLnBrk="0" hangingPunct="1"/>
            <a:r>
              <a:rPr lang="lv-LV" noProof="0"/>
              <a:t>Trešais līmenis</a:t>
            </a:r>
          </a:p>
          <a:p>
            <a:pPr lvl="3" rtl="0" eaLnBrk="1" latinLnBrk="0" hangingPunct="1"/>
            <a:r>
              <a:rPr lang="lv-LV" noProof="0"/>
              <a:t>Ceturtais līmenis</a:t>
            </a:r>
          </a:p>
          <a:p>
            <a:pPr lvl="4" rtl="0" eaLnBrk="1" latinLnBrk="0" hangingPunct="1"/>
            <a:r>
              <a:rPr lang="lv-LV" noProof="0"/>
              <a:t>Piektais līmenis</a:t>
            </a:r>
            <a:endParaRPr kumimoji="0" lang="lv-LV" noProof="0" dirty="0"/>
          </a:p>
        </p:txBody>
      </p:sp>
      <p:sp>
        <p:nvSpPr>
          <p:cNvPr id="4" name="Datuma vietturis 3"/>
          <p:cNvSpPr>
            <a:spLocks noGrp="1"/>
          </p:cNvSpPr>
          <p:nvPr>
            <p:ph type="dt" sz="half" idx="10"/>
          </p:nvPr>
        </p:nvSpPr>
        <p:spPr/>
        <p:txBody>
          <a:bodyPr rtlCol="0"/>
          <a:lstStyle/>
          <a:p>
            <a:pPr rtl="0"/>
            <a:fld id="{B0B2392F-6D90-4DF5-A336-6A85F2AD4CC6}" type="datetime1">
              <a:rPr lang="lv-LV" noProof="0" smtClean="0"/>
              <a:t>06.12.2024</a:t>
            </a:fld>
            <a:endParaRPr lang="lv-LV" noProof="0" dirty="0"/>
          </a:p>
        </p:txBody>
      </p:sp>
      <p:sp>
        <p:nvSpPr>
          <p:cNvPr id="5" name="Kājenes vietturis 4"/>
          <p:cNvSpPr>
            <a:spLocks noGrp="1"/>
          </p:cNvSpPr>
          <p:nvPr>
            <p:ph type="ftr" sz="quarter" idx="11"/>
          </p:nvPr>
        </p:nvSpPr>
        <p:spPr/>
        <p:txBody>
          <a:bodyPr rtlCol="0"/>
          <a:lstStyle/>
          <a:p>
            <a:pPr rtl="0"/>
            <a:r>
              <a:rPr lang="lv-LV" noProof="0" dirty="0"/>
              <a:t>Kājenes pievienošana</a:t>
            </a:r>
          </a:p>
        </p:txBody>
      </p:sp>
      <p:sp>
        <p:nvSpPr>
          <p:cNvPr id="6" name="Slaida numura vietturis 5"/>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rtlCol="0"/>
          <a:lstStyle/>
          <a:p>
            <a:pPr rtl="0"/>
            <a:r>
              <a:rPr lang="lv-LV" noProof="0"/>
              <a:t>Rediģēt šablona virsraksta stilu</a:t>
            </a:r>
            <a:endParaRPr kumimoji="0" lang="lv-LV" noProof="0" dirty="0"/>
          </a:p>
        </p:txBody>
      </p:sp>
      <p:sp>
        <p:nvSpPr>
          <p:cNvPr id="3" name="Satura vietturis 2"/>
          <p:cNvSpPr>
            <a:spLocks noGrp="1"/>
          </p:cNvSpPr>
          <p:nvPr>
            <p:ph idx="1"/>
          </p:nvPr>
        </p:nvSpPr>
        <p:spPr/>
        <p:txBody>
          <a:bodyPr rtlCol="0"/>
          <a:lstStyle/>
          <a:p>
            <a:pPr lvl="0" rtl="0" eaLnBrk="1" latinLnBrk="0" hangingPunct="1"/>
            <a:r>
              <a:rPr lang="lv-LV" noProof="0"/>
              <a:t>Noklikšķiniet, lai rediģētu šablona teksta stilus</a:t>
            </a:r>
          </a:p>
          <a:p>
            <a:pPr lvl="1" rtl="0" eaLnBrk="1" latinLnBrk="0" hangingPunct="1"/>
            <a:r>
              <a:rPr lang="lv-LV" noProof="0"/>
              <a:t>Otrais līmenis</a:t>
            </a:r>
          </a:p>
          <a:p>
            <a:pPr lvl="2" rtl="0" eaLnBrk="1" latinLnBrk="0" hangingPunct="1"/>
            <a:r>
              <a:rPr lang="lv-LV" noProof="0"/>
              <a:t>Trešais līmenis</a:t>
            </a:r>
          </a:p>
          <a:p>
            <a:pPr lvl="3" rtl="0" eaLnBrk="1" latinLnBrk="0" hangingPunct="1"/>
            <a:r>
              <a:rPr lang="lv-LV" noProof="0"/>
              <a:t>Ceturtais līmenis</a:t>
            </a:r>
          </a:p>
          <a:p>
            <a:pPr lvl="4" rtl="0" eaLnBrk="1" latinLnBrk="0" hangingPunct="1"/>
            <a:r>
              <a:rPr lang="lv-LV" noProof="0"/>
              <a:t>Piektais līmenis</a:t>
            </a:r>
            <a:endParaRPr kumimoji="0" lang="lv-LV" noProof="0" dirty="0"/>
          </a:p>
        </p:txBody>
      </p:sp>
      <p:sp>
        <p:nvSpPr>
          <p:cNvPr id="4" name="Datuma vietturis 3"/>
          <p:cNvSpPr>
            <a:spLocks noGrp="1"/>
          </p:cNvSpPr>
          <p:nvPr>
            <p:ph type="dt" sz="half" idx="10"/>
          </p:nvPr>
        </p:nvSpPr>
        <p:spPr/>
        <p:txBody>
          <a:bodyPr rtlCol="0"/>
          <a:lstStyle/>
          <a:p>
            <a:pPr rtl="0"/>
            <a:fld id="{FFED68E0-0ED8-48DA-8229-CA8968472703}" type="datetime1">
              <a:rPr lang="lv-LV" noProof="0" smtClean="0"/>
              <a:t>06.12.2024</a:t>
            </a:fld>
            <a:endParaRPr lang="lv-LV" noProof="0" dirty="0"/>
          </a:p>
        </p:txBody>
      </p:sp>
      <p:sp>
        <p:nvSpPr>
          <p:cNvPr id="5" name="Kājenes vietturis 4"/>
          <p:cNvSpPr>
            <a:spLocks noGrp="1"/>
          </p:cNvSpPr>
          <p:nvPr>
            <p:ph type="ftr" sz="quarter" idx="11"/>
          </p:nvPr>
        </p:nvSpPr>
        <p:spPr/>
        <p:txBody>
          <a:bodyPr rtlCol="0"/>
          <a:lstStyle/>
          <a:p>
            <a:pPr rtl="0"/>
            <a:r>
              <a:rPr lang="lv-LV" noProof="0" dirty="0"/>
              <a:t>Kājenes pievienošana</a:t>
            </a:r>
          </a:p>
        </p:txBody>
      </p:sp>
      <p:sp>
        <p:nvSpPr>
          <p:cNvPr id="6" name="Slaida numura vietturis 5"/>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707136" y="1316736"/>
            <a:ext cx="10363200" cy="1362456"/>
          </a:xfrm>
          <a:ln>
            <a:noFill/>
          </a:ln>
        </p:spPr>
        <p:txBody>
          <a:bodyPr vert="horz" tIns="0" bIns="0" rtlCol="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pPr rtl="0"/>
            <a:r>
              <a:rPr lang="lv-LV" noProof="0"/>
              <a:t>Rediģēt šablona virsraksta stilu</a:t>
            </a:r>
            <a:endParaRPr kumimoji="0" lang="lv-LV" noProof="0" dirty="0"/>
          </a:p>
        </p:txBody>
      </p:sp>
      <p:sp>
        <p:nvSpPr>
          <p:cNvPr id="3" name="Teksta vietturis 2"/>
          <p:cNvSpPr>
            <a:spLocks noGrp="1"/>
          </p:cNvSpPr>
          <p:nvPr>
            <p:ph type="body" idx="1"/>
          </p:nvPr>
        </p:nvSpPr>
        <p:spPr>
          <a:xfrm>
            <a:off x="707136" y="2704664"/>
            <a:ext cx="10363200" cy="1509712"/>
          </a:xfrm>
        </p:spPr>
        <p:txBody>
          <a:bodyPr lIns="45720" rIns="45720" rtlCol="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lv-LV" noProof="0"/>
              <a:t>Noklikšķiniet, lai rediģētu šablona teksta stilus</a:t>
            </a:r>
          </a:p>
        </p:txBody>
      </p:sp>
      <p:sp>
        <p:nvSpPr>
          <p:cNvPr id="4" name="Datuma vietturis 3"/>
          <p:cNvSpPr>
            <a:spLocks noGrp="1"/>
          </p:cNvSpPr>
          <p:nvPr>
            <p:ph type="dt" sz="half" idx="10"/>
          </p:nvPr>
        </p:nvSpPr>
        <p:spPr/>
        <p:txBody>
          <a:bodyPr rtlCol="0"/>
          <a:lstStyle/>
          <a:p>
            <a:pPr rtl="0"/>
            <a:fld id="{317FF2CE-B8A7-4FFD-A62D-A2D1D1D4776B}" type="datetime1">
              <a:rPr lang="lv-LV" noProof="0" smtClean="0"/>
              <a:t>06.12.2024</a:t>
            </a:fld>
            <a:endParaRPr lang="lv-LV" noProof="0" dirty="0"/>
          </a:p>
        </p:txBody>
      </p:sp>
      <p:sp>
        <p:nvSpPr>
          <p:cNvPr id="5" name="Kājenes vietturis 4"/>
          <p:cNvSpPr>
            <a:spLocks noGrp="1"/>
          </p:cNvSpPr>
          <p:nvPr>
            <p:ph type="ftr" sz="quarter" idx="11"/>
          </p:nvPr>
        </p:nvSpPr>
        <p:spPr/>
        <p:txBody>
          <a:bodyPr rtlCol="0"/>
          <a:lstStyle/>
          <a:p>
            <a:pPr rtl="0"/>
            <a:r>
              <a:rPr lang="lv-LV" noProof="0" dirty="0"/>
              <a:t>Kājenes pievienošana</a:t>
            </a:r>
          </a:p>
        </p:txBody>
      </p:sp>
      <p:sp>
        <p:nvSpPr>
          <p:cNvPr id="6" name="Slaida numura vietturis 5"/>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p:cNvSpPr>
            <a:spLocks noGrp="1"/>
          </p:cNvSpPr>
          <p:nvPr>
            <p:ph type="title"/>
          </p:nvPr>
        </p:nvSpPr>
        <p:spPr>
          <a:xfrm>
            <a:off x="609600" y="704088"/>
            <a:ext cx="10972800" cy="1143000"/>
          </a:xfrm>
        </p:spPr>
        <p:txBody>
          <a:bodyPr rtlCol="0"/>
          <a:lstStyle/>
          <a:p>
            <a:pPr rtl="0"/>
            <a:r>
              <a:rPr lang="lv-LV" noProof="0"/>
              <a:t>Rediģēt šablona virsraksta stilu</a:t>
            </a:r>
            <a:endParaRPr kumimoji="0" lang="lv-LV" noProof="0" dirty="0"/>
          </a:p>
        </p:txBody>
      </p:sp>
      <p:sp>
        <p:nvSpPr>
          <p:cNvPr id="3" name="Satura vietturis 2"/>
          <p:cNvSpPr>
            <a:spLocks noGrp="1"/>
          </p:cNvSpPr>
          <p:nvPr>
            <p:ph sz="half" idx="1"/>
          </p:nvPr>
        </p:nvSpPr>
        <p:spPr>
          <a:xfrm>
            <a:off x="609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lv-LV" noProof="0"/>
              <a:t>Noklikšķiniet, lai rediģētu šablona teksta stilus</a:t>
            </a:r>
          </a:p>
          <a:p>
            <a:pPr lvl="1" rtl="0" eaLnBrk="1" latinLnBrk="0" hangingPunct="1"/>
            <a:r>
              <a:rPr lang="lv-LV" noProof="0"/>
              <a:t>Otrais līmenis</a:t>
            </a:r>
          </a:p>
          <a:p>
            <a:pPr lvl="2" rtl="0" eaLnBrk="1" latinLnBrk="0" hangingPunct="1"/>
            <a:r>
              <a:rPr lang="lv-LV" noProof="0"/>
              <a:t>Trešais līmenis</a:t>
            </a:r>
          </a:p>
          <a:p>
            <a:pPr lvl="3" rtl="0" eaLnBrk="1" latinLnBrk="0" hangingPunct="1"/>
            <a:r>
              <a:rPr lang="lv-LV" noProof="0"/>
              <a:t>Ceturtais līmenis</a:t>
            </a:r>
          </a:p>
          <a:p>
            <a:pPr lvl="4" rtl="0" eaLnBrk="1" latinLnBrk="0" hangingPunct="1"/>
            <a:r>
              <a:rPr lang="lv-LV" noProof="0"/>
              <a:t>Piektais līmenis</a:t>
            </a:r>
            <a:endParaRPr kumimoji="0" lang="lv-LV" noProof="0" dirty="0"/>
          </a:p>
        </p:txBody>
      </p:sp>
      <p:sp>
        <p:nvSpPr>
          <p:cNvPr id="4" name="Satura vietturis 3"/>
          <p:cNvSpPr>
            <a:spLocks noGrp="1"/>
          </p:cNvSpPr>
          <p:nvPr>
            <p:ph sz="half" idx="2"/>
          </p:nvPr>
        </p:nvSpPr>
        <p:spPr>
          <a:xfrm>
            <a:off x="6197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lv-LV" noProof="0"/>
              <a:t>Noklikšķiniet, lai rediģētu šablona teksta stilus</a:t>
            </a:r>
          </a:p>
          <a:p>
            <a:pPr lvl="1" rtl="0" eaLnBrk="1" latinLnBrk="0" hangingPunct="1"/>
            <a:r>
              <a:rPr lang="lv-LV" noProof="0"/>
              <a:t>Otrais līmenis</a:t>
            </a:r>
          </a:p>
          <a:p>
            <a:pPr lvl="2" rtl="0" eaLnBrk="1" latinLnBrk="0" hangingPunct="1"/>
            <a:r>
              <a:rPr lang="lv-LV" noProof="0"/>
              <a:t>Trešais līmenis</a:t>
            </a:r>
          </a:p>
          <a:p>
            <a:pPr lvl="3" rtl="0" eaLnBrk="1" latinLnBrk="0" hangingPunct="1"/>
            <a:r>
              <a:rPr lang="lv-LV" noProof="0"/>
              <a:t>Ceturtais līmenis</a:t>
            </a:r>
          </a:p>
          <a:p>
            <a:pPr lvl="4" rtl="0" eaLnBrk="1" latinLnBrk="0" hangingPunct="1"/>
            <a:r>
              <a:rPr lang="lv-LV" noProof="0"/>
              <a:t>Piektais līmenis</a:t>
            </a:r>
            <a:endParaRPr kumimoji="0" lang="lv-LV" noProof="0" dirty="0"/>
          </a:p>
        </p:txBody>
      </p:sp>
      <p:sp>
        <p:nvSpPr>
          <p:cNvPr id="5" name="Datuma vietturis 4"/>
          <p:cNvSpPr>
            <a:spLocks noGrp="1"/>
          </p:cNvSpPr>
          <p:nvPr>
            <p:ph type="dt" sz="half" idx="10"/>
          </p:nvPr>
        </p:nvSpPr>
        <p:spPr/>
        <p:txBody>
          <a:bodyPr rtlCol="0"/>
          <a:lstStyle/>
          <a:p>
            <a:pPr rtl="0"/>
            <a:fld id="{D9B9ADB6-11E4-40FA-98C5-3BF1E13F5772}" type="datetime1">
              <a:rPr lang="lv-LV" noProof="0" smtClean="0"/>
              <a:t>06.12.2024</a:t>
            </a:fld>
            <a:endParaRPr lang="lv-LV" noProof="0" dirty="0"/>
          </a:p>
        </p:txBody>
      </p:sp>
      <p:sp>
        <p:nvSpPr>
          <p:cNvPr id="6" name="Kājenes vietturis 5"/>
          <p:cNvSpPr>
            <a:spLocks noGrp="1"/>
          </p:cNvSpPr>
          <p:nvPr>
            <p:ph type="ftr" sz="quarter" idx="11"/>
          </p:nvPr>
        </p:nvSpPr>
        <p:spPr/>
        <p:txBody>
          <a:bodyPr rtlCol="0"/>
          <a:lstStyle/>
          <a:p>
            <a:pPr rtl="0"/>
            <a:r>
              <a:rPr lang="lv-LV" noProof="0" dirty="0"/>
              <a:t>Kājenes pievienošana</a:t>
            </a:r>
          </a:p>
        </p:txBody>
      </p:sp>
      <p:sp>
        <p:nvSpPr>
          <p:cNvPr id="7" name="Slaida numura vietturis 6"/>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609600" y="704088"/>
            <a:ext cx="10972800" cy="1143000"/>
          </a:xfrm>
        </p:spPr>
        <p:txBody>
          <a:bodyPr tIns="45720" rtlCol="0" anchor="b"/>
          <a:lstStyle>
            <a:lvl1pPr>
              <a:defRPr/>
            </a:lvl1pPr>
          </a:lstStyle>
          <a:p>
            <a:pPr rtl="0"/>
            <a:r>
              <a:rPr lang="lv-LV" noProof="0"/>
              <a:t>Rediģēt šablona virsraksta stilu</a:t>
            </a:r>
            <a:endParaRPr kumimoji="0" lang="lv-LV" noProof="0" dirty="0"/>
          </a:p>
        </p:txBody>
      </p:sp>
      <p:sp>
        <p:nvSpPr>
          <p:cNvPr id="3" name="Teksta vietturis 2"/>
          <p:cNvSpPr>
            <a:spLocks noGrp="1"/>
          </p:cNvSpPr>
          <p:nvPr>
            <p:ph type="body" idx="1"/>
          </p:nvPr>
        </p:nvSpPr>
        <p:spPr>
          <a:xfrm>
            <a:off x="609600" y="1855248"/>
            <a:ext cx="5386917" cy="659352"/>
          </a:xfrm>
        </p:spPr>
        <p:txBody>
          <a:bodyPr lIns="45720" tIns="0" rIns="45720" bIns="0" rtlCol="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lv-LV" noProof="0"/>
              <a:t>Noklikšķiniet, lai rediģētu šablona teksta stilus</a:t>
            </a:r>
          </a:p>
        </p:txBody>
      </p:sp>
      <p:sp>
        <p:nvSpPr>
          <p:cNvPr id="5" name="Satura vietturis 4"/>
          <p:cNvSpPr>
            <a:spLocks noGrp="1"/>
          </p:cNvSpPr>
          <p:nvPr>
            <p:ph sz="quarter" idx="2"/>
          </p:nvPr>
        </p:nvSpPr>
        <p:spPr>
          <a:xfrm>
            <a:off x="609600" y="2514600"/>
            <a:ext cx="5386917"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lv-LV" noProof="0"/>
              <a:t>Noklikšķiniet, lai rediģētu šablona teksta stilus</a:t>
            </a:r>
          </a:p>
          <a:p>
            <a:pPr lvl="1" rtl="0" eaLnBrk="1" latinLnBrk="0" hangingPunct="1"/>
            <a:r>
              <a:rPr lang="lv-LV" noProof="0"/>
              <a:t>Otrais līmenis</a:t>
            </a:r>
          </a:p>
          <a:p>
            <a:pPr lvl="2" rtl="0" eaLnBrk="1" latinLnBrk="0" hangingPunct="1"/>
            <a:r>
              <a:rPr lang="lv-LV" noProof="0"/>
              <a:t>Trešais līmenis</a:t>
            </a:r>
          </a:p>
          <a:p>
            <a:pPr lvl="3" rtl="0" eaLnBrk="1" latinLnBrk="0" hangingPunct="1"/>
            <a:r>
              <a:rPr lang="lv-LV" noProof="0"/>
              <a:t>Ceturtais līmenis</a:t>
            </a:r>
          </a:p>
          <a:p>
            <a:pPr lvl="4" rtl="0" eaLnBrk="1" latinLnBrk="0" hangingPunct="1"/>
            <a:r>
              <a:rPr lang="lv-LV" noProof="0"/>
              <a:t>Piektais līmenis</a:t>
            </a:r>
            <a:endParaRPr kumimoji="0" lang="lv-LV" noProof="0" dirty="0"/>
          </a:p>
        </p:txBody>
      </p:sp>
      <p:sp>
        <p:nvSpPr>
          <p:cNvPr id="4" name="Teksta vietturis 3"/>
          <p:cNvSpPr>
            <a:spLocks noGrp="1"/>
          </p:cNvSpPr>
          <p:nvPr>
            <p:ph type="body" sz="half" idx="3"/>
          </p:nvPr>
        </p:nvSpPr>
        <p:spPr>
          <a:xfrm>
            <a:off x="6193368" y="1859758"/>
            <a:ext cx="5389033" cy="654843"/>
          </a:xfrm>
        </p:spPr>
        <p:txBody>
          <a:bodyPr lIns="45720" tIns="0" rIns="45720" bIns="0" rtlCol="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lv-LV" noProof="0"/>
              <a:t>Noklikšķiniet, lai rediģētu šablona teksta stilus</a:t>
            </a:r>
          </a:p>
        </p:txBody>
      </p:sp>
      <p:sp>
        <p:nvSpPr>
          <p:cNvPr id="6" name="Satura vietturis 5"/>
          <p:cNvSpPr>
            <a:spLocks noGrp="1"/>
          </p:cNvSpPr>
          <p:nvPr>
            <p:ph sz="quarter" idx="4"/>
          </p:nvPr>
        </p:nvSpPr>
        <p:spPr>
          <a:xfrm>
            <a:off x="6193368" y="2514600"/>
            <a:ext cx="5389033"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lv-LV" noProof="0"/>
              <a:t>Noklikšķiniet, lai rediģētu šablona teksta stilus</a:t>
            </a:r>
          </a:p>
          <a:p>
            <a:pPr lvl="1" rtl="0" eaLnBrk="1" latinLnBrk="0" hangingPunct="1"/>
            <a:r>
              <a:rPr lang="lv-LV" noProof="0"/>
              <a:t>Otrais līmenis</a:t>
            </a:r>
          </a:p>
          <a:p>
            <a:pPr lvl="2" rtl="0" eaLnBrk="1" latinLnBrk="0" hangingPunct="1"/>
            <a:r>
              <a:rPr lang="lv-LV" noProof="0"/>
              <a:t>Trešais līmenis</a:t>
            </a:r>
          </a:p>
          <a:p>
            <a:pPr lvl="3" rtl="0" eaLnBrk="1" latinLnBrk="0" hangingPunct="1"/>
            <a:r>
              <a:rPr lang="lv-LV" noProof="0"/>
              <a:t>Ceturtais līmenis</a:t>
            </a:r>
          </a:p>
          <a:p>
            <a:pPr lvl="4" rtl="0" eaLnBrk="1" latinLnBrk="0" hangingPunct="1"/>
            <a:r>
              <a:rPr lang="lv-LV" noProof="0"/>
              <a:t>Piektais līmenis</a:t>
            </a:r>
            <a:endParaRPr kumimoji="0" lang="lv-LV" noProof="0" dirty="0"/>
          </a:p>
        </p:txBody>
      </p:sp>
      <p:sp>
        <p:nvSpPr>
          <p:cNvPr id="7" name="Datuma vietturis 6"/>
          <p:cNvSpPr>
            <a:spLocks noGrp="1"/>
          </p:cNvSpPr>
          <p:nvPr>
            <p:ph type="dt" sz="half" idx="10"/>
          </p:nvPr>
        </p:nvSpPr>
        <p:spPr/>
        <p:txBody>
          <a:bodyPr rtlCol="0"/>
          <a:lstStyle/>
          <a:p>
            <a:pPr rtl="0"/>
            <a:fld id="{CD4AC168-8501-49C9-ADC4-2FE69B4C77B8}" type="datetime1">
              <a:rPr lang="lv-LV" noProof="0" smtClean="0"/>
              <a:t>06.12.2024</a:t>
            </a:fld>
            <a:endParaRPr lang="lv-LV" noProof="0" dirty="0"/>
          </a:p>
        </p:txBody>
      </p:sp>
      <p:sp>
        <p:nvSpPr>
          <p:cNvPr id="8" name="Kājenes vietturis 7"/>
          <p:cNvSpPr>
            <a:spLocks noGrp="1"/>
          </p:cNvSpPr>
          <p:nvPr>
            <p:ph type="ftr" sz="quarter" idx="11"/>
          </p:nvPr>
        </p:nvSpPr>
        <p:spPr/>
        <p:txBody>
          <a:bodyPr rtlCol="0"/>
          <a:lstStyle/>
          <a:p>
            <a:pPr rtl="0"/>
            <a:r>
              <a:rPr lang="lv-LV" noProof="0" dirty="0"/>
              <a:t>Kājenes pievienošana</a:t>
            </a:r>
          </a:p>
        </p:txBody>
      </p:sp>
      <p:sp>
        <p:nvSpPr>
          <p:cNvPr id="9" name="Slaida numura vietturis 8"/>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a:xfrm>
            <a:off x="609600" y="704088"/>
            <a:ext cx="11074400" cy="1143000"/>
          </a:xfrm>
        </p:spPr>
        <p:txBody>
          <a:bodyPr vert="horz" tIns="45720" bIns="0" rtlCol="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pPr rtl="0"/>
            <a:r>
              <a:rPr lang="lv-LV" noProof="0"/>
              <a:t>Rediģēt šablona virsraksta stilu</a:t>
            </a:r>
            <a:endParaRPr kumimoji="0" lang="lv-LV" noProof="0" dirty="0"/>
          </a:p>
        </p:txBody>
      </p:sp>
      <p:sp>
        <p:nvSpPr>
          <p:cNvPr id="3" name="Datuma vietturis 2"/>
          <p:cNvSpPr>
            <a:spLocks noGrp="1"/>
          </p:cNvSpPr>
          <p:nvPr>
            <p:ph type="dt" sz="half" idx="10"/>
          </p:nvPr>
        </p:nvSpPr>
        <p:spPr/>
        <p:txBody>
          <a:bodyPr rtlCol="0"/>
          <a:lstStyle/>
          <a:p>
            <a:pPr rtl="0"/>
            <a:fld id="{AEDB8FEA-1B33-4AFF-98A9-C4C8157AA343}" type="datetime1">
              <a:rPr lang="lv-LV" noProof="0" smtClean="0"/>
              <a:t>06.12.2024</a:t>
            </a:fld>
            <a:endParaRPr lang="lv-LV" noProof="0" dirty="0"/>
          </a:p>
        </p:txBody>
      </p:sp>
      <p:sp>
        <p:nvSpPr>
          <p:cNvPr id="4" name="Kājenes vietturis 3"/>
          <p:cNvSpPr>
            <a:spLocks noGrp="1"/>
          </p:cNvSpPr>
          <p:nvPr>
            <p:ph type="ftr" sz="quarter" idx="11"/>
          </p:nvPr>
        </p:nvSpPr>
        <p:spPr/>
        <p:txBody>
          <a:bodyPr rtlCol="0"/>
          <a:lstStyle/>
          <a:p>
            <a:pPr rtl="0"/>
            <a:r>
              <a:rPr lang="lv-LV" noProof="0" dirty="0"/>
              <a:t>Kājenes pievienošana</a:t>
            </a:r>
          </a:p>
        </p:txBody>
      </p:sp>
      <p:sp>
        <p:nvSpPr>
          <p:cNvPr id="5" name="Slaida numura vietturis 4"/>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p:txBody>
          <a:bodyPr rtlCol="0"/>
          <a:lstStyle/>
          <a:p>
            <a:pPr rtl="0"/>
            <a:fld id="{401283C3-BD69-4A11-B74E-6536C9B9912C}" type="datetime1">
              <a:rPr lang="lv-LV" noProof="0" smtClean="0"/>
              <a:t>06.12.2024</a:t>
            </a:fld>
            <a:endParaRPr lang="lv-LV" noProof="0" dirty="0"/>
          </a:p>
        </p:txBody>
      </p:sp>
      <p:sp>
        <p:nvSpPr>
          <p:cNvPr id="3" name="Kājenes vietturis 2"/>
          <p:cNvSpPr>
            <a:spLocks noGrp="1"/>
          </p:cNvSpPr>
          <p:nvPr>
            <p:ph type="ftr" sz="quarter" idx="11"/>
          </p:nvPr>
        </p:nvSpPr>
        <p:spPr/>
        <p:txBody>
          <a:bodyPr rtlCol="0"/>
          <a:lstStyle/>
          <a:p>
            <a:pPr rtl="0"/>
            <a:r>
              <a:rPr lang="lv-LV" noProof="0" dirty="0"/>
              <a:t>Kājenes pievienošana</a:t>
            </a:r>
          </a:p>
        </p:txBody>
      </p:sp>
      <p:sp>
        <p:nvSpPr>
          <p:cNvPr id="4" name="Slaida numura vietturis 3"/>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914400" y="514352"/>
            <a:ext cx="3657600" cy="1162050"/>
          </a:xfrm>
        </p:spPr>
        <p:txBody>
          <a:bodyPr lIns="0" rtlCol="0" anchor="b">
            <a:noAutofit/>
          </a:bodyPr>
          <a:lstStyle>
            <a:lvl1pPr algn="l" rtl="0">
              <a:spcBef>
                <a:spcPct val="0"/>
              </a:spcBef>
              <a:buNone/>
              <a:defRPr sz="2600" b="0">
                <a:ln>
                  <a:noFill/>
                </a:ln>
                <a:solidFill>
                  <a:schemeClr val="tx2"/>
                </a:solidFill>
                <a:effectLst/>
                <a:latin typeface="+mj-lt"/>
                <a:ea typeface="+mj-ea"/>
                <a:cs typeface="+mj-cs"/>
              </a:defRPr>
            </a:lvl1pPr>
          </a:lstStyle>
          <a:p>
            <a:pPr rtl="0"/>
            <a:r>
              <a:rPr lang="lv-LV" noProof="0"/>
              <a:t>Rediģēt šablona virsraksta stilu</a:t>
            </a:r>
            <a:endParaRPr kumimoji="0" lang="lv-LV" noProof="0" dirty="0"/>
          </a:p>
        </p:txBody>
      </p:sp>
      <p:sp>
        <p:nvSpPr>
          <p:cNvPr id="4" name="Satura vietturis 3"/>
          <p:cNvSpPr>
            <a:spLocks noGrp="1"/>
          </p:cNvSpPr>
          <p:nvPr>
            <p:ph sz="half" idx="1"/>
          </p:nvPr>
        </p:nvSpPr>
        <p:spPr>
          <a:xfrm>
            <a:off x="4766733" y="1676400"/>
            <a:ext cx="6815667" cy="4572000"/>
          </a:xfrm>
        </p:spPr>
        <p:txBody>
          <a:bodyPr tIns="0" rtlCol="0"/>
          <a:lstStyle>
            <a:lvl1pPr>
              <a:defRPr sz="2800"/>
            </a:lvl1pPr>
            <a:lvl2pPr>
              <a:defRPr sz="2600"/>
            </a:lvl2pPr>
            <a:lvl3pPr>
              <a:defRPr sz="2400"/>
            </a:lvl3pPr>
            <a:lvl4pPr>
              <a:defRPr sz="2000"/>
            </a:lvl4pPr>
            <a:lvl5pPr>
              <a:defRPr sz="1800"/>
            </a:lvl5pPr>
          </a:lstStyle>
          <a:p>
            <a:pPr lvl="0" rtl="0" eaLnBrk="1" latinLnBrk="0" hangingPunct="1"/>
            <a:r>
              <a:rPr lang="lv-LV" noProof="0"/>
              <a:t>Noklikšķiniet, lai rediģētu šablona teksta stilus</a:t>
            </a:r>
          </a:p>
          <a:p>
            <a:pPr lvl="1" rtl="0" eaLnBrk="1" latinLnBrk="0" hangingPunct="1"/>
            <a:r>
              <a:rPr lang="lv-LV" noProof="0"/>
              <a:t>Otrais līmenis</a:t>
            </a:r>
          </a:p>
          <a:p>
            <a:pPr lvl="2" rtl="0" eaLnBrk="1" latinLnBrk="0" hangingPunct="1"/>
            <a:r>
              <a:rPr lang="lv-LV" noProof="0"/>
              <a:t>Trešais līmenis</a:t>
            </a:r>
          </a:p>
          <a:p>
            <a:pPr lvl="3" rtl="0" eaLnBrk="1" latinLnBrk="0" hangingPunct="1"/>
            <a:r>
              <a:rPr lang="lv-LV" noProof="0"/>
              <a:t>Ceturtais līmenis</a:t>
            </a:r>
          </a:p>
          <a:p>
            <a:pPr lvl="4" rtl="0" eaLnBrk="1" latinLnBrk="0" hangingPunct="1"/>
            <a:r>
              <a:rPr lang="lv-LV" noProof="0"/>
              <a:t>Piektais līmenis</a:t>
            </a:r>
            <a:endParaRPr kumimoji="0" lang="lv-LV" noProof="0" dirty="0"/>
          </a:p>
        </p:txBody>
      </p:sp>
      <p:sp>
        <p:nvSpPr>
          <p:cNvPr id="3" name="Teksta vietturis 2"/>
          <p:cNvSpPr>
            <a:spLocks noGrp="1"/>
          </p:cNvSpPr>
          <p:nvPr>
            <p:ph type="body" idx="2"/>
          </p:nvPr>
        </p:nvSpPr>
        <p:spPr>
          <a:xfrm>
            <a:off x="914400" y="1676400"/>
            <a:ext cx="3657600" cy="4572000"/>
          </a:xfrm>
        </p:spPr>
        <p:txBody>
          <a:bodyPr lIns="18288" rIns="18288" rtlCol="0"/>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rtl="0" eaLnBrk="1" latinLnBrk="0" hangingPunct="1"/>
            <a:r>
              <a:rPr lang="lv-LV" noProof="0"/>
              <a:t>Noklikšķiniet, lai rediģētu šablona teksta stilus</a:t>
            </a:r>
          </a:p>
        </p:txBody>
      </p:sp>
      <p:sp>
        <p:nvSpPr>
          <p:cNvPr id="5" name="Datuma vietturis 4"/>
          <p:cNvSpPr>
            <a:spLocks noGrp="1"/>
          </p:cNvSpPr>
          <p:nvPr>
            <p:ph type="dt" sz="half" idx="10"/>
          </p:nvPr>
        </p:nvSpPr>
        <p:spPr/>
        <p:txBody>
          <a:bodyPr rtlCol="0"/>
          <a:lstStyle/>
          <a:p>
            <a:pPr rtl="0"/>
            <a:fld id="{B008F23C-45BB-4457-8224-8D24293CDBF5}" type="datetime1">
              <a:rPr lang="lv-LV" noProof="0" smtClean="0"/>
              <a:t>06.12.2024</a:t>
            </a:fld>
            <a:endParaRPr lang="lv-LV" noProof="0" dirty="0"/>
          </a:p>
        </p:txBody>
      </p:sp>
      <p:sp>
        <p:nvSpPr>
          <p:cNvPr id="6" name="Kājenes vietturis 5"/>
          <p:cNvSpPr>
            <a:spLocks noGrp="1"/>
          </p:cNvSpPr>
          <p:nvPr>
            <p:ph type="ftr" sz="quarter" idx="11"/>
          </p:nvPr>
        </p:nvSpPr>
        <p:spPr/>
        <p:txBody>
          <a:bodyPr rtlCol="0"/>
          <a:lstStyle/>
          <a:p>
            <a:pPr rtl="0"/>
            <a:r>
              <a:rPr lang="lv-LV" noProof="0" dirty="0"/>
              <a:t>Kājenes pievienošana</a:t>
            </a:r>
          </a:p>
        </p:txBody>
      </p:sp>
      <p:sp>
        <p:nvSpPr>
          <p:cNvPr id="7" name="Slaida numura vietturis 6"/>
          <p:cNvSpPr>
            <a:spLocks noGrp="1"/>
          </p:cNvSpPr>
          <p:nvPr>
            <p:ph type="sldNum" sz="quarter" idx="12"/>
          </p:nvPr>
        </p:nvSpPr>
        <p:spPr/>
        <p:txBody>
          <a:bodyPr rtlCol="0"/>
          <a:lstStyle/>
          <a:p>
            <a:pPr rtl="0"/>
            <a:fld id="{401CF334-2D5C-4859-84A6-CA7E6E43FAEB}" type="slidenum">
              <a:rPr lang="lv-LV" noProof="0" smtClean="0"/>
              <a:t>‹#›</a:t>
            </a:fld>
            <a:endParaRPr lang="lv-LV" noProof="0" dirty="0"/>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ttēls ar parakstu">
    <p:spTree>
      <p:nvGrpSpPr>
        <p:cNvPr id="1" name=""/>
        <p:cNvGrpSpPr/>
        <p:nvPr/>
      </p:nvGrpSpPr>
      <p:grpSpPr>
        <a:xfrm>
          <a:off x="0" y="0"/>
          <a:ext cx="0" cy="0"/>
          <a:chOff x="0" y="0"/>
          <a:chExt cx="0" cy="0"/>
        </a:xfrm>
      </p:grpSpPr>
      <p:sp>
        <p:nvSpPr>
          <p:cNvPr id="9" name="Taisnstūris ar vienu nogrieztu un noapaļotu stūri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lv-LV" sz="1800" noProof="0" dirty="0"/>
          </a:p>
        </p:txBody>
      </p:sp>
      <p:sp>
        <p:nvSpPr>
          <p:cNvPr id="12" name="Taisnleņķa trīsstūris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lv-LV" sz="1800" noProof="0" dirty="0"/>
          </a:p>
        </p:txBody>
      </p:sp>
      <p:sp>
        <p:nvSpPr>
          <p:cNvPr id="2" name="Virsraksts 1"/>
          <p:cNvSpPr>
            <a:spLocks noGrp="1"/>
          </p:cNvSpPr>
          <p:nvPr>
            <p:ph type="title"/>
          </p:nvPr>
        </p:nvSpPr>
        <p:spPr>
          <a:xfrm>
            <a:off x="812800" y="1176997"/>
            <a:ext cx="2950464" cy="1582621"/>
          </a:xfrm>
        </p:spPr>
        <p:txBody>
          <a:bodyPr vert="horz" lIns="45720" tIns="45720" rIns="45720" bIns="45720" rtlCol="0" anchor="b"/>
          <a:lstStyle>
            <a:lvl1pPr algn="l">
              <a:buNone/>
              <a:defRPr sz="2000" b="1">
                <a:solidFill>
                  <a:schemeClr val="tx2"/>
                </a:solidFill>
              </a:defRPr>
            </a:lvl1pPr>
          </a:lstStyle>
          <a:p>
            <a:pPr rtl="0"/>
            <a:r>
              <a:rPr lang="lv-LV" noProof="0"/>
              <a:t>Rediģēt šablona virsraksta stilu</a:t>
            </a:r>
            <a:endParaRPr kumimoji="0" lang="lv-LV" noProof="0" dirty="0"/>
          </a:p>
        </p:txBody>
      </p:sp>
      <p:sp>
        <p:nvSpPr>
          <p:cNvPr id="3" name="Attēla vietturis 2" descr="Tukšs vietturis attēla pievienošanai. Noklikšķiniet uz viettura un atlasiet pievienojamo attēlu"/>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rtlCol="0"/>
          <a:lstStyle>
            <a:lvl1pPr marL="0" indent="0">
              <a:buNone/>
              <a:defRPr sz="3200"/>
            </a:lvl1pPr>
          </a:lstStyle>
          <a:p>
            <a:pPr rtl="0"/>
            <a:r>
              <a:rPr lang="lv-LV" noProof="0"/>
              <a:t>Noklikšķiniet uz ikonas, lai pievienotu attēlu</a:t>
            </a:r>
            <a:endParaRPr kumimoji="0" lang="lv-LV" noProof="0" dirty="0"/>
          </a:p>
        </p:txBody>
      </p:sp>
      <p:sp>
        <p:nvSpPr>
          <p:cNvPr id="4" name="Teksta vietturis 3"/>
          <p:cNvSpPr>
            <a:spLocks noGrp="1"/>
          </p:cNvSpPr>
          <p:nvPr>
            <p:ph type="body" sz="half" idx="2"/>
          </p:nvPr>
        </p:nvSpPr>
        <p:spPr>
          <a:xfrm>
            <a:off x="812800" y="2828785"/>
            <a:ext cx="2946400" cy="2179320"/>
          </a:xfrm>
        </p:spPr>
        <p:txBody>
          <a:bodyPr lIns="64008" rIns="45720" bIns="45720" rtlCol="0" anchor="t"/>
          <a:lstStyle>
            <a:lvl1pPr marL="0" indent="0" algn="l">
              <a:spcBef>
                <a:spcPts val="250"/>
              </a:spcBef>
              <a:buFontTx/>
              <a:buNone/>
              <a:defRPr sz="1300"/>
            </a:lvl1pPr>
            <a:lvl2pPr>
              <a:defRPr sz="1200"/>
            </a:lvl2pPr>
            <a:lvl3pPr>
              <a:defRPr sz="1000"/>
            </a:lvl3pPr>
            <a:lvl4pPr>
              <a:defRPr sz="900"/>
            </a:lvl4pPr>
            <a:lvl5pPr>
              <a:defRPr sz="900"/>
            </a:lvl5pPr>
          </a:lstStyle>
          <a:p>
            <a:pPr lvl="0" rtl="0" eaLnBrk="1" latinLnBrk="0" hangingPunct="1"/>
            <a:r>
              <a:rPr lang="lv-LV" noProof="0"/>
              <a:t>Noklikšķiniet, lai rediģētu šablona teksta stilus</a:t>
            </a:r>
          </a:p>
        </p:txBody>
      </p:sp>
      <p:sp>
        <p:nvSpPr>
          <p:cNvPr id="5" name="Datuma vietturis 4"/>
          <p:cNvSpPr>
            <a:spLocks noGrp="1"/>
          </p:cNvSpPr>
          <p:nvPr>
            <p:ph type="dt" sz="half" idx="10"/>
          </p:nvPr>
        </p:nvSpPr>
        <p:spPr/>
        <p:txBody>
          <a:bodyPr rtlCol="0"/>
          <a:lstStyle/>
          <a:p>
            <a:pPr rtl="0"/>
            <a:fld id="{ED4E4143-99CF-42E1-9DFD-BCAE97C05012}" type="datetime1">
              <a:rPr lang="lv-LV" noProof="0" smtClean="0"/>
              <a:t>06.12.2024</a:t>
            </a:fld>
            <a:endParaRPr lang="lv-LV" noProof="0" dirty="0"/>
          </a:p>
        </p:txBody>
      </p:sp>
      <p:sp>
        <p:nvSpPr>
          <p:cNvPr id="6" name="Kājenes vietturis 5"/>
          <p:cNvSpPr>
            <a:spLocks noGrp="1"/>
          </p:cNvSpPr>
          <p:nvPr>
            <p:ph type="ftr" sz="quarter" idx="11"/>
          </p:nvPr>
        </p:nvSpPr>
        <p:spPr/>
        <p:txBody>
          <a:bodyPr rtlCol="0"/>
          <a:lstStyle/>
          <a:p>
            <a:pPr rtl="0"/>
            <a:r>
              <a:rPr lang="lv-LV" noProof="0" dirty="0"/>
              <a:t>Kājenes pievienošana</a:t>
            </a:r>
          </a:p>
        </p:txBody>
      </p:sp>
      <p:sp>
        <p:nvSpPr>
          <p:cNvPr id="7" name="Slaida numura vietturis 6"/>
          <p:cNvSpPr>
            <a:spLocks noGrp="1"/>
          </p:cNvSpPr>
          <p:nvPr>
            <p:ph type="sldNum" sz="quarter" idx="12"/>
          </p:nvPr>
        </p:nvSpPr>
        <p:spPr>
          <a:xfrm>
            <a:off x="10769600" y="6356351"/>
            <a:ext cx="812800" cy="365125"/>
          </a:xfrm>
        </p:spPr>
        <p:txBody>
          <a:bodyPr rtlCol="0"/>
          <a:lstStyle/>
          <a:p>
            <a:pPr rtl="0"/>
            <a:fld id="{401CF334-2D5C-4859-84A6-CA7E6E43FAEB}" type="slidenum">
              <a:rPr lang="lv-LV" noProof="0" smtClean="0"/>
              <a:t>‹#›</a:t>
            </a:fld>
            <a:endParaRPr lang="lv-LV" noProof="0" dirty="0"/>
          </a:p>
        </p:txBody>
      </p:sp>
      <p:sp>
        <p:nvSpPr>
          <p:cNvPr id="10" name="Brīvforma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lv-LV" sz="1800" noProof="0" dirty="0">
              <a:solidFill>
                <a:schemeClr val="tx1"/>
              </a:solidFill>
              <a:latin typeface="+mn-lt"/>
              <a:ea typeface="+mn-ea"/>
              <a:cs typeface="+mn-cs"/>
            </a:endParaRPr>
          </a:p>
        </p:txBody>
      </p:sp>
      <p:sp>
        <p:nvSpPr>
          <p:cNvPr id="11" name="Brīvforma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lv-LV" sz="1800" noProof="0" dirty="0">
              <a:solidFill>
                <a:schemeClr val="tx1"/>
              </a:solidFill>
              <a:latin typeface="+mn-lt"/>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upa 24"/>
          <p:cNvGrpSpPr/>
          <p:nvPr/>
        </p:nvGrpSpPr>
        <p:grpSpPr>
          <a:xfrm>
            <a:off x="-29028" y="-7144"/>
            <a:ext cx="12240731" cy="6879658"/>
            <a:chOff x="0" y="-21658"/>
            <a:chExt cx="12240731" cy="6879658"/>
          </a:xfrm>
        </p:grpSpPr>
        <p:sp>
          <p:nvSpPr>
            <p:cNvPr id="26" name="Taisnstūris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lv-LV" noProof="0" dirty="0"/>
            </a:p>
          </p:txBody>
        </p:sp>
        <p:grpSp>
          <p:nvGrpSpPr>
            <p:cNvPr id="27" name="Grupa 26"/>
            <p:cNvGrpSpPr/>
            <p:nvPr/>
          </p:nvGrpSpPr>
          <p:grpSpPr>
            <a:xfrm>
              <a:off x="0" y="-21658"/>
              <a:ext cx="12240731" cy="1041400"/>
              <a:chOff x="-25356" y="-7144"/>
              <a:chExt cx="12240731" cy="1041400"/>
            </a:xfrm>
          </p:grpSpPr>
          <p:sp>
            <p:nvSpPr>
              <p:cNvPr id="28" name="Brīvforma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lv-LV" sz="1800" noProof="0" dirty="0">
                  <a:solidFill>
                    <a:schemeClr val="tx1"/>
                  </a:solidFill>
                  <a:latin typeface="+mn-lt"/>
                  <a:ea typeface="+mn-ea"/>
                  <a:cs typeface="+mn-cs"/>
                </a:endParaRPr>
              </a:p>
            </p:txBody>
          </p:sp>
          <p:sp>
            <p:nvSpPr>
              <p:cNvPr id="29" name="Brīvforma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lv-LV" sz="1800" noProof="0" dirty="0">
                  <a:solidFill>
                    <a:schemeClr val="tx1"/>
                  </a:solidFill>
                  <a:latin typeface="+mn-lt"/>
                  <a:ea typeface="+mn-ea"/>
                  <a:cs typeface="+mn-cs"/>
                </a:endParaRPr>
              </a:p>
            </p:txBody>
          </p:sp>
          <p:grpSp>
            <p:nvGrpSpPr>
              <p:cNvPr id="31" name="Grupa 30"/>
              <p:cNvGrpSpPr/>
              <p:nvPr/>
            </p:nvGrpSpPr>
            <p:grpSpPr>
              <a:xfrm>
                <a:off x="-25356" y="202408"/>
                <a:ext cx="12240731" cy="649224"/>
                <a:chOff x="-19045" y="216550"/>
                <a:chExt cx="9180548" cy="649224"/>
              </a:xfrm>
            </p:grpSpPr>
            <p:sp>
              <p:nvSpPr>
                <p:cNvPr id="32" name="Brīvforma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lv-LV" sz="1800" noProof="0" dirty="0"/>
                </a:p>
              </p:txBody>
            </p:sp>
            <p:sp>
              <p:nvSpPr>
                <p:cNvPr id="33" name="Brīvforma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lv-LV" sz="1800" noProof="0" dirty="0"/>
                </a:p>
              </p:txBody>
            </p:sp>
          </p:grpSp>
        </p:grpSp>
      </p:grpSp>
      <p:sp>
        <p:nvSpPr>
          <p:cNvPr id="9" name="Virsraksta vietturis 8"/>
          <p:cNvSpPr>
            <a:spLocks noGrp="1"/>
          </p:cNvSpPr>
          <p:nvPr>
            <p:ph type="title"/>
          </p:nvPr>
        </p:nvSpPr>
        <p:spPr>
          <a:xfrm>
            <a:off x="609600" y="704088"/>
            <a:ext cx="10972800" cy="1143000"/>
          </a:xfrm>
          <a:prstGeom prst="rect">
            <a:avLst/>
          </a:prstGeom>
        </p:spPr>
        <p:txBody>
          <a:bodyPr vert="horz" lIns="0" rIns="0" bIns="0" rtlCol="0" anchor="b">
            <a:normAutofit/>
          </a:bodyPr>
          <a:lstStyle/>
          <a:p>
            <a:pPr rtl="0"/>
            <a:r>
              <a:rPr lang="lv-LV" noProof="0" dirty="0"/>
              <a:t>Noklikšķiniet, lai rediģētu šablona virsraksta stilu</a:t>
            </a:r>
            <a:endParaRPr kumimoji="0" lang="lv-LV" noProof="0" dirty="0"/>
          </a:p>
        </p:txBody>
      </p:sp>
      <p:sp>
        <p:nvSpPr>
          <p:cNvPr id="30" name="Teksta vietturis 29"/>
          <p:cNvSpPr>
            <a:spLocks noGrp="1"/>
          </p:cNvSpPr>
          <p:nvPr>
            <p:ph type="body" idx="1"/>
          </p:nvPr>
        </p:nvSpPr>
        <p:spPr>
          <a:xfrm>
            <a:off x="609600" y="1935480"/>
            <a:ext cx="10972800" cy="4389120"/>
          </a:xfrm>
          <a:prstGeom prst="rect">
            <a:avLst/>
          </a:prstGeom>
        </p:spPr>
        <p:txBody>
          <a:bodyPr vert="horz" rtlCol="0">
            <a:normAutofit/>
          </a:bodyPr>
          <a:lstStyle/>
          <a:p>
            <a:pPr lvl="0" rtl="0" eaLnBrk="1" latinLnBrk="0" hangingPunct="1"/>
            <a:r>
              <a:rPr lang="lv-LV" noProof="0" dirty="0"/>
              <a:t>Noklikšķiniet, lai rediģētu šablona tekstu stilus</a:t>
            </a:r>
          </a:p>
          <a:p>
            <a:pPr lvl="1" rtl="0" eaLnBrk="1" latinLnBrk="0" hangingPunct="1"/>
            <a:r>
              <a:rPr lang="lv-LV" noProof="0" dirty="0"/>
              <a:t>Otrais līmenis</a:t>
            </a:r>
          </a:p>
          <a:p>
            <a:pPr lvl="2" rtl="0" eaLnBrk="1" latinLnBrk="0" hangingPunct="1"/>
            <a:r>
              <a:rPr lang="lv-LV" noProof="0" dirty="0"/>
              <a:t>Trešais līmenis</a:t>
            </a:r>
          </a:p>
          <a:p>
            <a:pPr lvl="3" rtl="0" eaLnBrk="1" latinLnBrk="0" hangingPunct="1"/>
            <a:r>
              <a:rPr lang="lv-LV" noProof="0" dirty="0"/>
              <a:t>Ceturtais līmenis</a:t>
            </a:r>
          </a:p>
          <a:p>
            <a:pPr lvl="4" rtl="0" eaLnBrk="1" latinLnBrk="0" hangingPunct="1"/>
            <a:r>
              <a:rPr lang="lv-LV" noProof="0" dirty="0"/>
              <a:t>Piektais līmenis</a:t>
            </a:r>
          </a:p>
        </p:txBody>
      </p:sp>
      <p:sp>
        <p:nvSpPr>
          <p:cNvPr id="10" name="Datuma vietturis 9"/>
          <p:cNvSpPr>
            <a:spLocks noGrp="1"/>
          </p:cNvSpPr>
          <p:nvPr>
            <p:ph type="dt" sz="half" idx="2"/>
          </p:nvPr>
        </p:nvSpPr>
        <p:spPr>
          <a:xfrm>
            <a:off x="609600" y="6356351"/>
            <a:ext cx="2844800" cy="365125"/>
          </a:xfrm>
          <a:prstGeom prst="rect">
            <a:avLst/>
          </a:prstGeom>
        </p:spPr>
        <p:txBody>
          <a:bodyPr vert="horz" lIns="0" tIns="0" rIns="0" bIns="0" rtlCol="0" anchor="b"/>
          <a:lstStyle>
            <a:lvl1pPr algn="l" eaLnBrk="1" latinLnBrk="0" hangingPunct="1">
              <a:defRPr kumimoji="0" sz="1100">
                <a:solidFill>
                  <a:schemeClr val="tx1"/>
                </a:solidFill>
              </a:defRPr>
            </a:lvl1pPr>
          </a:lstStyle>
          <a:p>
            <a:pPr rtl="0"/>
            <a:fld id="{8D2EA60A-0C9F-4070-B261-96710CB44612}" type="datetime1">
              <a:rPr lang="lv-LV" noProof="0" smtClean="0"/>
              <a:t>06.12.2024</a:t>
            </a:fld>
            <a:endParaRPr lang="lv-LV" noProof="0" dirty="0"/>
          </a:p>
        </p:txBody>
      </p:sp>
      <p:sp>
        <p:nvSpPr>
          <p:cNvPr id="22" name="Kājenes vietturis 21"/>
          <p:cNvSpPr>
            <a:spLocks noGrp="1"/>
          </p:cNvSpPr>
          <p:nvPr>
            <p:ph type="ftr" sz="quarter" idx="3"/>
          </p:nvPr>
        </p:nvSpPr>
        <p:spPr>
          <a:xfrm>
            <a:off x="3556000" y="6356351"/>
            <a:ext cx="4470400" cy="365125"/>
          </a:xfrm>
          <a:prstGeom prst="rect">
            <a:avLst/>
          </a:prstGeom>
        </p:spPr>
        <p:txBody>
          <a:bodyPr vert="horz" lIns="0" tIns="0" rIns="0" bIns="0" rtlCol="0" anchor="b"/>
          <a:lstStyle>
            <a:lvl1pPr algn="l" eaLnBrk="1" latinLnBrk="0" hangingPunct="1">
              <a:defRPr kumimoji="0" sz="1100">
                <a:solidFill>
                  <a:schemeClr val="tx1"/>
                </a:solidFill>
              </a:defRPr>
            </a:lvl1pPr>
          </a:lstStyle>
          <a:p>
            <a:pPr rtl="0"/>
            <a:r>
              <a:rPr lang="lv-LV" noProof="0" dirty="0"/>
              <a:t>Kājenes pievienošana</a:t>
            </a:r>
          </a:p>
        </p:txBody>
      </p:sp>
      <p:sp>
        <p:nvSpPr>
          <p:cNvPr id="18" name="Slaida numura vietturis 17"/>
          <p:cNvSpPr>
            <a:spLocks noGrp="1"/>
          </p:cNvSpPr>
          <p:nvPr>
            <p:ph type="sldNum" sz="quarter" idx="4"/>
          </p:nvPr>
        </p:nvSpPr>
        <p:spPr>
          <a:xfrm>
            <a:off x="10566400" y="6356351"/>
            <a:ext cx="1016000" cy="365125"/>
          </a:xfrm>
          <a:prstGeom prst="rect">
            <a:avLst/>
          </a:prstGeom>
        </p:spPr>
        <p:txBody>
          <a:bodyPr vert="horz" lIns="0" tIns="0" rIns="0" bIns="0" rtlCol="0" anchor="b"/>
          <a:lstStyle>
            <a:lvl1pPr algn="r" eaLnBrk="1" latinLnBrk="0" hangingPunct="1">
              <a:defRPr kumimoji="0" sz="1100">
                <a:solidFill>
                  <a:schemeClr val="tx1"/>
                </a:solidFill>
              </a:defRPr>
            </a:lvl1pPr>
          </a:lstStyle>
          <a:p>
            <a:pPr rtl="0"/>
            <a:fld id="{401CF334-2D5C-4859-84A6-CA7E6E43FAEB}" type="slidenum">
              <a:rPr lang="lv-LV" noProof="0" smtClean="0"/>
              <a:pPr/>
              <a:t>‹#›</a:t>
            </a:fld>
            <a:endParaRPr lang="lv-LV" noProof="0"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lnSpc>
          <a:spcPct val="80000"/>
        </a:lnSpc>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lnSpc>
          <a:spcPct val="90000"/>
        </a:lnSpc>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vecbebri.lv/?fbclid=IwZXh0bgNhZW0CMTAAAR0i6VbnAKbUogjKwULDfSLdtznVuUgotw2lDPHghI1h_GY6rxyvHdpQyZs_aem_U38iYtNEAu2x8tSee8FZPQ" TargetMode="External"/><Relationship Id="rId2" Type="http://schemas.openxmlformats.org/officeDocument/2006/relationships/hyperlink" Target="http://www.vecbebri.lv/?fbclid=IwZXh0bgNhZW0CMTAAAR3YZPy5--npj5aUII5kSI7kyErrU--2fQWr3vcv6Xck_Pk4OP13sujPNh0_aem_docKTl3ivutUnPhzYTwzYQ" TargetMode="Externa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p:cNvSpPr>
            <a:spLocks noGrp="1"/>
          </p:cNvSpPr>
          <p:nvPr>
            <p:ph type="ctrTitle"/>
          </p:nvPr>
        </p:nvSpPr>
        <p:spPr>
          <a:xfrm>
            <a:off x="711200" y="1371600"/>
            <a:ext cx="10468864" cy="1856936"/>
          </a:xfrm>
        </p:spPr>
        <p:txBody>
          <a:bodyPr rtlCol="0">
            <a:normAutofit/>
          </a:bodyPr>
          <a:lstStyle/>
          <a:p>
            <a:pPr algn="ctr" rtl="0"/>
            <a:r>
              <a:rPr lang="lv-LV" sz="3600" dirty="0"/>
              <a:t>2024.gadā realizētie projekti, </a:t>
            </a:r>
            <a:br>
              <a:rPr lang="lv-LV" sz="3600" dirty="0"/>
            </a:br>
            <a:r>
              <a:rPr lang="lv-LV" sz="2800" dirty="0"/>
              <a:t>kuri saņēmuši atbalstu no </a:t>
            </a:r>
            <a:br>
              <a:rPr lang="lv-LV" sz="2800" dirty="0"/>
            </a:br>
            <a:r>
              <a:rPr lang="lv-LV" sz="2800" dirty="0"/>
              <a:t>Aizkraukles novada pašvaldības</a:t>
            </a:r>
            <a:br>
              <a:rPr lang="lv-LV" sz="2800" dirty="0"/>
            </a:br>
            <a:r>
              <a:rPr lang="lv-LV" sz="2800" dirty="0"/>
              <a:t>NVO projektu programmā</a:t>
            </a:r>
          </a:p>
        </p:txBody>
      </p:sp>
      <p:sp>
        <p:nvSpPr>
          <p:cNvPr id="5" name="Apakšvirsraksts 4"/>
          <p:cNvSpPr>
            <a:spLocks noGrp="1"/>
          </p:cNvSpPr>
          <p:nvPr>
            <p:ph type="subTitle" idx="1"/>
          </p:nvPr>
        </p:nvSpPr>
        <p:spPr/>
        <p:txBody>
          <a:bodyPr rtlCol="0">
            <a:normAutofit fontScale="92500" lnSpcReduction="10000"/>
          </a:bodyPr>
          <a:lstStyle/>
          <a:p>
            <a:pPr rtl="0"/>
            <a:endParaRPr lang="lv-LV" sz="2400" dirty="0"/>
          </a:p>
          <a:p>
            <a:pPr rtl="0"/>
            <a:endParaRPr lang="lv-LV" sz="2400" dirty="0"/>
          </a:p>
          <a:p>
            <a:pPr rtl="0"/>
            <a:r>
              <a:rPr lang="lv-LV" sz="2400" dirty="0"/>
              <a:t>Anita Ostrovska,</a:t>
            </a:r>
          </a:p>
          <a:p>
            <a:pPr rtl="0"/>
            <a:r>
              <a:rPr lang="lv-LV" sz="1900" dirty="0"/>
              <a:t>Aizkraukles novada </a:t>
            </a:r>
          </a:p>
          <a:p>
            <a:pPr rtl="0"/>
            <a:r>
              <a:rPr lang="lv-LV" sz="1900" dirty="0"/>
              <a:t>Kultūras pārvalde</a:t>
            </a:r>
          </a:p>
          <a:p>
            <a:pPr rtl="0"/>
            <a:endParaRPr lang="lv-LV" sz="2400" dirty="0"/>
          </a:p>
          <a:p>
            <a:pPr rtl="0"/>
            <a:endParaRPr lang="lv-LV" dirty="0"/>
          </a:p>
        </p:txBody>
      </p:sp>
      <p:pic>
        <p:nvPicPr>
          <p:cNvPr id="2" name="Attēls 1" descr="Attēls, kurā ir simbols, emblēma, zīmotne, vairogs&#10;&#10;Apraksts ģenerēts automātiski">
            <a:extLst>
              <a:ext uri="{FF2B5EF4-FFF2-40B4-BE49-F238E27FC236}">
                <a16:creationId xmlns:a16="http://schemas.microsoft.com/office/drawing/2014/main" id="{9D9CBD92-3654-5BDB-7EE2-05B937880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73" y="1047750"/>
            <a:ext cx="1457325" cy="1714500"/>
          </a:xfrm>
          <a:prstGeom prst="rect">
            <a:avLst/>
          </a:prstGeom>
        </p:spPr>
      </p:pic>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s 9">
            <a:extLst>
              <a:ext uri="{FF2B5EF4-FFF2-40B4-BE49-F238E27FC236}">
                <a16:creationId xmlns:a16="http://schemas.microsoft.com/office/drawing/2014/main" id="{7C14CEE7-03DB-8271-58A3-4F11032AA5B6}"/>
              </a:ext>
            </a:extLst>
          </p:cNvPr>
          <p:cNvGraphicFramePr>
            <a:graphicFrameLocks noChangeAspect="1"/>
          </p:cNvGraphicFramePr>
          <p:nvPr>
            <p:extLst>
              <p:ext uri="{D42A27DB-BD31-4B8C-83A1-F6EECF244321}">
                <p14:modId xmlns:p14="http://schemas.microsoft.com/office/powerpoint/2010/main" val="1840795244"/>
              </p:ext>
            </p:extLst>
          </p:nvPr>
        </p:nvGraphicFramePr>
        <p:xfrm>
          <a:off x="1253460" y="436557"/>
          <a:ext cx="8960804" cy="6331533"/>
        </p:xfrm>
        <a:graphic>
          <a:graphicData uri="http://schemas.openxmlformats.org/presentationml/2006/ole">
            <mc:AlternateContent xmlns:mc="http://schemas.openxmlformats.org/markup-compatibility/2006">
              <mc:Choice xmlns:v="urn:schemas-microsoft-com:vml" Requires="v">
                <p:oleObj name="Acrobat Document" r:id="rId2" imgW="6416040" imgH="4533742" progId="Acrobat.Document.DC">
                  <p:embed/>
                </p:oleObj>
              </mc:Choice>
              <mc:Fallback>
                <p:oleObj name="Acrobat Document" r:id="rId2" imgW="6416040" imgH="4533742" progId="Acrobat.Document.DC">
                  <p:embed/>
                  <p:pic>
                    <p:nvPicPr>
                      <p:cNvPr id="10" name="Objekts 9">
                        <a:extLst>
                          <a:ext uri="{FF2B5EF4-FFF2-40B4-BE49-F238E27FC236}">
                            <a16:creationId xmlns:a16="http://schemas.microsoft.com/office/drawing/2014/main" id="{7C14CEE7-03DB-8271-58A3-4F11032AA5B6}"/>
                          </a:ext>
                        </a:extLst>
                      </p:cNvPr>
                      <p:cNvPicPr/>
                      <p:nvPr/>
                    </p:nvPicPr>
                    <p:blipFill>
                      <a:blip r:embed="rId3"/>
                      <a:stretch>
                        <a:fillRect/>
                      </a:stretch>
                    </p:blipFill>
                    <p:spPr>
                      <a:xfrm>
                        <a:off x="1253460" y="436557"/>
                        <a:ext cx="8960804" cy="6331533"/>
                      </a:xfrm>
                      <a:prstGeom prst="rect">
                        <a:avLst/>
                      </a:prstGeom>
                    </p:spPr>
                  </p:pic>
                </p:oleObj>
              </mc:Fallback>
            </mc:AlternateContent>
          </a:graphicData>
        </a:graphic>
      </p:graphicFrame>
    </p:spTree>
    <p:extLst>
      <p:ext uri="{BB962C8B-B14F-4D97-AF65-F5344CB8AC3E}">
        <p14:creationId xmlns:p14="http://schemas.microsoft.com/office/powerpoint/2010/main" val="208642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95A4F8A-B73C-B742-408E-CF1DD4371708}"/>
              </a:ext>
            </a:extLst>
          </p:cNvPr>
          <p:cNvSpPr>
            <a:spLocks noGrp="1"/>
          </p:cNvSpPr>
          <p:nvPr>
            <p:ph type="title"/>
          </p:nvPr>
        </p:nvSpPr>
        <p:spPr>
          <a:xfrm>
            <a:off x="609600" y="704088"/>
            <a:ext cx="10972800" cy="1143000"/>
          </a:xfrm>
        </p:spPr>
        <p:txBody>
          <a:bodyPr anchor="b">
            <a:normAutofit/>
          </a:bodyPr>
          <a:lstStyle/>
          <a:p>
            <a:pPr algn="ctr"/>
            <a:r>
              <a:rPr lang="lv-LV" sz="4300" b="1" dirty="0"/>
              <a:t>Senioru kora “Alaine” 25 gadu jubilejas gads</a:t>
            </a:r>
          </a:p>
        </p:txBody>
      </p:sp>
      <p:sp>
        <p:nvSpPr>
          <p:cNvPr id="3" name="Satura vietturis 2">
            <a:extLst>
              <a:ext uri="{FF2B5EF4-FFF2-40B4-BE49-F238E27FC236}">
                <a16:creationId xmlns:a16="http://schemas.microsoft.com/office/drawing/2014/main" id="{D8B5E401-C292-043C-5D15-DCFC39D3B766}"/>
              </a:ext>
            </a:extLst>
          </p:cNvPr>
          <p:cNvSpPr>
            <a:spLocks noGrp="1"/>
          </p:cNvSpPr>
          <p:nvPr>
            <p:ph sz="half" idx="1"/>
          </p:nvPr>
        </p:nvSpPr>
        <p:spPr>
          <a:xfrm>
            <a:off x="609600" y="1920085"/>
            <a:ext cx="5384800" cy="4434840"/>
          </a:xfrm>
        </p:spPr>
        <p:txBody>
          <a:bodyPr>
            <a:normAutofit/>
          </a:bodyPr>
          <a:lstStyle/>
          <a:p>
            <a:pPr marL="0" indent="0">
              <a:buNone/>
            </a:pPr>
            <a:r>
              <a:rPr lang="lv-LV" dirty="0"/>
              <a:t>Realizēja: </a:t>
            </a:r>
            <a:r>
              <a:rPr lang="lv-LV" b="1" dirty="0"/>
              <a:t>kora Alaine biedrība</a:t>
            </a:r>
          </a:p>
          <a:p>
            <a:pPr marL="0" indent="0">
              <a:buNone/>
            </a:pPr>
            <a:r>
              <a:rPr lang="lv-LV" b="1" dirty="0"/>
              <a:t>Finansējums:</a:t>
            </a:r>
            <a:r>
              <a:rPr lang="lv-LV" dirty="0"/>
              <a:t> 100 eiro</a:t>
            </a:r>
          </a:p>
          <a:p>
            <a:pPr marL="0" indent="0">
              <a:buNone/>
            </a:pPr>
            <a:r>
              <a:rPr lang="lv-LV" sz="1800" dirty="0">
                <a:effectLst/>
                <a:latin typeface="Times New Roman" panose="02020603050405020304" pitchFamily="18" charset="0"/>
                <a:ea typeface="Calibri" panose="020F0502020204030204" pitchFamily="34" charset="0"/>
              </a:rPr>
              <a:t>Projekta mērķi ir kora dziedāšanas tradīciju saglabāšana, nemateriālā kultūras mantojuma ilgtspējas nodrošināšana. Projekta ietvaros plānots pasākumu cikls no aprīļa līdz septembrim, iesaistot Aizkraukles novada seniorus.</a:t>
            </a:r>
            <a:endParaRPr lang="lv-LV" dirty="0"/>
          </a:p>
          <a:p>
            <a:pPr marL="0" indent="0">
              <a:buNone/>
            </a:pPr>
            <a:r>
              <a:rPr lang="lv-LV" b="1" dirty="0"/>
              <a:t>AKTIVITĀTES: </a:t>
            </a:r>
          </a:p>
          <a:p>
            <a:r>
              <a:rPr lang="lv-LV" sz="1800" dirty="0">
                <a:solidFill>
                  <a:srgbClr val="000000"/>
                </a:solidFill>
                <a:latin typeface="Times New Roman" panose="02020603050405020304" pitchFamily="18" charset="0"/>
              </a:rPr>
              <a:t>Piedalīšanās kormūzikas pasākumos;</a:t>
            </a:r>
          </a:p>
          <a:p>
            <a:r>
              <a:rPr lang="lv-LV" sz="1800" dirty="0">
                <a:solidFill>
                  <a:srgbClr val="000000"/>
                </a:solidFill>
                <a:latin typeface="Times New Roman" panose="02020603050405020304" pitchFamily="18" charset="0"/>
              </a:rPr>
              <a:t>J</a:t>
            </a:r>
            <a:r>
              <a:rPr lang="lv-LV" sz="1800" b="0" i="0" u="none" strike="noStrike" dirty="0">
                <a:solidFill>
                  <a:srgbClr val="000000"/>
                </a:solidFill>
                <a:effectLst/>
                <a:latin typeface="Times New Roman" panose="02020603050405020304" pitchFamily="18" charset="0"/>
              </a:rPr>
              <a:t>ubilejas koncerts Kokneses luterāņu baznīcā</a:t>
            </a:r>
            <a:r>
              <a:rPr lang="lv-LV" dirty="0"/>
              <a:t> </a:t>
            </a:r>
          </a:p>
        </p:txBody>
      </p:sp>
      <p:pic>
        <p:nvPicPr>
          <p:cNvPr id="6" name="Satura vietturis 5" descr="Attēls, kurā ir persona, svece, iekštelpu, apģērbs&#10;&#10;Apraksts ģenerēts automātiski">
            <a:extLst>
              <a:ext uri="{FF2B5EF4-FFF2-40B4-BE49-F238E27FC236}">
                <a16:creationId xmlns:a16="http://schemas.microsoft.com/office/drawing/2014/main" id="{6707318F-5B9E-102C-9EF8-9FD01F54FAE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7600" y="2340328"/>
            <a:ext cx="5384800" cy="3594354"/>
          </a:xfrm>
          <a:noFill/>
        </p:spPr>
      </p:pic>
    </p:spTree>
    <p:extLst>
      <p:ext uri="{BB962C8B-B14F-4D97-AF65-F5344CB8AC3E}">
        <p14:creationId xmlns:p14="http://schemas.microsoft.com/office/powerpoint/2010/main" val="67341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a:extLst>
              <a:ext uri="{FF2B5EF4-FFF2-40B4-BE49-F238E27FC236}">
                <a16:creationId xmlns:a16="http://schemas.microsoft.com/office/drawing/2014/main" id="{7E4759EC-E0E7-DCF9-E163-758DB332201F}"/>
              </a:ext>
            </a:extLst>
          </p:cNvPr>
          <p:cNvSpPr>
            <a:spLocks noGrp="1"/>
          </p:cNvSpPr>
          <p:nvPr>
            <p:ph type="ctrTitle"/>
          </p:nvPr>
        </p:nvSpPr>
        <p:spPr>
          <a:xfrm>
            <a:off x="711200" y="1371600"/>
            <a:ext cx="10468864" cy="951722"/>
          </a:xfrm>
        </p:spPr>
        <p:txBody>
          <a:bodyPr anchor="b">
            <a:normAutofit/>
          </a:bodyPr>
          <a:lstStyle/>
          <a:p>
            <a:r>
              <a:rPr lang="lv-LV" b="1" dirty="0"/>
              <a:t>Pļaviņu apvienībā</a:t>
            </a:r>
          </a:p>
        </p:txBody>
      </p:sp>
      <p:sp>
        <p:nvSpPr>
          <p:cNvPr id="2" name="Apakšvirsraksts 1">
            <a:extLst>
              <a:ext uri="{FF2B5EF4-FFF2-40B4-BE49-F238E27FC236}">
                <a16:creationId xmlns:a16="http://schemas.microsoft.com/office/drawing/2014/main" id="{A82C2124-C633-3FFB-0059-FC9C40A7480F}"/>
              </a:ext>
            </a:extLst>
          </p:cNvPr>
          <p:cNvSpPr>
            <a:spLocks noGrp="1"/>
          </p:cNvSpPr>
          <p:nvPr>
            <p:ph type="subTitle" idx="1"/>
          </p:nvPr>
        </p:nvSpPr>
        <p:spPr>
          <a:xfrm>
            <a:off x="711200" y="2612571"/>
            <a:ext cx="10472928" cy="2368565"/>
          </a:xfrm>
        </p:spPr>
        <p:txBody>
          <a:bodyPr>
            <a:normAutofit fontScale="70000" lnSpcReduction="20000"/>
          </a:bodyPr>
          <a:lstStyle/>
          <a:p>
            <a:pPr algn="l"/>
            <a:r>
              <a:rPr lang="lv-LV" b="1" dirty="0"/>
              <a:t>Piešķirts finansējums:</a:t>
            </a:r>
          </a:p>
          <a:p>
            <a:pPr algn="l"/>
            <a:endParaRPr lang="lv-LV" b="1" dirty="0"/>
          </a:p>
          <a:p>
            <a:pPr marL="514350" indent="-514350" algn="l">
              <a:buFont typeface="+mj-lt"/>
              <a:buAutoNum type="arabicPeriod"/>
            </a:pPr>
            <a:r>
              <a:rPr lang="lv-LV" dirty="0"/>
              <a:t>Biedrībai </a:t>
            </a:r>
            <a:r>
              <a:rPr lang="lv-LV" b="1" dirty="0"/>
              <a:t>«Kopsolis</a:t>
            </a:r>
            <a:r>
              <a:rPr lang="lv-LV" dirty="0"/>
              <a:t>»-688 eiro</a:t>
            </a:r>
          </a:p>
          <a:p>
            <a:pPr marL="514350" indent="-514350" algn="l">
              <a:buFont typeface="+mj-lt"/>
              <a:buAutoNum type="arabicPeriod"/>
            </a:pPr>
            <a:r>
              <a:rPr lang="lv-LV" dirty="0"/>
              <a:t>Kultūras un izglītības biedrībai </a:t>
            </a:r>
            <a:r>
              <a:rPr lang="lv-LV" b="1" dirty="0"/>
              <a:t>“Jaunrades un attīstības darbnīca”- </a:t>
            </a:r>
            <a:r>
              <a:rPr lang="lv-LV" dirty="0"/>
              <a:t>353 eiro</a:t>
            </a:r>
          </a:p>
          <a:p>
            <a:pPr marL="514350" indent="-514350" algn="l">
              <a:buFont typeface="+mj-lt"/>
              <a:buAutoNum type="arabicPeriod"/>
            </a:pPr>
            <a:r>
              <a:rPr lang="lv-LV" b="1" dirty="0"/>
              <a:t>Vietalvas un Odzienas dziedāšanas biedrībai </a:t>
            </a:r>
            <a:r>
              <a:rPr lang="lv-LV" dirty="0"/>
              <a:t>– 400 eiro (projekts netika realizēts)</a:t>
            </a:r>
          </a:p>
          <a:p>
            <a:pPr marL="514350" indent="-514350" algn="l">
              <a:buFont typeface="+mj-lt"/>
              <a:buAutoNum type="arabicPeriod"/>
            </a:pPr>
            <a:endParaRPr lang="lv-LV" dirty="0"/>
          </a:p>
          <a:p>
            <a:pPr algn="l"/>
            <a:endParaRPr lang="lv-LV" sz="2400" dirty="0">
              <a:effectLst/>
              <a:latin typeface="Times New Roman" panose="02020603050405020304" pitchFamily="18" charset="0"/>
              <a:ea typeface="Times New Roman" panose="02020603050405020304" pitchFamily="18" charset="0"/>
            </a:endParaRPr>
          </a:p>
          <a:p>
            <a:pPr algn="l"/>
            <a:r>
              <a:rPr lang="lv-LV" sz="2400" b="1" dirty="0">
                <a:latin typeface="Times New Roman" panose="02020603050405020304" pitchFamily="18" charset="0"/>
                <a:ea typeface="Times New Roman" panose="02020603050405020304" pitchFamily="18" charset="0"/>
              </a:rPr>
              <a:t>KOPĀ: 1441 eiro</a:t>
            </a:r>
            <a:endParaRPr lang="lv-LV" sz="2400" b="1" dirty="0">
              <a:effectLst/>
              <a:latin typeface="Times New Roman" panose="02020603050405020304" pitchFamily="18" charset="0"/>
              <a:ea typeface="Times New Roman" panose="02020603050405020304" pitchFamily="18" charset="0"/>
            </a:endParaRPr>
          </a:p>
          <a:p>
            <a:endParaRPr lang="lv-LV" dirty="0"/>
          </a:p>
        </p:txBody>
      </p:sp>
    </p:spTree>
    <p:extLst>
      <p:ext uri="{BB962C8B-B14F-4D97-AF65-F5344CB8AC3E}">
        <p14:creationId xmlns:p14="http://schemas.microsoft.com/office/powerpoint/2010/main" val="300108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2"/>
          <p:cNvSpPr>
            <a:spLocks noGrp="1"/>
          </p:cNvSpPr>
          <p:nvPr>
            <p:ph type="title"/>
          </p:nvPr>
        </p:nvSpPr>
        <p:spPr>
          <a:xfrm>
            <a:off x="609600" y="704088"/>
            <a:ext cx="10972800" cy="657352"/>
          </a:xfrm>
        </p:spPr>
        <p:txBody>
          <a:bodyPr rtlCol="0" anchor="b">
            <a:normAutofit fontScale="90000"/>
          </a:bodyPr>
          <a:lstStyle/>
          <a:p>
            <a:pPr algn="ctr" rtl="0"/>
            <a:br>
              <a:rPr lang="lv-LV" sz="1300" b="1" dirty="0"/>
            </a:br>
            <a:br>
              <a:rPr lang="lv-LV" sz="1300" b="1" dirty="0"/>
            </a:br>
            <a:br>
              <a:rPr lang="lv-LV" sz="1300" b="1" dirty="0"/>
            </a:br>
            <a:br>
              <a:rPr lang="lv-LV" sz="1300" b="1" dirty="0"/>
            </a:br>
            <a:br>
              <a:rPr lang="lv-LV" sz="1300" b="1" dirty="0"/>
            </a:br>
            <a:br>
              <a:rPr lang="lv-LV" sz="1300" b="1" dirty="0"/>
            </a:br>
            <a:br>
              <a:rPr lang="lv-LV" sz="1300" b="1" dirty="0"/>
            </a:br>
            <a:br>
              <a:rPr lang="lv-LV" sz="1300" b="1" dirty="0"/>
            </a:br>
            <a:r>
              <a:rPr lang="lv-LV" sz="3100" b="1" kern="0" dirty="0">
                <a:effectLst/>
                <a:latin typeface="Times New Roman" panose="02020603050405020304" pitchFamily="18" charset="0"/>
                <a:ea typeface="Aptos" panose="020B0004020202020204" pitchFamily="34" charset="0"/>
              </a:rPr>
              <a:t>“Būsim kopā Baltu vienības dienā!” </a:t>
            </a:r>
            <a:br>
              <a:rPr lang="lv-LV" sz="1300" b="1" dirty="0"/>
            </a:br>
            <a:br>
              <a:rPr lang="lv-LV" sz="1300" b="1" dirty="0"/>
            </a:br>
            <a:endParaRPr lang="lv-LV" sz="1300" b="1" dirty="0"/>
          </a:p>
        </p:txBody>
      </p:sp>
      <p:sp>
        <p:nvSpPr>
          <p:cNvPr id="2" name="Satura vietturis 1"/>
          <p:cNvSpPr>
            <a:spLocks noGrp="1"/>
          </p:cNvSpPr>
          <p:nvPr>
            <p:ph sz="half" idx="1"/>
          </p:nvPr>
        </p:nvSpPr>
        <p:spPr>
          <a:xfrm>
            <a:off x="117919" y="1215736"/>
            <a:ext cx="6145789" cy="5444837"/>
          </a:xfrm>
        </p:spPr>
        <p:txBody>
          <a:bodyPr rtlCol="0">
            <a:noAutofit/>
          </a:bodyPr>
          <a:lstStyle/>
          <a:p>
            <a:pPr marL="0" indent="0" rtl="0">
              <a:lnSpc>
                <a:spcPct val="90000"/>
              </a:lnSpc>
              <a:buNone/>
            </a:pPr>
            <a:r>
              <a:rPr lang="lv-LV" sz="2000" dirty="0"/>
              <a:t>Realizēja </a:t>
            </a:r>
            <a:r>
              <a:rPr lang="lv-LV" sz="2000" b="1" dirty="0"/>
              <a:t>biedrība «Kopsolis», </a:t>
            </a:r>
            <a:r>
              <a:rPr lang="lv-LV" sz="2000" dirty="0" err="1"/>
              <a:t>Kriškalnu</a:t>
            </a:r>
            <a:r>
              <a:rPr lang="lv-LV" sz="2000" dirty="0"/>
              <a:t> pilskalns</a:t>
            </a:r>
            <a:endParaRPr lang="lv-LV" sz="2000" b="1" dirty="0">
              <a:effectLst/>
            </a:endParaRPr>
          </a:p>
          <a:p>
            <a:pPr marL="0" indent="0">
              <a:lnSpc>
                <a:spcPct val="90000"/>
              </a:lnSpc>
              <a:buNone/>
            </a:pPr>
            <a:r>
              <a:rPr lang="lv-LV" sz="2000" b="1" dirty="0">
                <a:effectLst/>
              </a:rPr>
              <a:t>Finansiālais atbalsts </a:t>
            </a:r>
            <a:r>
              <a:rPr lang="lv-LV" sz="2000" dirty="0">
                <a:effectLst/>
              </a:rPr>
              <a:t>688</a:t>
            </a:r>
            <a:r>
              <a:rPr lang="lv-LV" sz="2000" dirty="0"/>
              <a:t>.00 </a:t>
            </a:r>
            <a:r>
              <a:rPr lang="lv-LV" sz="2000" dirty="0">
                <a:effectLst/>
              </a:rPr>
              <a:t>eiro.  32 dalībnieki</a:t>
            </a:r>
          </a:p>
          <a:p>
            <a:pPr marL="0" indent="0">
              <a:lnSpc>
                <a:spcPct val="106000"/>
              </a:lnSpc>
              <a:spcAft>
                <a:spcPts val="800"/>
              </a:spcAft>
              <a:buNone/>
            </a:pPr>
            <a:r>
              <a:rPr lang="lv-LV" sz="2000" b="1" dirty="0">
                <a:effectLst/>
              </a:rPr>
              <a:t>Aktivitātes: </a:t>
            </a:r>
            <a:r>
              <a:rPr lang="lv-LV" sz="2000" dirty="0">
                <a:effectLst/>
                <a:latin typeface="Times New Roman" panose="02020603050405020304" pitchFamily="18" charset="0"/>
                <a:ea typeface="Aptos" panose="020B0004020202020204" pitchFamily="34" charset="0"/>
                <a:cs typeface="Aptos" panose="020B0004020202020204" pitchFamily="34" charset="0"/>
              </a:rPr>
              <a:t>tika noorganizētas sekojošas meistarklases:</a:t>
            </a:r>
            <a:endParaRPr lang="lv-LV" sz="2000" dirty="0">
              <a:effectLst/>
              <a:latin typeface="Aptos" panose="020B0004020202020204" pitchFamily="34" charset="0"/>
              <a:ea typeface="Aptos" panose="020B0004020202020204" pitchFamily="34" charset="0"/>
              <a:cs typeface="Aptos" panose="020B0004020202020204" pitchFamily="34" charset="0"/>
            </a:endParaRPr>
          </a:p>
          <a:p>
            <a:pPr marL="457200">
              <a:lnSpc>
                <a:spcPct val="106000"/>
              </a:lnSpc>
            </a:pPr>
            <a:r>
              <a:rPr lang="lv-LV" sz="2000" dirty="0">
                <a:effectLst/>
                <a:latin typeface="Times New Roman" panose="02020603050405020304" pitchFamily="18" charset="0"/>
                <a:ea typeface="Aptos" panose="020B0004020202020204" pitchFamily="34" charset="0"/>
                <a:cs typeface="Aptos" panose="020B0004020202020204" pitchFamily="34" charset="0"/>
              </a:rPr>
              <a:t>1)      “Baltu zīmes ” -  dalībnieki veidoja savas izvēlētās etnogrāfiskās zīmes, kuras nonāca viņu personīgajā īpašumā, bet </a:t>
            </a:r>
            <a:r>
              <a:rPr lang="lv-LV" sz="2000" dirty="0" err="1">
                <a:effectLst/>
                <a:latin typeface="Times New Roman" panose="02020603050405020304" pitchFamily="18" charset="0"/>
                <a:ea typeface="Aptos" panose="020B0004020202020204" pitchFamily="34" charset="0"/>
                <a:cs typeface="Aptos" panose="020B0004020202020204" pitchFamily="34" charset="0"/>
              </a:rPr>
              <a:t>Kriškalna</a:t>
            </a:r>
            <a:r>
              <a:rPr lang="lv-LV" sz="2000" dirty="0">
                <a:effectLst/>
                <a:latin typeface="Times New Roman" panose="02020603050405020304" pitchFamily="18" charset="0"/>
                <a:ea typeface="Aptos" panose="020B0004020202020204" pitchFamily="34" charset="0"/>
                <a:cs typeface="Aptos" panose="020B0004020202020204" pitchFamily="34" charset="0"/>
              </a:rPr>
              <a:t> parkā meistarklases dalībnieki izveidoja un tika uzstādīti 4 akmeņi ar baltu zīmēm; </a:t>
            </a:r>
            <a:endParaRPr lang="lv-LV" sz="2000" dirty="0">
              <a:effectLst/>
              <a:latin typeface="Aptos" panose="020B0004020202020204" pitchFamily="34" charset="0"/>
              <a:ea typeface="Aptos" panose="020B0004020202020204" pitchFamily="34" charset="0"/>
              <a:cs typeface="Aptos" panose="020B0004020202020204" pitchFamily="34" charset="0"/>
            </a:endParaRPr>
          </a:p>
          <a:p>
            <a:pPr marL="457200">
              <a:lnSpc>
                <a:spcPct val="106000"/>
              </a:lnSpc>
            </a:pPr>
            <a:r>
              <a:rPr lang="lv-LV" sz="2000" dirty="0">
                <a:effectLst/>
                <a:latin typeface="Times New Roman" panose="02020603050405020304" pitchFamily="18" charset="0"/>
                <a:ea typeface="Aptos" panose="020B0004020202020204" pitchFamily="34" charset="0"/>
                <a:cs typeface="Aptos" panose="020B0004020202020204" pitchFamily="34" charset="0"/>
              </a:rPr>
              <a:t>2)      “Kad runā koks” - </a:t>
            </a:r>
            <a:r>
              <a:rPr lang="lv-LV" sz="2000" dirty="0" err="1">
                <a:effectLst/>
                <a:latin typeface="Times New Roman" panose="02020603050405020304" pitchFamily="18" charset="0"/>
                <a:ea typeface="Aptos" panose="020B0004020202020204" pitchFamily="34" charset="0"/>
                <a:cs typeface="Aptos" panose="020B0004020202020204" pitchFamily="34" charset="0"/>
              </a:rPr>
              <a:t>Kriškalna</a:t>
            </a:r>
            <a:r>
              <a:rPr lang="lv-LV" sz="2000" dirty="0">
                <a:effectLst/>
                <a:latin typeface="Times New Roman" panose="02020603050405020304" pitchFamily="18" charset="0"/>
                <a:ea typeface="Aptos" panose="020B0004020202020204" pitchFamily="34" charset="0"/>
                <a:cs typeface="Aptos" panose="020B0004020202020204" pitchFamily="34" charset="0"/>
              </a:rPr>
              <a:t> parkā tika izveidots vides objekts "Odze", kā arī meistarklases laikā tapa </a:t>
            </a:r>
            <a:r>
              <a:rPr lang="lv-LV" sz="2000" dirty="0" err="1">
                <a:effectLst/>
                <a:latin typeface="Times New Roman" panose="02020603050405020304" pitchFamily="18" charset="0"/>
                <a:ea typeface="Aptos" panose="020B0004020202020204" pitchFamily="34" charset="0"/>
                <a:cs typeface="Aptos" panose="020B0004020202020204" pitchFamily="34" charset="0"/>
              </a:rPr>
              <a:t>puzzle</a:t>
            </a:r>
            <a:r>
              <a:rPr lang="lv-LV" sz="2000" dirty="0">
                <a:effectLst/>
                <a:latin typeface="Times New Roman" panose="02020603050405020304" pitchFamily="18" charset="0"/>
                <a:ea typeface="Aptos" panose="020B0004020202020204" pitchFamily="34" charset="0"/>
                <a:cs typeface="Aptos" panose="020B0004020202020204" pitchFamily="34" charset="0"/>
              </a:rPr>
              <a:t> par dabas un kultūrvēsturiskajiem objektiem Pļaviņās, Aiviekstes, Klintaines un Vietalvas pagastos;</a:t>
            </a:r>
            <a:endParaRPr lang="lv-LV" sz="2000" dirty="0">
              <a:effectLst/>
              <a:latin typeface="Aptos" panose="020B0004020202020204" pitchFamily="34" charset="0"/>
              <a:ea typeface="Aptos" panose="020B0004020202020204" pitchFamily="34" charset="0"/>
              <a:cs typeface="Aptos" panose="020B0004020202020204" pitchFamily="34" charset="0"/>
            </a:endParaRPr>
          </a:p>
          <a:p>
            <a:pPr marL="457200">
              <a:lnSpc>
                <a:spcPct val="106000"/>
              </a:lnSpc>
              <a:spcAft>
                <a:spcPts val="800"/>
              </a:spcAft>
            </a:pPr>
            <a:r>
              <a:rPr lang="lv-LV" sz="2000" dirty="0">
                <a:effectLst/>
                <a:latin typeface="Times New Roman" panose="02020603050405020304" pitchFamily="18" charset="0"/>
                <a:ea typeface="Aptos" panose="020B0004020202020204" pitchFamily="34" charset="0"/>
                <a:cs typeface="Aptos" panose="020B0004020202020204" pitchFamily="34" charset="0"/>
              </a:rPr>
              <a:t>3)     “ Māla šķīvju izgatavošana” - dalībnieki apguva māla šķīvju izgatavošanas un dekorēšanas prasmes.</a:t>
            </a:r>
            <a:endParaRPr lang="lv-LV" sz="2000" dirty="0">
              <a:effectLst/>
              <a:latin typeface="Aptos" panose="020B0004020202020204" pitchFamily="34" charset="0"/>
              <a:ea typeface="Aptos" panose="020B0004020202020204" pitchFamily="34" charset="0"/>
              <a:cs typeface="Aptos" panose="020B0004020202020204" pitchFamily="34" charset="0"/>
            </a:endParaRPr>
          </a:p>
          <a:p>
            <a:pPr marL="0" indent="0">
              <a:lnSpc>
                <a:spcPct val="90000"/>
              </a:lnSpc>
              <a:buNone/>
            </a:pPr>
            <a:endParaRPr lang="lv-LV" sz="2000" b="1" dirty="0">
              <a:effectLst/>
            </a:endParaRPr>
          </a:p>
        </p:txBody>
      </p:sp>
      <p:pic>
        <p:nvPicPr>
          <p:cNvPr id="8" name="Satura vietturis 7" descr="Attēls, kurā ir ārpus telpām, koks, zāle, augs&#10;&#10;Apraksts ģenerēts automātiski">
            <a:extLst>
              <a:ext uri="{FF2B5EF4-FFF2-40B4-BE49-F238E27FC236}">
                <a16:creationId xmlns:a16="http://schemas.microsoft.com/office/drawing/2014/main" id="{3765F34E-3BC6-2167-A954-ADF15116991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5821305" y="1475168"/>
            <a:ext cx="3539228" cy="2654421"/>
          </a:xfrm>
        </p:spPr>
      </p:pic>
      <p:pic>
        <p:nvPicPr>
          <p:cNvPr id="11" name="Attēls 10" descr="Attēls, kurā ir ārpus telpām, koks, debesis, apģērbs&#10;&#10;Apraksts ģenerēts automātiski">
            <a:extLst>
              <a:ext uri="{FF2B5EF4-FFF2-40B4-BE49-F238E27FC236}">
                <a16:creationId xmlns:a16="http://schemas.microsoft.com/office/drawing/2014/main" id="{3091C845-1C00-F177-88A0-C6C7D9E57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392138" y="3096654"/>
            <a:ext cx="4207935" cy="3155951"/>
          </a:xfrm>
          <a:prstGeom prst="rect">
            <a:avLst/>
          </a:prstGeom>
        </p:spPr>
      </p:pic>
    </p:spTree>
    <p:extLst>
      <p:ext uri="{BB962C8B-B14F-4D97-AF65-F5344CB8AC3E}">
        <p14:creationId xmlns:p14="http://schemas.microsoft.com/office/powerpoint/2010/main" val="325899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244D50B-D318-0C5A-EB97-3E37D5EC3EB8}"/>
              </a:ext>
            </a:extLst>
          </p:cNvPr>
          <p:cNvSpPr>
            <a:spLocks noGrp="1"/>
          </p:cNvSpPr>
          <p:nvPr>
            <p:ph type="title"/>
          </p:nvPr>
        </p:nvSpPr>
        <p:spPr>
          <a:xfrm>
            <a:off x="609600" y="704088"/>
            <a:ext cx="10972800" cy="916894"/>
          </a:xfrm>
        </p:spPr>
        <p:txBody>
          <a:bodyPr anchor="b">
            <a:normAutofit/>
          </a:bodyPr>
          <a:lstStyle/>
          <a:p>
            <a:r>
              <a:rPr lang="lv-LV" sz="3100" dirty="0">
                <a:effectLst/>
              </a:rPr>
              <a:t>“</a:t>
            </a:r>
            <a:r>
              <a:rPr lang="lv-LV" sz="3100" b="1" dirty="0">
                <a:effectLst/>
              </a:rPr>
              <a:t>No māla pikas līdz izdedzinātam traukam āra ceplī melnajā reducētajā dedzināšanas tehnoloģijā</a:t>
            </a:r>
            <a:r>
              <a:rPr lang="lv-LV" sz="3100" dirty="0">
                <a:effectLst/>
              </a:rPr>
              <a:t>”, </a:t>
            </a:r>
            <a:endParaRPr lang="lv-LV" sz="3100" dirty="0"/>
          </a:p>
        </p:txBody>
      </p:sp>
      <p:sp>
        <p:nvSpPr>
          <p:cNvPr id="3" name="Satura vietturis 2">
            <a:extLst>
              <a:ext uri="{FF2B5EF4-FFF2-40B4-BE49-F238E27FC236}">
                <a16:creationId xmlns:a16="http://schemas.microsoft.com/office/drawing/2014/main" id="{21A0B885-EF1E-230A-364C-56470F1C9A68}"/>
              </a:ext>
            </a:extLst>
          </p:cNvPr>
          <p:cNvSpPr>
            <a:spLocks noGrp="1"/>
          </p:cNvSpPr>
          <p:nvPr>
            <p:ph sz="half" idx="1"/>
          </p:nvPr>
        </p:nvSpPr>
        <p:spPr>
          <a:xfrm>
            <a:off x="609600" y="1745673"/>
            <a:ext cx="5384800" cy="4609252"/>
          </a:xfrm>
        </p:spPr>
        <p:txBody>
          <a:bodyPr>
            <a:normAutofit fontScale="92500" lnSpcReduction="10000"/>
          </a:bodyPr>
          <a:lstStyle/>
          <a:p>
            <a:pPr marL="0" indent="0">
              <a:lnSpc>
                <a:spcPct val="90000"/>
              </a:lnSpc>
              <a:buNone/>
            </a:pPr>
            <a:r>
              <a:rPr lang="lv-LV" sz="2000" dirty="0">
                <a:effectLst/>
              </a:rPr>
              <a:t>REALIZĒJA: </a:t>
            </a:r>
            <a:r>
              <a:rPr lang="lv-LV" sz="2000" b="1" dirty="0">
                <a:effectLst/>
              </a:rPr>
              <a:t>Kultūras un izglītības biedrība “Jaunrades un attīstības darbnīca”</a:t>
            </a:r>
          </a:p>
          <a:p>
            <a:pPr marL="0" indent="0">
              <a:lnSpc>
                <a:spcPct val="90000"/>
              </a:lnSpc>
              <a:buNone/>
            </a:pPr>
            <a:r>
              <a:rPr lang="lv-LV" sz="2000" b="1" dirty="0">
                <a:effectLst/>
              </a:rPr>
              <a:t>FINANSĒJUMS</a:t>
            </a:r>
            <a:r>
              <a:rPr lang="lv-LV" sz="2000" dirty="0">
                <a:effectLst/>
              </a:rPr>
              <a:t> – 353 EUR</a:t>
            </a:r>
          </a:p>
          <a:p>
            <a:pPr marL="0" indent="0">
              <a:lnSpc>
                <a:spcPct val="90000"/>
              </a:lnSpc>
              <a:buNone/>
            </a:pPr>
            <a:r>
              <a:rPr lang="lv-LV" sz="2000" b="1" dirty="0"/>
              <a:t>AKTIVITĀTES:</a:t>
            </a:r>
            <a:endParaRPr lang="lv-LV" sz="2000" b="1" dirty="0">
              <a:effectLst/>
            </a:endParaRPr>
          </a:p>
          <a:p>
            <a:pPr>
              <a:lnSpc>
                <a:spcPct val="90000"/>
              </a:lnSpc>
            </a:pPr>
            <a:r>
              <a:rPr lang="lv-LV" sz="2000" dirty="0">
                <a:effectLst/>
              </a:rPr>
              <a:t>keramikas cepļa atvēršanas procesa iekļaušana Pļaviņu pilsētas svētku tradīciju sarakstā:</a:t>
            </a:r>
          </a:p>
          <a:p>
            <a:pPr lvl="1">
              <a:lnSpc>
                <a:spcPct val="90000"/>
              </a:lnSpc>
            </a:pPr>
            <a:r>
              <a:rPr lang="lv-LV" sz="2000" dirty="0"/>
              <a:t>Interesentu </a:t>
            </a:r>
            <a:r>
              <a:rPr lang="lv-LV" sz="2000" dirty="0">
                <a:effectLst/>
              </a:rPr>
              <a:t>iepazīstināšana ar mālu, tā veidiem un iespēju no māla pikas uzveidot trauku, kas izdedzināšanas procesā top par keramiku. </a:t>
            </a:r>
          </a:p>
          <a:p>
            <a:pPr lvl="1">
              <a:lnSpc>
                <a:spcPct val="90000"/>
              </a:lnSpc>
            </a:pPr>
            <a:r>
              <a:rPr lang="lv-LV" sz="2000" dirty="0"/>
              <a:t>Cepļa uzkraušanas un svēpēšanas procesu vērošana</a:t>
            </a:r>
          </a:p>
          <a:p>
            <a:pPr lvl="1">
              <a:lnSpc>
                <a:spcPct val="90000"/>
              </a:lnSpc>
            </a:pPr>
            <a:r>
              <a:rPr lang="lv-LV" sz="2000" dirty="0">
                <a:effectLst/>
              </a:rPr>
              <a:t>cepļa atvēršanas svētki</a:t>
            </a:r>
          </a:p>
          <a:p>
            <a:pPr marL="0" indent="0">
              <a:lnSpc>
                <a:spcPct val="90000"/>
              </a:lnSpc>
              <a:buNone/>
            </a:pPr>
            <a:endParaRPr lang="lv-LV" sz="2000" dirty="0">
              <a:effectLst/>
            </a:endParaRPr>
          </a:p>
          <a:p>
            <a:pPr marL="0" indent="0">
              <a:lnSpc>
                <a:spcPct val="90000"/>
              </a:lnSpc>
              <a:buNone/>
            </a:pPr>
            <a:r>
              <a:rPr lang="lv-LV" sz="2000" dirty="0">
                <a:effectLst/>
              </a:rPr>
              <a:t>36 dalībnieki: gan bērni, gan pieaugušie un iesaistītas 8 personas ar īpašām vajadzībām.</a:t>
            </a:r>
          </a:p>
          <a:p>
            <a:pPr>
              <a:lnSpc>
                <a:spcPct val="90000"/>
              </a:lnSpc>
            </a:pPr>
            <a:endParaRPr lang="lv-LV" sz="1600" dirty="0"/>
          </a:p>
        </p:txBody>
      </p:sp>
      <p:pic>
        <p:nvPicPr>
          <p:cNvPr id="8" name="Attēls 7" descr="Attēls, kurā ir persona, apģērbs, galds, podnieka virpa&#10;&#10;Apraksts ģenerēts automātiski">
            <a:extLst>
              <a:ext uri="{FF2B5EF4-FFF2-40B4-BE49-F238E27FC236}">
                <a16:creationId xmlns:a16="http://schemas.microsoft.com/office/drawing/2014/main" id="{F5E13889-44E8-7701-4AB8-FEA941D616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491" y="1847088"/>
            <a:ext cx="4929909" cy="4929909"/>
          </a:xfrm>
          <a:prstGeom prst="rect">
            <a:avLst/>
          </a:prstGeom>
        </p:spPr>
      </p:pic>
    </p:spTree>
    <p:extLst>
      <p:ext uri="{BB962C8B-B14F-4D97-AF65-F5344CB8AC3E}">
        <p14:creationId xmlns:p14="http://schemas.microsoft.com/office/powerpoint/2010/main" val="306285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B6E970A-66D3-12E0-F170-7A86DB85AE67}"/>
              </a:ext>
            </a:extLst>
          </p:cNvPr>
          <p:cNvSpPr>
            <a:spLocks noGrp="1"/>
          </p:cNvSpPr>
          <p:nvPr>
            <p:ph type="title"/>
          </p:nvPr>
        </p:nvSpPr>
        <p:spPr/>
        <p:txBody>
          <a:bodyPr>
            <a:normAutofit/>
          </a:bodyPr>
          <a:lstStyle/>
          <a:p>
            <a:pPr algn="ctr"/>
            <a:r>
              <a:rPr lang="lv-LV" sz="3200" b="1" dirty="0"/>
              <a:t>Biedrību sadraudzības diena ar meistarklasēm</a:t>
            </a:r>
          </a:p>
        </p:txBody>
      </p:sp>
      <p:sp>
        <p:nvSpPr>
          <p:cNvPr id="3" name="Satura vietturis 2">
            <a:extLst>
              <a:ext uri="{FF2B5EF4-FFF2-40B4-BE49-F238E27FC236}">
                <a16:creationId xmlns:a16="http://schemas.microsoft.com/office/drawing/2014/main" id="{3BD90988-0E96-B756-D757-6955F8F9C66E}"/>
              </a:ext>
            </a:extLst>
          </p:cNvPr>
          <p:cNvSpPr>
            <a:spLocks noGrp="1"/>
          </p:cNvSpPr>
          <p:nvPr>
            <p:ph sz="half" idx="1"/>
          </p:nvPr>
        </p:nvSpPr>
        <p:spPr/>
        <p:txBody>
          <a:bodyPr/>
          <a:lstStyle/>
          <a:p>
            <a:pPr marL="0" indent="0">
              <a:buNone/>
            </a:pPr>
            <a:r>
              <a:rPr lang="lv-LV" dirty="0"/>
              <a:t>Realizēja: </a:t>
            </a:r>
            <a:r>
              <a:rPr lang="lv-LV" b="1" dirty="0"/>
              <a:t>Vietalvas un Odzienas dziedāšanas biedrība</a:t>
            </a:r>
          </a:p>
          <a:p>
            <a:pPr marL="0" indent="0">
              <a:buNone/>
            </a:pPr>
            <a:r>
              <a:rPr lang="lv-LV" b="1" dirty="0"/>
              <a:t>Finansējums: </a:t>
            </a:r>
            <a:r>
              <a:rPr lang="lv-LV" dirty="0"/>
              <a:t>400 eiro</a:t>
            </a:r>
          </a:p>
          <a:p>
            <a:pPr marL="0" indent="0">
              <a:buNone/>
            </a:pPr>
            <a:r>
              <a:rPr lang="lv-LV" b="1" dirty="0"/>
              <a:t>AKTIVITĀTES</a:t>
            </a:r>
          </a:p>
          <a:p>
            <a:pPr marL="0" indent="0">
              <a:buNone/>
            </a:pPr>
            <a:r>
              <a:rPr lang="lv-LV" dirty="0"/>
              <a:t>Radošas, netradicionālas  un izzinošas aktivitātes visas dienas garumā, sekmējot NVO aktivitātes un sadarbību vietējā kopienā </a:t>
            </a:r>
          </a:p>
        </p:txBody>
      </p:sp>
      <p:sp>
        <p:nvSpPr>
          <p:cNvPr id="4" name="Satura vietturis 3">
            <a:extLst>
              <a:ext uri="{FF2B5EF4-FFF2-40B4-BE49-F238E27FC236}">
                <a16:creationId xmlns:a16="http://schemas.microsoft.com/office/drawing/2014/main" id="{4B7B8292-C2E6-F161-47DD-AB95F66D7111}"/>
              </a:ext>
            </a:extLst>
          </p:cNvPr>
          <p:cNvSpPr>
            <a:spLocks noGrp="1"/>
          </p:cNvSpPr>
          <p:nvPr>
            <p:ph sz="half" idx="2"/>
          </p:nvPr>
        </p:nvSpPr>
        <p:spPr/>
        <p:txBody>
          <a:bodyPr/>
          <a:lstStyle/>
          <a:p>
            <a:pPr marL="0" indent="0">
              <a:buNone/>
            </a:pPr>
            <a:r>
              <a:rPr lang="lv-LV" b="1" dirty="0">
                <a:solidFill>
                  <a:srgbClr val="FF0000"/>
                </a:solidFill>
              </a:rPr>
              <a:t>NEREALIZĒJA!</a:t>
            </a:r>
          </a:p>
          <a:p>
            <a:endParaRPr lang="lv-LV" dirty="0"/>
          </a:p>
        </p:txBody>
      </p:sp>
    </p:spTree>
    <p:extLst>
      <p:ext uri="{BB962C8B-B14F-4D97-AF65-F5344CB8AC3E}">
        <p14:creationId xmlns:p14="http://schemas.microsoft.com/office/powerpoint/2010/main" val="31882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86052-8845-1694-2974-1CE21559A279}"/>
            </a:ext>
          </a:extLst>
        </p:cNvPr>
        <p:cNvGrpSpPr/>
        <p:nvPr/>
      </p:nvGrpSpPr>
      <p:grpSpPr>
        <a:xfrm>
          <a:off x="0" y="0"/>
          <a:ext cx="0" cy="0"/>
          <a:chOff x="0" y="0"/>
          <a:chExt cx="0" cy="0"/>
        </a:xfrm>
      </p:grpSpPr>
      <p:sp>
        <p:nvSpPr>
          <p:cNvPr id="5" name="Virsraksts 4">
            <a:extLst>
              <a:ext uri="{FF2B5EF4-FFF2-40B4-BE49-F238E27FC236}">
                <a16:creationId xmlns:a16="http://schemas.microsoft.com/office/drawing/2014/main" id="{382A4C79-1F19-96B3-C1E3-7045C1A7458F}"/>
              </a:ext>
            </a:extLst>
          </p:cNvPr>
          <p:cNvSpPr>
            <a:spLocks noGrp="1"/>
          </p:cNvSpPr>
          <p:nvPr>
            <p:ph type="ctrTitle"/>
          </p:nvPr>
        </p:nvSpPr>
        <p:spPr>
          <a:xfrm>
            <a:off x="711200" y="1371600"/>
            <a:ext cx="10468864" cy="987136"/>
          </a:xfrm>
        </p:spPr>
        <p:txBody>
          <a:bodyPr anchor="b">
            <a:normAutofit/>
          </a:bodyPr>
          <a:lstStyle/>
          <a:p>
            <a:r>
              <a:rPr lang="lv-LV" b="1" dirty="0"/>
              <a:t>Neretas apvienībā</a:t>
            </a:r>
          </a:p>
        </p:txBody>
      </p:sp>
      <p:sp>
        <p:nvSpPr>
          <p:cNvPr id="2" name="Apakšvirsraksts 1">
            <a:extLst>
              <a:ext uri="{FF2B5EF4-FFF2-40B4-BE49-F238E27FC236}">
                <a16:creationId xmlns:a16="http://schemas.microsoft.com/office/drawing/2014/main" id="{4392027E-5C65-34BE-2FF2-D61BCB202F9A}"/>
              </a:ext>
            </a:extLst>
          </p:cNvPr>
          <p:cNvSpPr>
            <a:spLocks noGrp="1"/>
          </p:cNvSpPr>
          <p:nvPr>
            <p:ph type="subTitle" idx="1"/>
          </p:nvPr>
        </p:nvSpPr>
        <p:spPr>
          <a:xfrm>
            <a:off x="711200" y="2597727"/>
            <a:ext cx="10472928" cy="3187253"/>
          </a:xfrm>
        </p:spPr>
        <p:txBody>
          <a:bodyPr>
            <a:normAutofit fontScale="40000" lnSpcReduction="20000"/>
          </a:bodyPr>
          <a:lstStyle/>
          <a:p>
            <a:pPr algn="l"/>
            <a:r>
              <a:rPr lang="lv-LV" sz="4200" b="1" dirty="0"/>
              <a:t>Piešķirts finansējums:</a:t>
            </a:r>
          </a:p>
          <a:p>
            <a:pPr marL="514350" indent="-514350" algn="l">
              <a:buFont typeface="+mj-lt"/>
              <a:buAutoNum type="arabicPeriod"/>
            </a:pPr>
            <a:r>
              <a:rPr lang="lv-LV" sz="4200" dirty="0"/>
              <a:t>Biedrībai </a:t>
            </a:r>
            <a:r>
              <a:rPr lang="lv-LV" sz="4200" b="1" dirty="0"/>
              <a:t>«</a:t>
            </a:r>
            <a:r>
              <a:rPr lang="lv-LV" sz="4200" b="1" dirty="0" err="1"/>
              <a:t>Upmales</a:t>
            </a:r>
            <a:r>
              <a:rPr lang="lv-LV" sz="4200" b="1" dirty="0"/>
              <a:t> mantinieki</a:t>
            </a:r>
            <a:r>
              <a:rPr lang="lv-LV" sz="4200" dirty="0"/>
              <a:t>»-620 eiro</a:t>
            </a:r>
          </a:p>
          <a:p>
            <a:pPr marL="514350" indent="-514350" algn="l">
              <a:buFont typeface="+mj-lt"/>
              <a:buAutoNum type="arabicPeriod"/>
            </a:pPr>
            <a:r>
              <a:rPr lang="lv-LV" sz="4200" dirty="0"/>
              <a:t>biedrībai </a:t>
            </a:r>
            <a:r>
              <a:rPr lang="lv-LV" sz="4200" b="1" dirty="0"/>
              <a:t>“Sēļu klubs</a:t>
            </a:r>
            <a:r>
              <a:rPr lang="lv-LV" sz="4200" dirty="0"/>
              <a:t>”- 600 eiro</a:t>
            </a:r>
          </a:p>
          <a:p>
            <a:pPr marL="514350" indent="-514350" algn="l">
              <a:buFont typeface="+mj-lt"/>
              <a:buAutoNum type="arabicPeriod"/>
            </a:pPr>
            <a:r>
              <a:rPr lang="lv-LV" sz="4200" dirty="0"/>
              <a:t>Biedrībai </a:t>
            </a:r>
            <a:r>
              <a:rPr lang="lv-LV" sz="4200" b="1" dirty="0"/>
              <a:t>«</a:t>
            </a:r>
            <a:r>
              <a:rPr lang="en-US" sz="4200" b="1" dirty="0">
                <a:effectLst/>
              </a:rPr>
              <a:t>Sēlijas laivas</a:t>
            </a:r>
            <a:r>
              <a:rPr lang="lv-LV" sz="4200" b="1" dirty="0"/>
              <a:t>»- </a:t>
            </a:r>
            <a:r>
              <a:rPr lang="lv-LV" sz="4200" dirty="0"/>
              <a:t>500 eiro</a:t>
            </a:r>
          </a:p>
          <a:p>
            <a:pPr marL="514350" indent="-514350" algn="l">
              <a:buFont typeface="+mj-lt"/>
              <a:buAutoNum type="arabicPeriod"/>
            </a:pPr>
            <a:r>
              <a:rPr lang="lv-LV" sz="4200" dirty="0"/>
              <a:t>Biedrībai</a:t>
            </a:r>
            <a:r>
              <a:rPr lang="lv-LV" sz="4200" b="1" dirty="0"/>
              <a:t> «</a:t>
            </a:r>
            <a:r>
              <a:rPr lang="lv-LV" sz="4200" b="1" dirty="0">
                <a:effectLst/>
              </a:rPr>
              <a:t>Sēlijas salas</a:t>
            </a:r>
            <a:r>
              <a:rPr lang="lv-LV" sz="4200" b="1" dirty="0"/>
              <a:t>»- </a:t>
            </a:r>
            <a:r>
              <a:rPr lang="lv-LV" sz="4200" dirty="0"/>
              <a:t>400 eiro</a:t>
            </a:r>
          </a:p>
          <a:p>
            <a:pPr marL="514350" indent="-514350" algn="l">
              <a:buFont typeface="+mj-lt"/>
              <a:buAutoNum type="arabicPeriod"/>
            </a:pPr>
            <a:r>
              <a:rPr lang="lv-LV" sz="4200" dirty="0"/>
              <a:t>Biedrībai </a:t>
            </a:r>
            <a:r>
              <a:rPr lang="lv-LV" sz="4200" b="1" dirty="0"/>
              <a:t>«</a:t>
            </a:r>
            <a:r>
              <a:rPr lang="lv-LV" sz="4200" b="1" dirty="0">
                <a:effectLst/>
              </a:rPr>
              <a:t>Atjauno muižu</a:t>
            </a:r>
            <a:r>
              <a:rPr lang="lv-LV" sz="4200" dirty="0"/>
              <a:t>» - 400 eiro</a:t>
            </a:r>
          </a:p>
          <a:p>
            <a:pPr marL="514350" indent="-514350" algn="l">
              <a:buFont typeface="+mj-lt"/>
              <a:buAutoNum type="arabicPeriod"/>
            </a:pPr>
            <a:r>
              <a:rPr lang="lv-LV" sz="4200" dirty="0"/>
              <a:t>Biedrībai «</a:t>
            </a:r>
            <a:r>
              <a:rPr lang="lv-LV" sz="4200" b="1" dirty="0" err="1"/>
              <a:t>Nirica</a:t>
            </a:r>
            <a:r>
              <a:rPr lang="lv-LV" sz="4200" dirty="0"/>
              <a:t>» - 400 eiro</a:t>
            </a:r>
          </a:p>
          <a:p>
            <a:pPr marL="514350" indent="-514350" algn="l">
              <a:buFont typeface="+mj-lt"/>
              <a:buAutoNum type="arabicPeriod"/>
            </a:pPr>
            <a:r>
              <a:rPr lang="lv-LV" sz="4200" dirty="0">
                <a:latin typeface="Times New Roman" panose="02020603050405020304" pitchFamily="18" charset="0"/>
                <a:ea typeface="Calibri" panose="020F0502020204030204" pitchFamily="34" charset="0"/>
              </a:rPr>
              <a:t>Biedrībai</a:t>
            </a:r>
            <a:r>
              <a:rPr lang="lv-LV" sz="4200" b="1" dirty="0">
                <a:latin typeface="Times New Roman" panose="02020603050405020304" pitchFamily="18" charset="0"/>
                <a:ea typeface="Calibri" panose="020F0502020204030204" pitchFamily="34" charset="0"/>
              </a:rPr>
              <a:t> «Mednieku klubs «</a:t>
            </a:r>
            <a:r>
              <a:rPr lang="lv-LV" sz="4200" b="1" dirty="0" err="1">
                <a:latin typeface="Times New Roman" panose="02020603050405020304" pitchFamily="18" charset="0"/>
                <a:ea typeface="Calibri" panose="020F0502020204030204" pitchFamily="34" charset="0"/>
              </a:rPr>
              <a:t>Ērberģe</a:t>
            </a:r>
            <a:r>
              <a:rPr lang="lv-LV" sz="4200" b="1" dirty="0">
                <a:latin typeface="Times New Roman" panose="02020603050405020304" pitchFamily="18" charset="0"/>
                <a:ea typeface="Calibri" panose="020F0502020204030204" pitchFamily="34" charset="0"/>
              </a:rPr>
              <a:t>» </a:t>
            </a:r>
            <a:r>
              <a:rPr lang="lv-LV" sz="4200" dirty="0">
                <a:latin typeface="Times New Roman" panose="02020603050405020304" pitchFamily="18" charset="0"/>
                <a:ea typeface="Calibri" panose="020F0502020204030204" pitchFamily="34" charset="0"/>
              </a:rPr>
              <a:t>- 600 eiro</a:t>
            </a:r>
          </a:p>
          <a:p>
            <a:pPr marL="514350" indent="-514350" algn="l">
              <a:buFont typeface="+mj-lt"/>
              <a:buAutoNum type="arabicPeriod"/>
            </a:pPr>
            <a:r>
              <a:rPr lang="lv-LV" sz="4200" dirty="0">
                <a:latin typeface="Times New Roman" panose="02020603050405020304" pitchFamily="18" charset="0"/>
                <a:ea typeface="Calibri" panose="020F0502020204030204" pitchFamily="34" charset="0"/>
              </a:rPr>
              <a:t>B</a:t>
            </a:r>
            <a:r>
              <a:rPr lang="lv-LV" sz="4200" dirty="0">
                <a:effectLst/>
                <a:latin typeface="Times New Roman" panose="02020603050405020304" pitchFamily="18" charset="0"/>
                <a:ea typeface="Calibri" panose="020F0502020204030204" pitchFamily="34" charset="0"/>
              </a:rPr>
              <a:t>iedrībai «</a:t>
            </a:r>
            <a:r>
              <a:rPr lang="lv-LV" sz="4200" b="1" dirty="0" err="1">
                <a:effectLst/>
                <a:latin typeface="Times New Roman" panose="02020603050405020304" pitchFamily="18" charset="0"/>
                <a:ea typeface="Calibri" panose="020F0502020204030204" pitchFamily="34" charset="0"/>
              </a:rPr>
              <a:t>Ērberģietes</a:t>
            </a:r>
            <a:r>
              <a:rPr lang="lv-LV" sz="4200" dirty="0">
                <a:effectLst/>
                <a:latin typeface="Times New Roman" panose="02020603050405020304" pitchFamily="18" charset="0"/>
                <a:ea typeface="Calibri" panose="020F0502020204030204" pitchFamily="34" charset="0"/>
              </a:rPr>
              <a:t>»- 400 eiro</a:t>
            </a:r>
          </a:p>
          <a:p>
            <a:pPr algn="l"/>
            <a:endParaRPr lang="lv-LV" dirty="0"/>
          </a:p>
          <a:p>
            <a:pPr algn="l"/>
            <a:endParaRPr lang="lv-LV" sz="2400" dirty="0">
              <a:effectLst/>
              <a:latin typeface="Times New Roman" panose="02020603050405020304" pitchFamily="18" charset="0"/>
              <a:ea typeface="Times New Roman" panose="02020603050405020304" pitchFamily="18" charset="0"/>
            </a:endParaRPr>
          </a:p>
          <a:p>
            <a:pPr algn="l"/>
            <a:r>
              <a:rPr lang="lv-LV" sz="2400" b="1" dirty="0">
                <a:latin typeface="Times New Roman" panose="02020603050405020304" pitchFamily="18" charset="0"/>
                <a:ea typeface="Times New Roman" panose="02020603050405020304" pitchFamily="18" charset="0"/>
              </a:rPr>
              <a:t>KOPĀ: </a:t>
            </a:r>
            <a:r>
              <a:rPr lang="lv-LV" sz="4300" b="1" dirty="0"/>
              <a:t>3920 eiro</a:t>
            </a:r>
          </a:p>
          <a:p>
            <a:endParaRPr lang="lv-LV" dirty="0"/>
          </a:p>
        </p:txBody>
      </p:sp>
    </p:spTree>
    <p:extLst>
      <p:ext uri="{BB962C8B-B14F-4D97-AF65-F5344CB8AC3E}">
        <p14:creationId xmlns:p14="http://schemas.microsoft.com/office/powerpoint/2010/main" val="246422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22932DD-95D0-6A5D-E24E-54835D9903F8}"/>
              </a:ext>
            </a:extLst>
          </p:cNvPr>
          <p:cNvSpPr>
            <a:spLocks noGrp="1"/>
          </p:cNvSpPr>
          <p:nvPr>
            <p:ph type="title"/>
          </p:nvPr>
        </p:nvSpPr>
        <p:spPr>
          <a:xfrm>
            <a:off x="609600" y="704088"/>
            <a:ext cx="10972800" cy="646730"/>
          </a:xfrm>
        </p:spPr>
        <p:txBody>
          <a:bodyPr>
            <a:normAutofit fontScale="90000"/>
          </a:bodyPr>
          <a:lstStyle/>
          <a:p>
            <a:pPr algn="ctr"/>
            <a:r>
              <a:rPr lang="lv-LV" sz="3200" b="1" dirty="0">
                <a:effectLst/>
                <a:latin typeface="Times New Roman" panose="02020603050405020304" pitchFamily="18" charset="0"/>
                <a:ea typeface="Calibri" panose="020F0502020204030204" pitchFamily="34" charset="0"/>
                <a:cs typeface="Times New Roman" panose="02020603050405020304" pitchFamily="18" charset="0"/>
              </a:rPr>
              <a:t>“Pa zemes un zvaigžņu ceļiem neretieši iet”</a:t>
            </a:r>
            <a:br>
              <a:rPr lang="lv-LV" sz="3200" dirty="0">
                <a:effectLst/>
                <a:latin typeface="Calibri" panose="020F0502020204030204" pitchFamily="34" charset="0"/>
                <a:ea typeface="Calibri" panose="020F0502020204030204" pitchFamily="34" charset="0"/>
                <a:cs typeface="Times New Roman" panose="02020603050405020304" pitchFamily="18" charset="0"/>
              </a:rPr>
            </a:br>
            <a:endParaRPr lang="lv-LV" sz="3200" dirty="0"/>
          </a:p>
        </p:txBody>
      </p:sp>
      <p:sp>
        <p:nvSpPr>
          <p:cNvPr id="3" name="Satura vietturis 2">
            <a:extLst>
              <a:ext uri="{FF2B5EF4-FFF2-40B4-BE49-F238E27FC236}">
                <a16:creationId xmlns:a16="http://schemas.microsoft.com/office/drawing/2014/main" id="{ED668E7C-ADB2-F2B9-72F7-F4AB8FE756F4}"/>
              </a:ext>
            </a:extLst>
          </p:cNvPr>
          <p:cNvSpPr>
            <a:spLocks noGrp="1"/>
          </p:cNvSpPr>
          <p:nvPr>
            <p:ph sz="half" idx="1"/>
          </p:nvPr>
        </p:nvSpPr>
        <p:spPr>
          <a:xfrm>
            <a:off x="609599" y="1153392"/>
            <a:ext cx="6425045" cy="5372099"/>
          </a:xfrm>
        </p:spPr>
        <p:txBody>
          <a:bodyPr>
            <a:normAutofit fontScale="25000" lnSpcReduction="20000"/>
          </a:bodyPr>
          <a:lstStyle/>
          <a:p>
            <a:pPr marL="0" indent="0" rtl="0">
              <a:lnSpc>
                <a:spcPct val="90000"/>
              </a:lnSpc>
              <a:buNone/>
            </a:pPr>
            <a:r>
              <a:rPr lang="lv-LV" sz="8000" dirty="0"/>
              <a:t>Realizēja biedrība </a:t>
            </a:r>
            <a:r>
              <a:rPr lang="lv-LV" sz="8000" b="1" dirty="0"/>
              <a:t>«</a:t>
            </a:r>
            <a:r>
              <a:rPr lang="lv-LV" sz="8000" b="1" dirty="0" err="1"/>
              <a:t>Upmales</a:t>
            </a:r>
            <a:r>
              <a:rPr lang="lv-LV" sz="8000" b="1" dirty="0"/>
              <a:t> mantinieki»</a:t>
            </a:r>
          </a:p>
          <a:p>
            <a:pPr marL="0" indent="0" rtl="0">
              <a:lnSpc>
                <a:spcPct val="90000"/>
              </a:lnSpc>
              <a:buNone/>
            </a:pPr>
            <a:r>
              <a:rPr lang="lv-LV" sz="8000" b="1" dirty="0"/>
              <a:t>Finansējums: </a:t>
            </a:r>
            <a:r>
              <a:rPr lang="lv-LV" sz="8000" dirty="0"/>
              <a:t>620.00 eiro </a:t>
            </a:r>
          </a:p>
          <a:p>
            <a:pPr marL="0" indent="0">
              <a:buNone/>
            </a:pPr>
            <a:endParaRPr lang="lv-LV" sz="8000" dirty="0"/>
          </a:p>
          <a:p>
            <a:pPr marL="0" indent="0">
              <a:buNone/>
            </a:pPr>
            <a:r>
              <a:rPr lang="lv-LV" sz="8000" b="1" dirty="0"/>
              <a:t>REZULTĀTI:</a:t>
            </a:r>
          </a:p>
          <a:p>
            <a:pPr indent="457200">
              <a:lnSpc>
                <a:spcPct val="115000"/>
              </a:lnSpc>
              <a:spcAft>
                <a:spcPts val="800"/>
              </a:spcAft>
            </a:pPr>
            <a:r>
              <a:rPr lang="lv-LV" sz="8000" dirty="0"/>
              <a:t>trīs pārgājieni - ekspedīcijas pa I. Ziedoņa pēdām Neretas novadā, kur pirms vairāk nekā 45 gadiem dzejnieks I. Ziedonis, tēlnieks V. Titāns  un dižkoku atbrīvotāju grupa uzstādīja piemiņas akmeņus 19. – 20. gadsimta ievērojamiem neretiešiem</a:t>
            </a:r>
          </a:p>
          <a:p>
            <a:pPr indent="457200">
              <a:lnSpc>
                <a:spcPct val="115000"/>
              </a:lnSpc>
              <a:spcAft>
                <a:spcPts val="800"/>
              </a:spcAft>
            </a:pPr>
            <a:r>
              <a:rPr lang="lv-LV" sz="8000" dirty="0"/>
              <a:t>izdota elektroniskā grāmata “Lidija Ozoliņa. Mikus </a:t>
            </a:r>
            <a:r>
              <a:rPr lang="lv-LV" sz="8000" dirty="0" err="1"/>
              <a:t>Skruzītis</a:t>
            </a:r>
            <a:r>
              <a:rPr lang="lv-LV" sz="8000" dirty="0"/>
              <a:t> – nepiedodami aizmirstais”. </a:t>
            </a:r>
          </a:p>
          <a:p>
            <a:pPr indent="457200">
              <a:lnSpc>
                <a:spcPct val="115000"/>
              </a:lnSpc>
              <a:spcAft>
                <a:spcPts val="800"/>
              </a:spcAft>
            </a:pPr>
            <a:r>
              <a:rPr lang="lv-LV" sz="8000" dirty="0"/>
              <a:t>Projekta noslēguma pasākumā apmeklētāji iepazīstināti ar elektronisko izdevumu lasīšanas būtību, elektronisko iespieddarbu lasīšanas programmu EPUB, grāmatas lasīšanas iespējām bibliotēkās, tā popularizējot IT prasmes Neretas apvienības iedzīvotāju vidū.</a:t>
            </a:r>
          </a:p>
          <a:p>
            <a:endParaRPr lang="lv-LV" dirty="0"/>
          </a:p>
        </p:txBody>
      </p:sp>
      <p:pic>
        <p:nvPicPr>
          <p:cNvPr id="8" name="Attēls 7" descr="Attēls, kurā ir ārpus telpām, zāle, koks, cilvēki&#10;&#10;Apraksts ģenerēts automātiski">
            <a:extLst>
              <a:ext uri="{FF2B5EF4-FFF2-40B4-BE49-F238E27FC236}">
                <a16:creationId xmlns:a16="http://schemas.microsoft.com/office/drawing/2014/main" id="{532659EF-18BD-E2BD-5A2A-D8AAFBDFFA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6094" y="2859857"/>
            <a:ext cx="5265906" cy="3949430"/>
          </a:xfrm>
          <a:prstGeom prst="rect">
            <a:avLst/>
          </a:prstGeom>
        </p:spPr>
      </p:pic>
      <p:pic>
        <p:nvPicPr>
          <p:cNvPr id="6" name="Satura vietturis 5" descr="Attēls, kurā ir vīrietis, cilvēka seja, portrets, ziedi&#10;&#10;Apraksts ģenerēts automātiski">
            <a:extLst>
              <a:ext uri="{FF2B5EF4-FFF2-40B4-BE49-F238E27FC236}">
                <a16:creationId xmlns:a16="http://schemas.microsoft.com/office/drawing/2014/main" id="{455E3282-6B0E-0D69-111D-32B791E2727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162863" y="886310"/>
            <a:ext cx="1727580" cy="2450202"/>
          </a:xfrm>
        </p:spPr>
      </p:pic>
    </p:spTree>
    <p:extLst>
      <p:ext uri="{BB962C8B-B14F-4D97-AF65-F5344CB8AC3E}">
        <p14:creationId xmlns:p14="http://schemas.microsoft.com/office/powerpoint/2010/main" val="414597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B3FD069-4E1D-98BF-1E04-2423FCD82C85}"/>
              </a:ext>
            </a:extLst>
          </p:cNvPr>
          <p:cNvSpPr>
            <a:spLocks noGrp="1"/>
          </p:cNvSpPr>
          <p:nvPr>
            <p:ph type="title"/>
          </p:nvPr>
        </p:nvSpPr>
        <p:spPr>
          <a:xfrm>
            <a:off x="609600" y="704088"/>
            <a:ext cx="10972800" cy="657121"/>
          </a:xfrm>
        </p:spPr>
        <p:txBody>
          <a:bodyPr anchor="b">
            <a:normAutofit/>
          </a:bodyPr>
          <a:lstStyle/>
          <a:p>
            <a:pPr algn="ctr"/>
            <a:r>
              <a:rPr lang="lv-LV" sz="3200" b="1" dirty="0"/>
              <a:t>Projekts «Zalves mežu noslēpumi»</a:t>
            </a:r>
          </a:p>
        </p:txBody>
      </p:sp>
      <p:sp>
        <p:nvSpPr>
          <p:cNvPr id="3" name="Satura vietturis 2">
            <a:extLst>
              <a:ext uri="{FF2B5EF4-FFF2-40B4-BE49-F238E27FC236}">
                <a16:creationId xmlns:a16="http://schemas.microsoft.com/office/drawing/2014/main" id="{02DA4E03-AEE5-6FF9-7750-C462A9537533}"/>
              </a:ext>
            </a:extLst>
          </p:cNvPr>
          <p:cNvSpPr>
            <a:spLocks noGrp="1"/>
          </p:cNvSpPr>
          <p:nvPr>
            <p:ph sz="half" idx="1"/>
          </p:nvPr>
        </p:nvSpPr>
        <p:spPr>
          <a:xfrm>
            <a:off x="609600" y="1920085"/>
            <a:ext cx="5384800" cy="4434840"/>
          </a:xfrm>
        </p:spPr>
        <p:txBody>
          <a:bodyPr>
            <a:normAutofit/>
          </a:bodyPr>
          <a:lstStyle/>
          <a:p>
            <a:pPr marL="0" indent="0">
              <a:lnSpc>
                <a:spcPct val="90000"/>
              </a:lnSpc>
              <a:buNone/>
            </a:pPr>
            <a:r>
              <a:rPr lang="lv-LV" sz="2000" dirty="0"/>
              <a:t>Biedrība </a:t>
            </a:r>
            <a:r>
              <a:rPr lang="lv-LV" sz="2000" b="1" dirty="0"/>
              <a:t>«Sēļu klubs»</a:t>
            </a:r>
          </a:p>
          <a:p>
            <a:pPr marL="0" indent="0">
              <a:lnSpc>
                <a:spcPct val="90000"/>
              </a:lnSpc>
              <a:buNone/>
            </a:pPr>
            <a:r>
              <a:rPr lang="lv-LV" sz="2000" b="1" dirty="0"/>
              <a:t>Finansējums: </a:t>
            </a:r>
            <a:r>
              <a:rPr lang="lv-LV" sz="2000" dirty="0"/>
              <a:t>600 eiro</a:t>
            </a:r>
          </a:p>
          <a:p>
            <a:pPr marL="0" indent="0">
              <a:lnSpc>
                <a:spcPct val="90000"/>
              </a:lnSpc>
              <a:buNone/>
            </a:pPr>
            <a:r>
              <a:rPr lang="lv-LV" sz="2000" b="1" dirty="0"/>
              <a:t>Rezultāti: </a:t>
            </a:r>
          </a:p>
          <a:p>
            <a:pPr marL="342900" indent="-342900">
              <a:lnSpc>
                <a:spcPct val="90000"/>
              </a:lnSpc>
              <a:buFont typeface="+mj-lt"/>
              <a:buAutoNum type="arabicPeriod"/>
            </a:pPr>
            <a:r>
              <a:rPr lang="lv-LV" sz="2000" dirty="0">
                <a:effectLst/>
              </a:rPr>
              <a:t>Noorganizēts  brauciens pa Zalves ciema populārākajām vietām, kas ietver vērtīgus dabas, kultūrvēstures objektus un personību piemiņas vietas. </a:t>
            </a:r>
          </a:p>
          <a:p>
            <a:pPr marL="342900" indent="-342900">
              <a:lnSpc>
                <a:spcPct val="90000"/>
              </a:lnSpc>
              <a:buFont typeface="+mj-lt"/>
              <a:buAutoNum type="arabicPeriod"/>
            </a:pPr>
            <a:r>
              <a:rPr lang="lv-LV" sz="2000" dirty="0"/>
              <a:t>T</a:t>
            </a:r>
            <a:r>
              <a:rPr lang="lv-LV" sz="2000" dirty="0">
                <a:effectLst/>
              </a:rPr>
              <a:t>ikšanās ar ārstniecības augu pazinēju - zāļu sievu Antu </a:t>
            </a:r>
            <a:r>
              <a:rPr lang="lv-LV" sz="2000" dirty="0"/>
              <a:t>no Kokneses</a:t>
            </a:r>
          </a:p>
          <a:p>
            <a:pPr marL="342900" indent="-342900">
              <a:lnSpc>
                <a:spcPct val="90000"/>
              </a:lnSpc>
              <a:buFont typeface="+mj-lt"/>
              <a:buAutoNum type="arabicPeriod"/>
            </a:pPr>
            <a:r>
              <a:rPr lang="lv-LV" sz="2000" dirty="0"/>
              <a:t>Sakārtots un atklāts muižas </a:t>
            </a:r>
            <a:r>
              <a:rPr lang="lv-LV" sz="2000" dirty="0">
                <a:effectLst/>
              </a:rPr>
              <a:t>Medību spārns (23.augustā)</a:t>
            </a:r>
          </a:p>
          <a:p>
            <a:pPr marL="342900" indent="-342900">
              <a:lnSpc>
                <a:spcPct val="90000"/>
              </a:lnSpc>
              <a:buFont typeface="+mj-lt"/>
              <a:buAutoNum type="arabicPeriod"/>
            </a:pPr>
            <a:r>
              <a:rPr lang="lv-LV" sz="2000" dirty="0">
                <a:effectLst/>
              </a:rPr>
              <a:t>Jauno mūziķu koncerts “Bezgalīga sirds” projekta noslēgumā</a:t>
            </a:r>
            <a:endParaRPr lang="lv-LV" sz="2000" dirty="0"/>
          </a:p>
        </p:txBody>
      </p:sp>
      <p:pic>
        <p:nvPicPr>
          <p:cNvPr id="6" name="Satura vietturis 5" descr="Attēls, kurā ir ārpus telpām, apģērbs, augs, persona&#10;&#10;Apraksts ģenerēts automātiski">
            <a:extLst>
              <a:ext uri="{FF2B5EF4-FFF2-40B4-BE49-F238E27FC236}">
                <a16:creationId xmlns:a16="http://schemas.microsoft.com/office/drawing/2014/main" id="{DD83F920-4351-98CC-1401-6854701D32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8935" r="1" b="1"/>
          <a:stretch/>
        </p:blipFill>
        <p:spPr>
          <a:xfrm>
            <a:off x="6197600" y="1920085"/>
            <a:ext cx="5384800" cy="4434840"/>
          </a:xfrm>
          <a:noFill/>
        </p:spPr>
      </p:pic>
    </p:spTree>
    <p:extLst>
      <p:ext uri="{BB962C8B-B14F-4D97-AF65-F5344CB8AC3E}">
        <p14:creationId xmlns:p14="http://schemas.microsoft.com/office/powerpoint/2010/main" val="329419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2181B3E-0C83-85E5-0A5E-840FCC971AF9}"/>
              </a:ext>
            </a:extLst>
          </p:cNvPr>
          <p:cNvSpPr>
            <a:spLocks noGrp="1"/>
          </p:cNvSpPr>
          <p:nvPr>
            <p:ph type="title"/>
          </p:nvPr>
        </p:nvSpPr>
        <p:spPr>
          <a:xfrm>
            <a:off x="609600" y="704088"/>
            <a:ext cx="10972800" cy="584385"/>
          </a:xfrm>
        </p:spPr>
        <p:txBody>
          <a:bodyPr anchor="b">
            <a:normAutofit/>
          </a:bodyPr>
          <a:lstStyle/>
          <a:p>
            <a:pPr algn="ctr"/>
            <a:r>
              <a:rPr lang="lv-LV" sz="3200" b="1" dirty="0"/>
              <a:t>«</a:t>
            </a:r>
            <a:r>
              <a:rPr lang="lv-LV" sz="3200" b="1" dirty="0">
                <a:effectLst/>
              </a:rPr>
              <a:t>Atklāt, izcelt un lepoties. Dabas tūrisms Sēlijā»</a:t>
            </a:r>
            <a:endParaRPr lang="lv-LV" sz="3200" dirty="0"/>
          </a:p>
        </p:txBody>
      </p:sp>
      <p:sp>
        <p:nvSpPr>
          <p:cNvPr id="3" name="Satura vietturis 2">
            <a:extLst>
              <a:ext uri="{FF2B5EF4-FFF2-40B4-BE49-F238E27FC236}">
                <a16:creationId xmlns:a16="http://schemas.microsoft.com/office/drawing/2014/main" id="{F31352CC-0C97-3911-7F33-DE3807DC35F5}"/>
              </a:ext>
            </a:extLst>
          </p:cNvPr>
          <p:cNvSpPr>
            <a:spLocks noGrp="1"/>
          </p:cNvSpPr>
          <p:nvPr>
            <p:ph sz="half" idx="1"/>
          </p:nvPr>
        </p:nvSpPr>
        <p:spPr>
          <a:xfrm>
            <a:off x="609600" y="1288473"/>
            <a:ext cx="5384800" cy="5066452"/>
          </a:xfrm>
        </p:spPr>
        <p:txBody>
          <a:bodyPr>
            <a:normAutofit fontScale="85000" lnSpcReduction="10000"/>
          </a:bodyPr>
          <a:lstStyle/>
          <a:p>
            <a:pPr marL="0" indent="0">
              <a:lnSpc>
                <a:spcPct val="90000"/>
              </a:lnSpc>
              <a:buNone/>
            </a:pPr>
            <a:r>
              <a:rPr lang="en-US" sz="2000" b="1" dirty="0">
                <a:effectLst/>
              </a:rPr>
              <a:t>Biedrība „Sēlijas laivas”</a:t>
            </a:r>
            <a:r>
              <a:rPr lang="lv-LV" sz="2000" b="1" dirty="0">
                <a:effectLst/>
              </a:rPr>
              <a:t> </a:t>
            </a:r>
          </a:p>
          <a:p>
            <a:pPr marL="0" indent="0">
              <a:lnSpc>
                <a:spcPct val="90000"/>
              </a:lnSpc>
              <a:buNone/>
            </a:pPr>
            <a:r>
              <a:rPr lang="lv-LV" sz="2000" dirty="0">
                <a:effectLst/>
              </a:rPr>
              <a:t>Finansējums: </a:t>
            </a:r>
            <a:r>
              <a:rPr lang="lv-LV" sz="2000" b="1" dirty="0">
                <a:effectLst/>
              </a:rPr>
              <a:t>500 eiro</a:t>
            </a:r>
          </a:p>
          <a:p>
            <a:pPr>
              <a:lnSpc>
                <a:spcPct val="90000"/>
              </a:lnSpc>
            </a:pPr>
            <a:endParaRPr lang="lv-LV" sz="2000" b="1" dirty="0">
              <a:effectLst/>
            </a:endParaRPr>
          </a:p>
          <a:p>
            <a:pPr marL="0" indent="0">
              <a:lnSpc>
                <a:spcPct val="90000"/>
              </a:lnSpc>
              <a:buNone/>
            </a:pPr>
            <a:r>
              <a:rPr lang="lv-LV" sz="2000" b="1" dirty="0">
                <a:effectLst/>
              </a:rPr>
              <a:t>Projekta rezultāti:</a:t>
            </a:r>
          </a:p>
          <a:p>
            <a:pPr marL="342900" lvl="0" indent="-342900">
              <a:lnSpc>
                <a:spcPct val="90000"/>
              </a:lnSpc>
              <a:spcAft>
                <a:spcPts val="1000"/>
              </a:spcAft>
              <a:buFont typeface="+mj-lt"/>
              <a:buAutoNum type="arabicPeriod"/>
            </a:pPr>
            <a:r>
              <a:rPr lang="lv-LV" sz="2000" dirty="0">
                <a:effectLst/>
              </a:rPr>
              <a:t>Tika nodrošināta 70 skolēnu līdzdalība neformālās izglītības norisēs Mazzalves pagastā.</a:t>
            </a:r>
          </a:p>
          <a:p>
            <a:pPr marL="342900" lvl="0" indent="-342900">
              <a:lnSpc>
                <a:spcPct val="90000"/>
              </a:lnSpc>
              <a:spcAft>
                <a:spcPts val="1000"/>
              </a:spcAft>
              <a:buFont typeface="+mj-lt"/>
              <a:buAutoNum type="arabicPeriod"/>
            </a:pPr>
            <a:r>
              <a:rPr lang="lv-LV" sz="2000" dirty="0">
                <a:effectLst/>
              </a:rPr>
              <a:t>Ar aktivitāšu ieviešanu tika stiprināts gan dabas tūrisma, gan neformālās izglītības prestižs.</a:t>
            </a:r>
          </a:p>
          <a:p>
            <a:pPr marL="342900" lvl="0" indent="-342900">
              <a:lnSpc>
                <a:spcPct val="90000"/>
              </a:lnSpc>
              <a:spcAft>
                <a:spcPts val="1000"/>
              </a:spcAft>
              <a:buFont typeface="+mj-lt"/>
              <a:buAutoNum type="arabicPeriod"/>
            </a:pPr>
            <a:r>
              <a:rPr lang="lv-LV" sz="2000" dirty="0">
                <a:effectLst/>
              </a:rPr>
              <a:t>Tika vairotas Aizkraukles novada bērnu un jauniešu neformālās izglītības kompetences.</a:t>
            </a:r>
          </a:p>
          <a:p>
            <a:pPr marL="0" indent="0">
              <a:lnSpc>
                <a:spcPct val="90000"/>
              </a:lnSpc>
              <a:buNone/>
            </a:pPr>
            <a:endParaRPr lang="lv-LV" sz="2000" dirty="0">
              <a:effectLst/>
            </a:endParaRPr>
          </a:p>
          <a:p>
            <a:pPr marL="0" indent="0">
              <a:lnSpc>
                <a:spcPct val="90000"/>
              </a:lnSpc>
              <a:buNone/>
            </a:pPr>
            <a:r>
              <a:rPr lang="lv-LV" sz="2000" dirty="0">
                <a:effectLst/>
              </a:rPr>
              <a:t> Mazzalves pamatskolas skolēni tika informēti par aktuālo Sēlijas dabas tūrismā un identificēja lietas, ar ko skolēni lepojas skolas, kopienas, reģiona līmenī dabas tūrisma jomā, apgūstot upes resursus, orientēšanos dabā, dabas etiķeti – </a:t>
            </a:r>
            <a:r>
              <a:rPr lang="lv-LV" sz="2000" dirty="0" err="1">
                <a:effectLst/>
              </a:rPr>
              <a:t>koatnesitoaiznes</a:t>
            </a:r>
            <a:r>
              <a:rPr lang="lv-LV" sz="2000" dirty="0">
                <a:effectLst/>
              </a:rPr>
              <a:t>, Google </a:t>
            </a:r>
            <a:r>
              <a:rPr lang="lv-LV" sz="2000" dirty="0" err="1">
                <a:effectLst/>
              </a:rPr>
              <a:t>lens</a:t>
            </a:r>
            <a:r>
              <a:rPr lang="lv-LV" sz="2000" dirty="0">
                <a:effectLst/>
              </a:rPr>
              <a:t> aplikāciju.</a:t>
            </a:r>
          </a:p>
          <a:p>
            <a:pPr marL="0" indent="0">
              <a:lnSpc>
                <a:spcPct val="90000"/>
              </a:lnSpc>
              <a:buNone/>
            </a:pPr>
            <a:endParaRPr lang="lv-LV" sz="2000" dirty="0">
              <a:effectLst/>
            </a:endParaRPr>
          </a:p>
          <a:p>
            <a:pPr marL="0" indent="0">
              <a:lnSpc>
                <a:spcPct val="90000"/>
              </a:lnSpc>
              <a:buNone/>
            </a:pPr>
            <a:r>
              <a:rPr lang="lv-LV" sz="2000" dirty="0">
                <a:effectLst/>
              </a:rPr>
              <a:t> </a:t>
            </a:r>
          </a:p>
          <a:p>
            <a:pPr>
              <a:lnSpc>
                <a:spcPct val="90000"/>
              </a:lnSpc>
            </a:pPr>
            <a:endParaRPr lang="lv-LV" sz="1200" dirty="0"/>
          </a:p>
        </p:txBody>
      </p:sp>
      <p:pic>
        <p:nvPicPr>
          <p:cNvPr id="6" name="Satura vietturis 5" descr="Attēls, kurā ir ārpus telpām, koks, atpūta, airēšana&#10;&#10;Apraksts ģenerēts automātiski">
            <a:extLst>
              <a:ext uri="{FF2B5EF4-FFF2-40B4-BE49-F238E27FC236}">
                <a16:creationId xmlns:a16="http://schemas.microsoft.com/office/drawing/2014/main" id="{167518B5-E122-2014-16E6-BCC65BC26E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16219" b="-2"/>
          <a:stretch/>
        </p:blipFill>
        <p:spPr>
          <a:xfrm>
            <a:off x="6197600" y="1920085"/>
            <a:ext cx="5384800" cy="4434840"/>
          </a:xfrm>
          <a:noFill/>
        </p:spPr>
      </p:pic>
    </p:spTree>
    <p:extLst>
      <p:ext uri="{BB962C8B-B14F-4D97-AF65-F5344CB8AC3E}">
        <p14:creationId xmlns:p14="http://schemas.microsoft.com/office/powerpoint/2010/main" val="331075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Virsraksts 10">
            <a:extLst>
              <a:ext uri="{FF2B5EF4-FFF2-40B4-BE49-F238E27FC236}">
                <a16:creationId xmlns:a16="http://schemas.microsoft.com/office/drawing/2014/main" id="{B72FCB26-C09F-B188-0117-07A9A3731552}"/>
              </a:ext>
            </a:extLst>
          </p:cNvPr>
          <p:cNvSpPr>
            <a:spLocks noGrp="1"/>
          </p:cNvSpPr>
          <p:nvPr>
            <p:ph type="title"/>
          </p:nvPr>
        </p:nvSpPr>
        <p:spPr>
          <a:xfrm>
            <a:off x="609600" y="704088"/>
            <a:ext cx="10972800" cy="634382"/>
          </a:xfrm>
        </p:spPr>
        <p:txBody>
          <a:bodyPr>
            <a:normAutofit fontScale="90000"/>
          </a:bodyPr>
          <a:lstStyle/>
          <a:p>
            <a:r>
              <a:rPr lang="lv-LV" dirty="0"/>
              <a:t>Projektu realizētāji- 2023-2024.</a:t>
            </a:r>
          </a:p>
        </p:txBody>
      </p:sp>
      <p:sp>
        <p:nvSpPr>
          <p:cNvPr id="5" name="Satura vietturis 4">
            <a:extLst>
              <a:ext uri="{FF2B5EF4-FFF2-40B4-BE49-F238E27FC236}">
                <a16:creationId xmlns:a16="http://schemas.microsoft.com/office/drawing/2014/main" id="{6F591DCA-04B4-757B-7478-A476E1303394}"/>
              </a:ext>
            </a:extLst>
          </p:cNvPr>
          <p:cNvSpPr>
            <a:spLocks noGrp="1"/>
          </p:cNvSpPr>
          <p:nvPr>
            <p:ph sz="half" idx="1"/>
          </p:nvPr>
        </p:nvSpPr>
        <p:spPr>
          <a:xfrm>
            <a:off x="609600" y="1444487"/>
            <a:ext cx="5384800" cy="4910438"/>
          </a:xfrm>
        </p:spPr>
        <p:txBody>
          <a:bodyPr>
            <a:normAutofit fontScale="70000" lnSpcReduction="20000"/>
          </a:bodyPr>
          <a:lstStyle/>
          <a:p>
            <a:pPr marL="457200" indent="-457200">
              <a:buFont typeface="+mj-lt"/>
              <a:buAutoNum type="arabicPeriod"/>
            </a:pPr>
            <a:r>
              <a:rPr lang="lv-LV" dirty="0"/>
              <a:t>Aizkraukles novada </a:t>
            </a:r>
            <a:r>
              <a:rPr lang="lv-LV" b="1" dirty="0"/>
              <a:t>senioru biedrība “Askrāde</a:t>
            </a:r>
            <a:r>
              <a:rPr lang="lv-LV" dirty="0"/>
              <a:t>»</a:t>
            </a:r>
          </a:p>
          <a:p>
            <a:pPr marL="457200" indent="-457200">
              <a:buFont typeface="+mj-lt"/>
              <a:buAutoNum type="arabicPeriod"/>
            </a:pPr>
            <a:r>
              <a:rPr lang="lv-LV" dirty="0"/>
              <a:t>Latvijas </a:t>
            </a:r>
            <a:r>
              <a:rPr lang="lv-LV" b="1" dirty="0"/>
              <a:t>politiski represēto apvienības Aizkraukles nodaļa</a:t>
            </a:r>
          </a:p>
          <a:p>
            <a:pPr marL="457200" indent="-457200">
              <a:buFont typeface="+mj-lt"/>
              <a:buAutoNum type="arabicPeriod"/>
            </a:pPr>
            <a:r>
              <a:rPr lang="lv-LV" b="1" dirty="0">
                <a:solidFill>
                  <a:schemeClr val="accent6">
                    <a:lumMod val="75000"/>
                  </a:schemeClr>
                </a:solidFill>
              </a:rPr>
              <a:t>Kokneses Represēto nodaļa</a:t>
            </a:r>
          </a:p>
          <a:p>
            <a:pPr marL="457200" indent="-457200">
              <a:buFont typeface="+mj-lt"/>
              <a:buAutoNum type="arabicPeriod"/>
            </a:pPr>
            <a:r>
              <a:rPr lang="lv-LV" dirty="0"/>
              <a:t>Biedrība </a:t>
            </a:r>
            <a:r>
              <a:rPr lang="lv-LV" b="1" dirty="0"/>
              <a:t>"Daugavas abi krasti»</a:t>
            </a:r>
            <a:endParaRPr lang="lv-LV" dirty="0"/>
          </a:p>
          <a:p>
            <a:pPr marL="457200" indent="-457200">
              <a:buFont typeface="+mj-lt"/>
              <a:buAutoNum type="arabicPeriod"/>
            </a:pPr>
            <a:r>
              <a:rPr lang="lv-LV" dirty="0"/>
              <a:t>Kopienu sadarbības tīkls </a:t>
            </a:r>
            <a:r>
              <a:rPr lang="lv-LV" b="1" dirty="0"/>
              <a:t>“Sēlijas salas”</a:t>
            </a:r>
          </a:p>
          <a:p>
            <a:pPr marL="457200" indent="-457200">
              <a:buFont typeface="+mj-lt"/>
              <a:buAutoNum type="arabicPeriod"/>
            </a:pPr>
            <a:r>
              <a:rPr lang="lv-LV" dirty="0"/>
              <a:t>Biedrība </a:t>
            </a:r>
            <a:r>
              <a:rPr lang="lv-LV" b="1" dirty="0"/>
              <a:t>"Sēlijas laivas" </a:t>
            </a:r>
          </a:p>
          <a:p>
            <a:pPr marL="457200" indent="-457200">
              <a:buFont typeface="+mj-lt"/>
              <a:buAutoNum type="arabicPeriod"/>
            </a:pPr>
            <a:r>
              <a:rPr lang="lv-LV" b="1" dirty="0"/>
              <a:t>«Daugavas vanagi», </a:t>
            </a:r>
            <a:r>
              <a:rPr lang="lv-LV" dirty="0"/>
              <a:t>Aizkraukles nodaļa</a:t>
            </a:r>
          </a:p>
          <a:p>
            <a:pPr marL="457200" indent="-457200">
              <a:buFont typeface="+mj-lt"/>
              <a:buAutoNum type="arabicPeriod"/>
            </a:pPr>
            <a:r>
              <a:rPr lang="lv-LV" dirty="0"/>
              <a:t>Biedrība </a:t>
            </a:r>
            <a:r>
              <a:rPr lang="lv-LV" b="1" dirty="0"/>
              <a:t>«Irši iedvesmo</a:t>
            </a:r>
            <a:r>
              <a:rPr lang="lv-LV" dirty="0"/>
              <a:t>»</a:t>
            </a:r>
          </a:p>
          <a:p>
            <a:pPr marL="457200" indent="-457200">
              <a:buFont typeface="+mj-lt"/>
              <a:buAutoNum type="arabicPeriod"/>
            </a:pPr>
            <a:r>
              <a:rPr lang="lv-LV" dirty="0"/>
              <a:t>Biedrība </a:t>
            </a:r>
            <a:r>
              <a:rPr lang="lv-LV" b="1" dirty="0"/>
              <a:t>«Sēļu klubs</a:t>
            </a:r>
            <a:r>
              <a:rPr lang="lv-LV" dirty="0"/>
              <a:t>» </a:t>
            </a:r>
          </a:p>
          <a:p>
            <a:pPr marL="457200" indent="-457200">
              <a:buFont typeface="+mj-lt"/>
              <a:buAutoNum type="arabicPeriod"/>
            </a:pPr>
            <a:r>
              <a:rPr lang="lv-LV" dirty="0">
                <a:solidFill>
                  <a:schemeClr val="accent6">
                    <a:lumMod val="75000"/>
                  </a:schemeClr>
                </a:solidFill>
              </a:rPr>
              <a:t>Biedrība </a:t>
            </a:r>
            <a:r>
              <a:rPr lang="lv-LV" b="1" dirty="0">
                <a:solidFill>
                  <a:schemeClr val="accent6">
                    <a:lumMod val="75000"/>
                  </a:schemeClr>
                </a:solidFill>
              </a:rPr>
              <a:t>«</a:t>
            </a:r>
            <a:r>
              <a:rPr lang="lv-LV" b="1" dirty="0" err="1">
                <a:solidFill>
                  <a:schemeClr val="accent6">
                    <a:lumMod val="75000"/>
                  </a:schemeClr>
                </a:solidFill>
              </a:rPr>
              <a:t>Ērberģietes</a:t>
            </a:r>
            <a:r>
              <a:rPr lang="lv-LV" b="1" dirty="0">
                <a:solidFill>
                  <a:schemeClr val="accent6">
                    <a:lumMod val="75000"/>
                  </a:schemeClr>
                </a:solidFill>
              </a:rPr>
              <a:t>»</a:t>
            </a:r>
          </a:p>
          <a:p>
            <a:pPr marL="457200" indent="-457200">
              <a:buFont typeface="+mj-lt"/>
              <a:buAutoNum type="arabicPeriod"/>
            </a:pPr>
            <a:r>
              <a:rPr lang="lv-LV" dirty="0"/>
              <a:t>Aizkraukles dzīvnieku aizsardzības biedrība </a:t>
            </a:r>
            <a:r>
              <a:rPr lang="lv-LV" b="1" dirty="0"/>
              <a:t>“</a:t>
            </a:r>
            <a:r>
              <a:rPr lang="lv-LV" b="1" dirty="0" err="1"/>
              <a:t>Felida</a:t>
            </a:r>
            <a:r>
              <a:rPr lang="lv-LV" b="1" dirty="0"/>
              <a:t>»</a:t>
            </a:r>
          </a:p>
          <a:p>
            <a:pPr marL="457200" indent="-457200">
              <a:buFont typeface="+mj-lt"/>
              <a:buAutoNum type="arabicPeriod"/>
            </a:pPr>
            <a:r>
              <a:rPr lang="lv-LV" dirty="0"/>
              <a:t>Biedrība </a:t>
            </a:r>
            <a:r>
              <a:rPr lang="lv-LV" b="1" dirty="0"/>
              <a:t>«</a:t>
            </a:r>
            <a:r>
              <a:rPr lang="lv-LV" b="1" dirty="0" err="1"/>
              <a:t>Upmales</a:t>
            </a:r>
            <a:r>
              <a:rPr lang="lv-LV" b="1" dirty="0"/>
              <a:t> mantinieki</a:t>
            </a:r>
            <a:r>
              <a:rPr lang="lv-LV" dirty="0"/>
              <a:t>» </a:t>
            </a:r>
          </a:p>
          <a:p>
            <a:pPr marL="457200" indent="-457200">
              <a:buFont typeface="+mj-lt"/>
              <a:buAutoNum type="arabicPeriod"/>
            </a:pPr>
            <a:r>
              <a:rPr lang="lv-LV" dirty="0">
                <a:solidFill>
                  <a:schemeClr val="accent6">
                    <a:lumMod val="75000"/>
                  </a:schemeClr>
                </a:solidFill>
              </a:rPr>
              <a:t>Mednieku un makšķernieku </a:t>
            </a:r>
            <a:r>
              <a:rPr lang="lv-LV" b="1" dirty="0">
                <a:solidFill>
                  <a:schemeClr val="accent6">
                    <a:lumMod val="75000"/>
                  </a:schemeClr>
                </a:solidFill>
              </a:rPr>
              <a:t>klubs “Rags» </a:t>
            </a:r>
          </a:p>
          <a:p>
            <a:pPr marL="457200" indent="-457200">
              <a:buFont typeface="+mj-lt"/>
              <a:buAutoNum type="arabicPeriod"/>
            </a:pPr>
            <a:r>
              <a:rPr lang="lv-LV" dirty="0">
                <a:solidFill>
                  <a:schemeClr val="accent6">
                    <a:lumMod val="75000"/>
                  </a:schemeClr>
                </a:solidFill>
              </a:rPr>
              <a:t>Jauniešu </a:t>
            </a:r>
            <a:r>
              <a:rPr lang="lv-LV" b="1" dirty="0">
                <a:solidFill>
                  <a:schemeClr val="accent6">
                    <a:lumMod val="75000"/>
                  </a:schemeClr>
                </a:solidFill>
              </a:rPr>
              <a:t>biedrība “Solis» </a:t>
            </a:r>
          </a:p>
          <a:p>
            <a:pPr marL="457200" indent="-457200">
              <a:buFont typeface="+mj-lt"/>
              <a:buAutoNum type="arabicPeriod"/>
            </a:pPr>
            <a:r>
              <a:rPr lang="lv-LV" dirty="0"/>
              <a:t>Biedrība </a:t>
            </a:r>
            <a:r>
              <a:rPr lang="lv-LV" b="1" dirty="0"/>
              <a:t>“Kopsolis” </a:t>
            </a:r>
            <a:r>
              <a:rPr lang="lv-LV" dirty="0"/>
              <a:t>(Pļaviņas)</a:t>
            </a:r>
          </a:p>
        </p:txBody>
      </p:sp>
      <p:sp>
        <p:nvSpPr>
          <p:cNvPr id="2" name="Satura vietturis 1">
            <a:extLst>
              <a:ext uri="{FF2B5EF4-FFF2-40B4-BE49-F238E27FC236}">
                <a16:creationId xmlns:a16="http://schemas.microsoft.com/office/drawing/2014/main" id="{FBC668DB-597A-AB4F-15BA-478C92446B80}"/>
              </a:ext>
            </a:extLst>
          </p:cNvPr>
          <p:cNvSpPr>
            <a:spLocks noGrp="1"/>
          </p:cNvSpPr>
          <p:nvPr>
            <p:ph sz="half" idx="2"/>
          </p:nvPr>
        </p:nvSpPr>
        <p:spPr>
          <a:xfrm>
            <a:off x="6197602" y="1367685"/>
            <a:ext cx="5384800" cy="5016455"/>
          </a:xfrm>
        </p:spPr>
        <p:txBody>
          <a:bodyPr>
            <a:normAutofit fontScale="70000" lnSpcReduction="20000"/>
          </a:bodyPr>
          <a:lstStyle/>
          <a:p>
            <a:pPr marL="457200" indent="-457200">
              <a:buFont typeface="+mj-lt"/>
              <a:buAutoNum type="arabicPeriod"/>
            </a:pPr>
            <a:r>
              <a:rPr lang="lv-LV" dirty="0"/>
              <a:t>Biedrība </a:t>
            </a:r>
            <a:r>
              <a:rPr lang="lv-LV" b="1" dirty="0"/>
              <a:t>«Baltaine»</a:t>
            </a:r>
          </a:p>
          <a:p>
            <a:pPr marL="457200" indent="-457200">
              <a:buFont typeface="+mj-lt"/>
              <a:buAutoNum type="arabicPeriod"/>
            </a:pPr>
            <a:r>
              <a:rPr lang="lv-LV" dirty="0"/>
              <a:t>biedrība: </a:t>
            </a:r>
            <a:r>
              <a:rPr lang="lv-LV" b="1" dirty="0"/>
              <a:t>“Tēlnieka Voldemāra Jākobsona kultūrvēsturiskais mantojums”</a:t>
            </a:r>
          </a:p>
          <a:p>
            <a:pPr marL="457200" indent="-457200">
              <a:buFont typeface="+mj-lt"/>
              <a:buAutoNum type="arabicPeriod"/>
            </a:pPr>
            <a:r>
              <a:rPr lang="lv-LV" dirty="0"/>
              <a:t>biedrība „</a:t>
            </a:r>
            <a:r>
              <a:rPr lang="lv-LV" b="1" dirty="0"/>
              <a:t>Atjauno muižu</a:t>
            </a:r>
            <a:r>
              <a:rPr lang="lv-LV" dirty="0"/>
              <a:t>”</a:t>
            </a:r>
          </a:p>
          <a:p>
            <a:pPr marL="457200" indent="-457200">
              <a:buFont typeface="+mj-lt"/>
              <a:buAutoNum type="arabicPeriod"/>
            </a:pPr>
            <a:r>
              <a:rPr lang="lv-LV" dirty="0"/>
              <a:t>Biedrība ‘</a:t>
            </a:r>
            <a:r>
              <a:rPr lang="lv-LV" b="1" dirty="0"/>
              <a:t>Greblis’</a:t>
            </a:r>
          </a:p>
          <a:p>
            <a:pPr marL="457200" indent="-457200">
              <a:buFont typeface="+mj-lt"/>
              <a:buAutoNum type="arabicPeriod"/>
            </a:pPr>
            <a:r>
              <a:rPr lang="lv-LV" dirty="0"/>
              <a:t>Kultūras un izglītības biedrība “</a:t>
            </a:r>
            <a:r>
              <a:rPr lang="lv-LV" b="1" dirty="0"/>
              <a:t>Jaunrades un attīstības darbnīca”</a:t>
            </a:r>
          </a:p>
          <a:p>
            <a:pPr marL="457200" indent="-457200">
              <a:buFont typeface="+mj-lt"/>
              <a:buAutoNum type="arabicPeriod"/>
            </a:pPr>
            <a:r>
              <a:rPr lang="lv-LV" dirty="0"/>
              <a:t>Invalīdu biedrība </a:t>
            </a:r>
            <a:r>
              <a:rPr lang="lv-LV" b="1" dirty="0"/>
              <a:t>“Sudrabegles” </a:t>
            </a:r>
          </a:p>
          <a:p>
            <a:pPr marL="457200" indent="-457200">
              <a:buFont typeface="+mj-lt"/>
              <a:buAutoNum type="arabicPeriod"/>
            </a:pPr>
            <a:r>
              <a:rPr lang="lv-LV" dirty="0"/>
              <a:t>Biedrība </a:t>
            </a:r>
            <a:r>
              <a:rPr lang="lv-LV" b="1" dirty="0"/>
              <a:t>«Staburags»</a:t>
            </a:r>
          </a:p>
          <a:p>
            <a:pPr marL="457200" indent="-457200">
              <a:buFont typeface="+mj-lt"/>
              <a:buAutoNum type="arabicPeriod"/>
            </a:pPr>
            <a:r>
              <a:rPr lang="lv-LV" b="1" dirty="0"/>
              <a:t>Vietalvas un Odzienas dziedāšanas </a:t>
            </a:r>
            <a:r>
              <a:rPr lang="lv-LV" dirty="0"/>
              <a:t>biedrība</a:t>
            </a:r>
          </a:p>
          <a:p>
            <a:pPr marL="457200" indent="-457200">
              <a:buFont typeface="+mj-lt"/>
              <a:buAutoNum type="arabicPeriod"/>
            </a:pPr>
            <a:r>
              <a:rPr lang="lv-LV" dirty="0"/>
              <a:t>Biedrība </a:t>
            </a:r>
            <a:r>
              <a:rPr lang="lv-LV" b="1" dirty="0"/>
              <a:t>«Pērses krasts»</a:t>
            </a:r>
          </a:p>
          <a:p>
            <a:pPr marL="457200" indent="-457200">
              <a:buFont typeface="+mj-lt"/>
              <a:buAutoNum type="arabicPeriod"/>
            </a:pPr>
            <a:r>
              <a:rPr lang="lv-LV" dirty="0"/>
              <a:t>Biedrība</a:t>
            </a:r>
            <a:r>
              <a:rPr lang="lv-LV" b="1" dirty="0"/>
              <a:t> «Bites»</a:t>
            </a:r>
          </a:p>
          <a:p>
            <a:pPr marL="457200" indent="-457200">
              <a:buFont typeface="+mj-lt"/>
              <a:buAutoNum type="arabicPeriod"/>
            </a:pPr>
            <a:r>
              <a:rPr lang="lv-LV" dirty="0"/>
              <a:t>Mednieku klubs </a:t>
            </a:r>
            <a:r>
              <a:rPr lang="lv-LV" b="1" dirty="0"/>
              <a:t>«Ērberģe»</a:t>
            </a:r>
          </a:p>
          <a:p>
            <a:pPr marL="457200" indent="-457200">
              <a:buFont typeface="+mj-lt"/>
              <a:buAutoNum type="arabicPeriod"/>
            </a:pPr>
            <a:r>
              <a:rPr lang="lv-LV" b="1" dirty="0"/>
              <a:t>Kora «Alaine» biedrība</a:t>
            </a:r>
          </a:p>
          <a:p>
            <a:pPr marL="457200" indent="-457200">
              <a:buFont typeface="+mj-lt"/>
              <a:buAutoNum type="arabicPeriod"/>
            </a:pPr>
            <a:r>
              <a:rPr lang="lv-LV" dirty="0"/>
              <a:t>Biedrība </a:t>
            </a:r>
            <a:r>
              <a:rPr lang="lv-LV" b="1" dirty="0"/>
              <a:t>«</a:t>
            </a:r>
            <a:r>
              <a:rPr lang="lv-LV" b="1" dirty="0" err="1"/>
              <a:t>Kalnaziedu</a:t>
            </a:r>
            <a:r>
              <a:rPr lang="lv-LV" b="1" dirty="0"/>
              <a:t> godi»</a:t>
            </a:r>
          </a:p>
          <a:p>
            <a:pPr marL="457200" indent="-457200">
              <a:buFont typeface="+mj-lt"/>
              <a:buAutoNum type="arabicPeriod"/>
            </a:pPr>
            <a:r>
              <a:rPr lang="lv-LV" sz="2800" dirty="0">
                <a:effectLst/>
                <a:latin typeface="Times New Roman" panose="02020603050405020304" pitchFamily="18" charset="0"/>
                <a:ea typeface="Times New Roman" panose="02020603050405020304" pitchFamily="18" charset="0"/>
              </a:rPr>
              <a:t>Biedrības </a:t>
            </a:r>
            <a:r>
              <a:rPr lang="lv-LV" sz="2800" b="1" dirty="0">
                <a:effectLst/>
                <a:latin typeface="Times New Roman" panose="02020603050405020304" pitchFamily="18" charset="0"/>
                <a:ea typeface="Times New Roman" panose="02020603050405020304" pitchFamily="18" charset="0"/>
              </a:rPr>
              <a:t>«Daugavas Vanagi Latvijā» Kokneses nodaļa</a:t>
            </a:r>
          </a:p>
          <a:p>
            <a:pPr marL="457200" indent="-457200">
              <a:buFont typeface="+mj-lt"/>
              <a:buAutoNum type="arabicPeriod"/>
            </a:pPr>
            <a:endParaRPr lang="lv-LV" b="1" dirty="0"/>
          </a:p>
          <a:p>
            <a:pPr marL="457200" indent="-457200">
              <a:buFont typeface="+mj-lt"/>
              <a:buAutoNum type="arabicPeriod"/>
            </a:pPr>
            <a:endParaRPr lang="lv-LV" dirty="0"/>
          </a:p>
        </p:txBody>
      </p:sp>
    </p:spTree>
    <p:extLst>
      <p:ext uri="{BB962C8B-B14F-4D97-AF65-F5344CB8AC3E}">
        <p14:creationId xmlns:p14="http://schemas.microsoft.com/office/powerpoint/2010/main" val="358043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BF37E1E-07AE-E6F7-AF50-F06FD4C27D1D}"/>
              </a:ext>
            </a:extLst>
          </p:cNvPr>
          <p:cNvSpPr>
            <a:spLocks noGrp="1"/>
          </p:cNvSpPr>
          <p:nvPr>
            <p:ph type="title"/>
          </p:nvPr>
        </p:nvSpPr>
        <p:spPr>
          <a:xfrm>
            <a:off x="609600" y="704088"/>
            <a:ext cx="10972800" cy="515112"/>
          </a:xfrm>
        </p:spPr>
        <p:txBody>
          <a:bodyPr anchor="b">
            <a:normAutofit fontScale="90000"/>
          </a:bodyPr>
          <a:lstStyle/>
          <a:p>
            <a:r>
              <a:rPr lang="lv-LV" sz="4600" b="1" dirty="0">
                <a:effectLst/>
              </a:rPr>
              <a:t>Projekts “Sēlijas tūrisma tirgus </a:t>
            </a:r>
            <a:r>
              <a:rPr lang="lv-LV" sz="4600" b="1" dirty="0" err="1">
                <a:effectLst/>
              </a:rPr>
              <a:t>Ērberģē</a:t>
            </a:r>
            <a:r>
              <a:rPr lang="lv-LV" sz="4600" b="1" dirty="0">
                <a:effectLst/>
              </a:rPr>
              <a:t>”</a:t>
            </a:r>
            <a:endParaRPr lang="lv-LV" sz="4600" dirty="0"/>
          </a:p>
        </p:txBody>
      </p:sp>
      <p:sp>
        <p:nvSpPr>
          <p:cNvPr id="3" name="Satura vietturis 2">
            <a:extLst>
              <a:ext uri="{FF2B5EF4-FFF2-40B4-BE49-F238E27FC236}">
                <a16:creationId xmlns:a16="http://schemas.microsoft.com/office/drawing/2014/main" id="{5E8CC62D-4736-AE50-CE76-FC771BCD956A}"/>
              </a:ext>
            </a:extLst>
          </p:cNvPr>
          <p:cNvSpPr>
            <a:spLocks noGrp="1"/>
          </p:cNvSpPr>
          <p:nvPr>
            <p:ph sz="half" idx="1"/>
          </p:nvPr>
        </p:nvSpPr>
        <p:spPr>
          <a:xfrm>
            <a:off x="609600" y="1444487"/>
            <a:ext cx="5384800" cy="4910438"/>
          </a:xfrm>
        </p:spPr>
        <p:txBody>
          <a:bodyPr>
            <a:normAutofit/>
          </a:bodyPr>
          <a:lstStyle/>
          <a:p>
            <a:pPr marL="0" indent="0">
              <a:lnSpc>
                <a:spcPct val="90000"/>
              </a:lnSpc>
              <a:buNone/>
            </a:pPr>
            <a:r>
              <a:rPr lang="lv-LV" sz="2000" dirty="0">
                <a:effectLst/>
              </a:rPr>
              <a:t>Realizēja </a:t>
            </a:r>
            <a:r>
              <a:rPr lang="lv-LV" sz="2000" b="1" dirty="0">
                <a:effectLst/>
              </a:rPr>
              <a:t>biedrība «Sēlijas salas»</a:t>
            </a:r>
          </a:p>
          <a:p>
            <a:pPr marL="0" indent="0">
              <a:lnSpc>
                <a:spcPct val="90000"/>
              </a:lnSpc>
              <a:buNone/>
            </a:pPr>
            <a:r>
              <a:rPr lang="lv-LV" sz="2000" b="1" dirty="0">
                <a:effectLst/>
              </a:rPr>
              <a:t>Finansējums</a:t>
            </a:r>
            <a:r>
              <a:rPr lang="lv-LV" sz="2000" dirty="0">
                <a:effectLst/>
              </a:rPr>
              <a:t>: 400 EUR.</a:t>
            </a:r>
          </a:p>
          <a:p>
            <a:pPr>
              <a:lnSpc>
                <a:spcPct val="90000"/>
              </a:lnSpc>
            </a:pPr>
            <a:endParaRPr lang="lv-LV" sz="2000" dirty="0">
              <a:effectLst/>
            </a:endParaRPr>
          </a:p>
          <a:p>
            <a:pPr>
              <a:lnSpc>
                <a:spcPct val="90000"/>
              </a:lnSpc>
            </a:pPr>
            <a:r>
              <a:rPr lang="lv-LV" sz="2000" dirty="0">
                <a:effectLst/>
              </a:rPr>
              <a:t>Pirmo reizi tirgus laikā norisinājās </a:t>
            </a:r>
            <a:r>
              <a:rPr lang="lv-LV" sz="2000" b="1" dirty="0" err="1">
                <a:effectLst/>
              </a:rPr>
              <a:t>autoorientēšanās</a:t>
            </a:r>
            <a:r>
              <a:rPr lang="lv-LV" sz="2000" b="1" dirty="0">
                <a:effectLst/>
              </a:rPr>
              <a:t> “Uz tējas namiņu!”.</a:t>
            </a:r>
            <a:r>
              <a:rPr lang="lv-LV" sz="2000" dirty="0">
                <a:effectLst/>
              </a:rPr>
              <a:t> Piecu stundu laikā dalībnieki bija jāizplāno maršruts, lai atrastu kontrolpunktus saistītus ar Aizkraukles novada Sēlijas daļas ievērojamajām vietām, publicējot tos ar </a:t>
            </a:r>
            <a:r>
              <a:rPr lang="lv-LV" sz="2000" dirty="0" err="1">
                <a:effectLst/>
              </a:rPr>
              <a:t>mirkļmirku</a:t>
            </a:r>
            <a:r>
              <a:rPr lang="lv-LV" sz="2000" dirty="0">
                <a:effectLst/>
              </a:rPr>
              <a:t> #SēlijastūrismatirgusĒrberģē. </a:t>
            </a:r>
          </a:p>
          <a:p>
            <a:pPr>
              <a:lnSpc>
                <a:spcPct val="90000"/>
              </a:lnSpc>
            </a:pPr>
            <a:r>
              <a:rPr lang="lv-LV" sz="2000" dirty="0">
                <a:effectLst/>
              </a:rPr>
              <a:t>Šajā aktivitātē piedalījās </a:t>
            </a:r>
            <a:r>
              <a:rPr lang="lv-LV" sz="2000" b="1" dirty="0">
                <a:effectLst/>
              </a:rPr>
              <a:t>35 dalībnieki</a:t>
            </a:r>
            <a:r>
              <a:rPr lang="lv-LV" sz="2000" dirty="0">
                <a:effectLst/>
              </a:rPr>
              <a:t> no </a:t>
            </a:r>
            <a:r>
              <a:rPr lang="lv-LV" sz="2000" dirty="0" err="1">
                <a:effectLst/>
              </a:rPr>
              <a:t>Ērberģes</a:t>
            </a:r>
            <a:r>
              <a:rPr lang="lv-LV" sz="2000" dirty="0">
                <a:effectLst/>
              </a:rPr>
              <a:t>, </a:t>
            </a:r>
            <a:r>
              <a:rPr lang="lv-LV" sz="2000" dirty="0" err="1">
                <a:effectLst/>
              </a:rPr>
              <a:t>Mazzvalves</a:t>
            </a:r>
            <a:r>
              <a:rPr lang="lv-LV" sz="2000" dirty="0">
                <a:effectLst/>
              </a:rPr>
              <a:t> pagasta, Kokneses, Daudzevas, Vecumniekiem, Jēkabpils, Salaspils un Rīgas. </a:t>
            </a:r>
          </a:p>
          <a:p>
            <a:pPr>
              <a:lnSpc>
                <a:spcPct val="90000"/>
              </a:lnSpc>
            </a:pPr>
            <a:endParaRPr lang="lv-LV" sz="1800" dirty="0"/>
          </a:p>
        </p:txBody>
      </p:sp>
      <p:pic>
        <p:nvPicPr>
          <p:cNvPr id="6" name="Satura vietturis 5" descr="Attēls, kurā ir trijkājis, apģērbs, vīrietis, kinoveidošana&#10;&#10;Apraksts ģenerēts automātiski">
            <a:extLst>
              <a:ext uri="{FF2B5EF4-FFF2-40B4-BE49-F238E27FC236}">
                <a16:creationId xmlns:a16="http://schemas.microsoft.com/office/drawing/2014/main" id="{174EC560-BBA5-096F-1C3D-37C231B4477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07200" y="1215887"/>
            <a:ext cx="5384800" cy="3594354"/>
          </a:xfrm>
          <a:noFill/>
        </p:spPr>
      </p:pic>
      <p:pic>
        <p:nvPicPr>
          <p:cNvPr id="8" name="Attēls 7" descr="Attēls, kurā ir ārpus telpām, koks, ēka, persona&#10;&#10;Apraksts ģenerēts automātiski">
            <a:extLst>
              <a:ext uri="{FF2B5EF4-FFF2-40B4-BE49-F238E27FC236}">
                <a16:creationId xmlns:a16="http://schemas.microsoft.com/office/drawing/2014/main" id="{09519086-CF2E-78A6-CED0-9B0F9BB83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8722" y="4356426"/>
            <a:ext cx="3753278" cy="2501574"/>
          </a:xfrm>
          <a:prstGeom prst="rect">
            <a:avLst/>
          </a:prstGeom>
        </p:spPr>
      </p:pic>
    </p:spTree>
    <p:extLst>
      <p:ext uri="{BB962C8B-B14F-4D97-AF65-F5344CB8AC3E}">
        <p14:creationId xmlns:p14="http://schemas.microsoft.com/office/powerpoint/2010/main" val="180892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96A5CFC-808F-C000-670A-5FC764D1AF64}"/>
              </a:ext>
            </a:extLst>
          </p:cNvPr>
          <p:cNvSpPr>
            <a:spLocks noGrp="1"/>
          </p:cNvSpPr>
          <p:nvPr>
            <p:ph type="title"/>
          </p:nvPr>
        </p:nvSpPr>
        <p:spPr>
          <a:xfrm>
            <a:off x="609600" y="704088"/>
            <a:ext cx="10972800" cy="1143000"/>
          </a:xfrm>
        </p:spPr>
        <p:txBody>
          <a:bodyPr anchor="b">
            <a:normAutofit/>
          </a:bodyPr>
          <a:lstStyle/>
          <a:p>
            <a:r>
              <a:rPr lang="lv-LV" sz="2400" b="1" dirty="0">
                <a:effectLst/>
              </a:rPr>
              <a:t>Seminārs un meistarklase „Koka logi – kultūrvēsturiska un mūsdienīga vērtība Latvijas lauku arhitektūrā, ainavā un sabiedrībā”</a:t>
            </a:r>
            <a:br>
              <a:rPr lang="lv-LV" sz="2400" dirty="0">
                <a:effectLst/>
              </a:rPr>
            </a:br>
            <a:endParaRPr lang="lv-LV" sz="2400" dirty="0"/>
          </a:p>
        </p:txBody>
      </p:sp>
      <p:sp>
        <p:nvSpPr>
          <p:cNvPr id="3" name="Satura vietturis 2">
            <a:extLst>
              <a:ext uri="{FF2B5EF4-FFF2-40B4-BE49-F238E27FC236}">
                <a16:creationId xmlns:a16="http://schemas.microsoft.com/office/drawing/2014/main" id="{E44BBA69-F332-8C21-6A6F-4285EB8F6979}"/>
              </a:ext>
            </a:extLst>
          </p:cNvPr>
          <p:cNvSpPr>
            <a:spLocks noGrp="1"/>
          </p:cNvSpPr>
          <p:nvPr>
            <p:ph sz="half" idx="1"/>
          </p:nvPr>
        </p:nvSpPr>
        <p:spPr>
          <a:xfrm>
            <a:off x="609600" y="1920085"/>
            <a:ext cx="5384800" cy="4434840"/>
          </a:xfrm>
        </p:spPr>
        <p:txBody>
          <a:bodyPr>
            <a:normAutofit lnSpcReduction="10000"/>
          </a:bodyPr>
          <a:lstStyle/>
          <a:p>
            <a:pPr>
              <a:lnSpc>
                <a:spcPct val="90000"/>
              </a:lnSpc>
            </a:pPr>
            <a:r>
              <a:rPr lang="lv-LV" sz="2000" dirty="0"/>
              <a:t>B</a:t>
            </a:r>
            <a:r>
              <a:rPr lang="lv-LV" sz="2000" dirty="0">
                <a:effectLst/>
              </a:rPr>
              <a:t>iedrība „</a:t>
            </a:r>
            <a:r>
              <a:rPr lang="lv-LV" sz="2000" b="1" dirty="0">
                <a:effectLst/>
              </a:rPr>
              <a:t>Atjauno muižu”.</a:t>
            </a:r>
          </a:p>
          <a:p>
            <a:pPr>
              <a:lnSpc>
                <a:spcPct val="90000"/>
              </a:lnSpc>
            </a:pPr>
            <a:r>
              <a:rPr lang="lv-LV" sz="2000" b="1" dirty="0">
                <a:effectLst/>
              </a:rPr>
              <a:t>Finansējums: </a:t>
            </a:r>
            <a:r>
              <a:rPr lang="lv-LV" sz="2000" dirty="0">
                <a:effectLst/>
              </a:rPr>
              <a:t>400 eiro</a:t>
            </a:r>
          </a:p>
          <a:p>
            <a:pPr>
              <a:lnSpc>
                <a:spcPct val="90000"/>
              </a:lnSpc>
            </a:pPr>
            <a:r>
              <a:rPr lang="lv-LV" sz="2000" dirty="0">
                <a:effectLst/>
              </a:rPr>
              <a:t>Norises vieta un laiks: </a:t>
            </a:r>
            <a:r>
              <a:rPr lang="lv-LV" sz="2000" dirty="0" err="1">
                <a:effectLst/>
              </a:rPr>
              <a:t>Vecmēmeles</a:t>
            </a:r>
            <a:r>
              <a:rPr lang="lv-LV" sz="2000" dirty="0">
                <a:effectLst/>
              </a:rPr>
              <a:t> muiža, 2024. gada 31. augusts</a:t>
            </a:r>
          </a:p>
          <a:p>
            <a:pPr>
              <a:lnSpc>
                <a:spcPct val="90000"/>
              </a:lnSpc>
            </a:pPr>
            <a:r>
              <a:rPr lang="lv-LV" sz="2000" dirty="0">
                <a:effectLst/>
              </a:rPr>
              <a:t>Apmeklētāju skaits: 30</a:t>
            </a:r>
          </a:p>
          <a:p>
            <a:pPr>
              <a:lnSpc>
                <a:spcPct val="90000"/>
              </a:lnSpc>
            </a:pPr>
            <a:endParaRPr lang="lv-LV" sz="2000" dirty="0">
              <a:effectLst/>
            </a:endParaRPr>
          </a:p>
          <a:p>
            <a:pPr>
              <a:lnSpc>
                <a:spcPct val="90000"/>
              </a:lnSpc>
            </a:pPr>
            <a:endParaRPr lang="lv-LV" sz="1600" dirty="0"/>
          </a:p>
        </p:txBody>
      </p:sp>
      <p:sp>
        <p:nvSpPr>
          <p:cNvPr id="8" name="Satura vietturis 7">
            <a:extLst>
              <a:ext uri="{FF2B5EF4-FFF2-40B4-BE49-F238E27FC236}">
                <a16:creationId xmlns:a16="http://schemas.microsoft.com/office/drawing/2014/main" id="{182C14B6-5BEF-91C5-8309-47602E59416D}"/>
              </a:ext>
            </a:extLst>
          </p:cNvPr>
          <p:cNvSpPr>
            <a:spLocks noGrp="1"/>
          </p:cNvSpPr>
          <p:nvPr>
            <p:ph sz="half" idx="2"/>
          </p:nvPr>
        </p:nvSpPr>
        <p:spPr/>
        <p:txBody>
          <a:bodyPr>
            <a:normAutofit lnSpcReduction="10000"/>
          </a:bodyPr>
          <a:lstStyle/>
          <a:p>
            <a:pPr>
              <a:lnSpc>
                <a:spcPct val="90000"/>
              </a:lnSpc>
            </a:pPr>
            <a:r>
              <a:rPr lang="lv-LV" sz="2000" dirty="0">
                <a:effectLst/>
              </a:rPr>
              <a:t>Rīkotā semināra mērķis bija vietējās un arī plašākas sabiedrības izglītošana par dažādu periodu vēsturisko koka logu vērtību Latvijas lauku un mazpilsētu apbūvē no kultūrvēsturiskā, estētiskā, ekoloģiskā un ekonomiskā viedokļa, kā arī gūt ieskatu par koka logu uzturēšanas, kopšanas un atjaunošanas praktisko pusi.</a:t>
            </a:r>
          </a:p>
          <a:p>
            <a:pPr lvl="1">
              <a:lnSpc>
                <a:spcPct val="90000"/>
              </a:lnSpc>
            </a:pPr>
            <a:r>
              <a:rPr lang="lv-LV" sz="2000" dirty="0">
                <a:effectLst/>
              </a:rPr>
              <a:t>teorētiskā lekcija arhitektūras zinātņu doktora, docenta Ilmāra </a:t>
            </a:r>
            <a:r>
              <a:rPr lang="lv-LV" sz="2000" dirty="0" err="1">
                <a:effectLst/>
              </a:rPr>
              <a:t>Dirveika</a:t>
            </a:r>
            <a:r>
              <a:rPr lang="lv-LV" sz="2000" dirty="0">
                <a:effectLst/>
              </a:rPr>
              <a:t> vadībā</a:t>
            </a:r>
          </a:p>
          <a:p>
            <a:pPr lvl="1">
              <a:lnSpc>
                <a:spcPct val="90000"/>
              </a:lnSpc>
            </a:pPr>
            <a:r>
              <a:rPr lang="lv-LV" sz="2000" dirty="0">
                <a:effectLst/>
              </a:rPr>
              <a:t>praktiskā daļa ar restauratora Kārļa Zemīša stāstījumu par koka logu apkopes, atjaunošanas un restaurācijas pareizu tehnoloģiju un procesu 1 h 30 min.</a:t>
            </a:r>
          </a:p>
          <a:p>
            <a:endParaRPr lang="lv-LV" dirty="0"/>
          </a:p>
        </p:txBody>
      </p:sp>
    </p:spTree>
    <p:extLst>
      <p:ext uri="{BB962C8B-B14F-4D97-AF65-F5344CB8AC3E}">
        <p14:creationId xmlns:p14="http://schemas.microsoft.com/office/powerpoint/2010/main" val="42732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EB28078-3432-BC64-CABF-0E513E90B009}"/>
              </a:ext>
            </a:extLst>
          </p:cNvPr>
          <p:cNvSpPr>
            <a:spLocks noGrp="1"/>
          </p:cNvSpPr>
          <p:nvPr>
            <p:ph type="title"/>
          </p:nvPr>
        </p:nvSpPr>
        <p:spPr>
          <a:xfrm>
            <a:off x="609600" y="704088"/>
            <a:ext cx="10972800" cy="806660"/>
          </a:xfrm>
        </p:spPr>
        <p:txBody>
          <a:bodyPr>
            <a:normAutofit/>
          </a:bodyPr>
          <a:lstStyle/>
          <a:p>
            <a:pPr algn="ctr"/>
            <a:r>
              <a:rPr lang="lv-LV" sz="3200" b="1" dirty="0"/>
              <a:t>Izkrāso Neretu!</a:t>
            </a:r>
          </a:p>
        </p:txBody>
      </p:sp>
      <p:sp>
        <p:nvSpPr>
          <p:cNvPr id="3" name="Satura vietturis 2">
            <a:extLst>
              <a:ext uri="{FF2B5EF4-FFF2-40B4-BE49-F238E27FC236}">
                <a16:creationId xmlns:a16="http://schemas.microsoft.com/office/drawing/2014/main" id="{5B6EFD70-372B-8C16-F47E-F4BE4B7381D1}"/>
              </a:ext>
            </a:extLst>
          </p:cNvPr>
          <p:cNvSpPr>
            <a:spLocks noGrp="1"/>
          </p:cNvSpPr>
          <p:nvPr>
            <p:ph sz="half" idx="1"/>
          </p:nvPr>
        </p:nvSpPr>
        <p:spPr/>
        <p:txBody>
          <a:bodyPr>
            <a:normAutofit fontScale="77500" lnSpcReduction="20000"/>
          </a:bodyPr>
          <a:lstStyle/>
          <a:p>
            <a:pPr marL="0" indent="0">
              <a:buNone/>
            </a:pPr>
            <a:r>
              <a:rPr lang="lv-LV" dirty="0"/>
              <a:t>Realizēja </a:t>
            </a:r>
            <a:r>
              <a:rPr lang="lv-LV" b="1" dirty="0"/>
              <a:t>biedrība «</a:t>
            </a:r>
            <a:r>
              <a:rPr lang="lv-LV" b="1" dirty="0" err="1"/>
              <a:t>Nirica</a:t>
            </a:r>
            <a:r>
              <a:rPr lang="lv-LV" b="1" dirty="0"/>
              <a:t>»</a:t>
            </a:r>
          </a:p>
          <a:p>
            <a:pPr marL="0" indent="0">
              <a:buNone/>
            </a:pPr>
            <a:r>
              <a:rPr lang="lv-LV" dirty="0"/>
              <a:t>Finansējums:</a:t>
            </a:r>
            <a:r>
              <a:rPr lang="lv-LV" b="1" dirty="0"/>
              <a:t> 400 eiro</a:t>
            </a:r>
          </a:p>
          <a:p>
            <a:pPr marL="0" indent="0">
              <a:buNone/>
            </a:pPr>
            <a:r>
              <a:rPr lang="lv-LV" b="1" dirty="0"/>
              <a:t>Aktivitātes:</a:t>
            </a:r>
          </a:p>
          <a:p>
            <a:pPr marL="342900" lvl="0" indent="-342900">
              <a:buSzPts val="1000"/>
              <a:buFont typeface="Symbol" panose="05050102010706020507" pitchFamily="18" charset="2"/>
              <a:buChar char=""/>
              <a:tabLst>
                <a:tab pos="457200" algn="l"/>
              </a:tabLst>
            </a:pPr>
            <a:r>
              <a:rPr lang="lv-LV" sz="2800" dirty="0">
                <a:effectLst/>
                <a:latin typeface="Aptos" panose="020B0004020202020204" pitchFamily="34" charset="0"/>
                <a:ea typeface="Times New Roman" panose="02020603050405020304" pitchFamily="18" charset="0"/>
                <a:cs typeface="Aptos" panose="020B0004020202020204" pitchFamily="34" charset="0"/>
              </a:rPr>
              <a:t>Neretas apvienības svētku ietvaros tika apdrukāti lina maisiņi </a:t>
            </a:r>
            <a:r>
              <a:rPr lang="lv-LV" sz="2800" dirty="0" err="1">
                <a:effectLst/>
                <a:latin typeface="Aptos" panose="020B0004020202020204" pitchFamily="34" charset="0"/>
                <a:ea typeface="Times New Roman" panose="02020603050405020304" pitchFamily="18" charset="0"/>
                <a:cs typeface="Aptos" panose="020B0004020202020204" pitchFamily="34" charset="0"/>
              </a:rPr>
              <a:t>sietspiedes</a:t>
            </a:r>
            <a:r>
              <a:rPr lang="lv-LV" sz="2800" dirty="0">
                <a:effectLst/>
                <a:latin typeface="Aptos" panose="020B0004020202020204" pitchFamily="34" charset="0"/>
                <a:ea typeface="Times New Roman" panose="02020603050405020304" pitchFamily="18" charset="0"/>
                <a:cs typeface="Aptos" panose="020B0004020202020204" pitchFamily="34" charset="0"/>
              </a:rPr>
              <a:t> tehnikā. Aktivitātē piedalījās apmēram 85 personas. </a:t>
            </a:r>
            <a:endParaRPr lang="lv-LV" sz="2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lv-LV" sz="2800" dirty="0">
                <a:effectLst/>
                <a:latin typeface="Aptos" panose="020B0004020202020204" pitchFamily="34" charset="0"/>
                <a:ea typeface="Times New Roman" panose="02020603050405020304" pitchFamily="18" charset="0"/>
                <a:cs typeface="Aptos" panose="020B0004020202020204" pitchFamily="34" charset="0"/>
              </a:rPr>
              <a:t>atkārtota meistarklase </a:t>
            </a:r>
            <a:r>
              <a:rPr lang="lv-LV" sz="2800" dirty="0" err="1">
                <a:effectLst/>
                <a:latin typeface="Aptos" panose="020B0004020202020204" pitchFamily="34" charset="0"/>
                <a:ea typeface="Times New Roman" panose="02020603050405020304" pitchFamily="18" charset="0"/>
                <a:cs typeface="Aptos" panose="020B0004020202020204" pitchFamily="34" charset="0"/>
              </a:rPr>
              <a:t>apdrukas</a:t>
            </a:r>
            <a:r>
              <a:rPr lang="lv-LV" sz="2800" dirty="0">
                <a:effectLst/>
                <a:latin typeface="Aptos" panose="020B0004020202020204" pitchFamily="34" charset="0"/>
                <a:ea typeface="Times New Roman" panose="02020603050405020304" pitchFamily="18" charset="0"/>
                <a:cs typeface="Aptos" panose="020B0004020202020204" pitchFamily="34" charset="0"/>
              </a:rPr>
              <a:t> tehnikā Neretas kultūras centrā. Šajā nodarbībā dalībnieki apdrukāja </a:t>
            </a:r>
            <a:r>
              <a:rPr lang="lv-LV" sz="2800" dirty="0" err="1">
                <a:effectLst/>
                <a:latin typeface="Aptos" panose="020B0004020202020204" pitchFamily="34" charset="0"/>
                <a:ea typeface="Times New Roman" panose="02020603050405020304" pitchFamily="18" charset="0"/>
                <a:cs typeface="Aptos" panose="020B0004020202020204" pitchFamily="34" charset="0"/>
              </a:rPr>
              <a:t>līdzpaņemtos</a:t>
            </a:r>
            <a:r>
              <a:rPr lang="lv-LV" sz="2800" dirty="0">
                <a:effectLst/>
                <a:latin typeface="Aptos" panose="020B0004020202020204" pitchFamily="34" charset="0"/>
                <a:ea typeface="Times New Roman" panose="02020603050405020304" pitchFamily="18" charset="0"/>
                <a:cs typeface="Aptos" panose="020B0004020202020204" pitchFamily="34" charset="0"/>
              </a:rPr>
              <a:t> T-kreklus </a:t>
            </a:r>
            <a:r>
              <a:rPr lang="lv-LV" sz="2800" dirty="0" err="1">
                <a:effectLst/>
                <a:latin typeface="Aptos" panose="020B0004020202020204" pitchFamily="34" charset="0"/>
                <a:ea typeface="Times New Roman" panose="02020603050405020304" pitchFamily="18" charset="0"/>
                <a:cs typeface="Aptos" panose="020B0004020202020204" pitchFamily="34" charset="0"/>
              </a:rPr>
              <a:t>sietsiedes</a:t>
            </a:r>
            <a:r>
              <a:rPr lang="lv-LV" sz="2800" dirty="0">
                <a:effectLst/>
                <a:latin typeface="Aptos" panose="020B0004020202020204" pitchFamily="34" charset="0"/>
                <a:ea typeface="Times New Roman" panose="02020603050405020304" pitchFamily="18" charset="0"/>
                <a:cs typeface="Aptos" panose="020B0004020202020204" pitchFamily="34" charset="0"/>
              </a:rPr>
              <a:t> tehnikā. Piedalījās 18 dažāda vecuma personas. </a:t>
            </a:r>
            <a:endParaRPr lang="lv-LV" sz="2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lv-LV" sz="2800" dirty="0">
                <a:effectLst/>
                <a:latin typeface="Aptos" panose="020B0004020202020204" pitchFamily="34" charset="0"/>
                <a:ea typeface="Times New Roman" panose="02020603050405020304" pitchFamily="18" charset="0"/>
                <a:cs typeface="Aptos" panose="020B0004020202020204" pitchFamily="34" charset="0"/>
              </a:rPr>
              <a:t>28.jūnijā notika "Mākslas plenērs". Neretas kultūras centrā. Šajā aktivitātē bija 18 dalībnieki.</a:t>
            </a:r>
            <a:endParaRPr lang="lv-LV" sz="2800" dirty="0">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lv-LV" b="1" dirty="0"/>
          </a:p>
        </p:txBody>
      </p:sp>
      <p:pic>
        <p:nvPicPr>
          <p:cNvPr id="6" name="Satura vietturis 5" descr="Attēls, kurā ir apģērbs, persona, iekštelpu, bērns&#10;&#10;Apraksts ģenerēts automātiski">
            <a:extLst>
              <a:ext uri="{FF2B5EF4-FFF2-40B4-BE49-F238E27FC236}">
                <a16:creationId xmlns:a16="http://schemas.microsoft.com/office/drawing/2014/main" id="{1017A1E5-D2AD-565C-853D-134ADCFFDD8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712764" y="1195249"/>
            <a:ext cx="3869635" cy="5159514"/>
          </a:xfrm>
        </p:spPr>
      </p:pic>
    </p:spTree>
    <p:extLst>
      <p:ext uri="{BB962C8B-B14F-4D97-AF65-F5344CB8AC3E}">
        <p14:creationId xmlns:p14="http://schemas.microsoft.com/office/powerpoint/2010/main" val="338208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8EA8463-4F3C-886F-B665-5886A6941D62}"/>
              </a:ext>
            </a:extLst>
          </p:cNvPr>
          <p:cNvSpPr>
            <a:spLocks noGrp="1"/>
          </p:cNvSpPr>
          <p:nvPr>
            <p:ph type="title"/>
          </p:nvPr>
        </p:nvSpPr>
        <p:spPr>
          <a:xfrm>
            <a:off x="609600" y="704087"/>
            <a:ext cx="10972800" cy="798141"/>
          </a:xfrm>
        </p:spPr>
        <p:txBody>
          <a:bodyPr>
            <a:noAutofit/>
          </a:bodyPr>
          <a:lstStyle/>
          <a:p>
            <a:pPr algn="ctr"/>
            <a:r>
              <a:rPr lang="lv-LV" sz="3200" b="1" dirty="0">
                <a:effectLst/>
                <a:latin typeface="Times New Roman" panose="02020603050405020304" pitchFamily="18" charset="0"/>
                <a:ea typeface="Calibri" panose="020F0502020204030204" pitchFamily="34" charset="0"/>
              </a:rPr>
              <a:t>Orientēšanās ar izdzīvošanas elementiem Mazzalves jauniešiem kopā ar tēviem </a:t>
            </a:r>
            <a:endParaRPr lang="lv-LV" sz="3200" dirty="0"/>
          </a:p>
        </p:txBody>
      </p:sp>
      <p:sp>
        <p:nvSpPr>
          <p:cNvPr id="3" name="Satura vietturis 2">
            <a:extLst>
              <a:ext uri="{FF2B5EF4-FFF2-40B4-BE49-F238E27FC236}">
                <a16:creationId xmlns:a16="http://schemas.microsoft.com/office/drawing/2014/main" id="{1826187F-7219-E0D0-A3C5-81F69CCC5C8C}"/>
              </a:ext>
            </a:extLst>
          </p:cNvPr>
          <p:cNvSpPr>
            <a:spLocks noGrp="1"/>
          </p:cNvSpPr>
          <p:nvPr>
            <p:ph sz="half" idx="1"/>
          </p:nvPr>
        </p:nvSpPr>
        <p:spPr/>
        <p:txBody>
          <a:bodyPr>
            <a:normAutofit fontScale="85000" lnSpcReduction="10000"/>
          </a:bodyPr>
          <a:lstStyle/>
          <a:p>
            <a:pPr marL="0" indent="0">
              <a:buNone/>
            </a:pPr>
            <a:r>
              <a:rPr lang="lv-LV" sz="1800" dirty="0">
                <a:effectLst/>
                <a:latin typeface="Times New Roman" panose="02020603050405020304" pitchFamily="18" charset="0"/>
                <a:ea typeface="Calibri" panose="020F0502020204030204" pitchFamily="34" charset="0"/>
              </a:rPr>
              <a:t>Realiz</a:t>
            </a:r>
            <a:r>
              <a:rPr lang="lv-LV" sz="1800" dirty="0">
                <a:latin typeface="Times New Roman" panose="02020603050405020304" pitchFamily="18" charset="0"/>
                <a:ea typeface="Calibri" panose="020F0502020204030204" pitchFamily="34" charset="0"/>
              </a:rPr>
              <a:t>ēja </a:t>
            </a:r>
            <a:r>
              <a:rPr lang="lv-LV" sz="1800" b="1" dirty="0">
                <a:latin typeface="Times New Roman" panose="02020603050405020304" pitchFamily="18" charset="0"/>
                <a:ea typeface="Calibri" panose="020F0502020204030204" pitchFamily="34" charset="0"/>
              </a:rPr>
              <a:t>biedrība «Mednieku klubs «</a:t>
            </a:r>
            <a:r>
              <a:rPr lang="lv-LV" sz="1800" b="1" dirty="0" err="1">
                <a:latin typeface="Times New Roman" panose="02020603050405020304" pitchFamily="18" charset="0"/>
                <a:ea typeface="Calibri" panose="020F0502020204030204" pitchFamily="34" charset="0"/>
              </a:rPr>
              <a:t>Ērberģe</a:t>
            </a:r>
            <a:r>
              <a:rPr lang="lv-LV" sz="1800" b="1" dirty="0">
                <a:latin typeface="Times New Roman" panose="02020603050405020304" pitchFamily="18" charset="0"/>
                <a:ea typeface="Calibri" panose="020F0502020204030204" pitchFamily="34" charset="0"/>
              </a:rPr>
              <a:t>»</a:t>
            </a:r>
          </a:p>
          <a:p>
            <a:pPr marL="0" indent="0">
              <a:buNone/>
            </a:pPr>
            <a:r>
              <a:rPr lang="lv-LV" sz="1800" b="1" dirty="0">
                <a:effectLst/>
                <a:latin typeface="Times New Roman" panose="02020603050405020304" pitchFamily="18" charset="0"/>
                <a:ea typeface="Calibri" panose="020F0502020204030204" pitchFamily="34" charset="0"/>
              </a:rPr>
              <a:t>Finansējums: </a:t>
            </a:r>
            <a:r>
              <a:rPr lang="lv-LV" sz="1800" dirty="0">
                <a:effectLst/>
                <a:latin typeface="Times New Roman" panose="02020603050405020304" pitchFamily="18" charset="0"/>
                <a:ea typeface="Calibri" panose="020F0502020204030204" pitchFamily="34" charset="0"/>
              </a:rPr>
              <a:t>600 eiro</a:t>
            </a:r>
          </a:p>
          <a:p>
            <a:pPr marL="0" indent="0">
              <a:buNone/>
            </a:pPr>
            <a:r>
              <a:rPr lang="lv-LV" sz="1800" b="1" dirty="0">
                <a:latin typeface="Times New Roman" panose="02020603050405020304" pitchFamily="18" charset="0"/>
                <a:ea typeface="Calibri" panose="020F0502020204030204" pitchFamily="34" charset="0"/>
              </a:rPr>
              <a:t>AKTIVITĀTES:</a:t>
            </a:r>
            <a:endParaRPr lang="lv-LV" sz="1800" b="1" dirty="0">
              <a:effectLst/>
              <a:latin typeface="Times New Roman" panose="02020603050405020304" pitchFamily="18" charset="0"/>
              <a:ea typeface="Calibri" panose="020F0502020204030204" pitchFamily="34" charset="0"/>
            </a:endParaRPr>
          </a:p>
          <a:p>
            <a:pPr algn="just">
              <a:lnSpc>
                <a:spcPct val="107000"/>
              </a:lnSpc>
              <a:spcAft>
                <a:spcPts val="800"/>
              </a:spcAft>
            </a:pP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2024.gada 31.maijā </a:t>
            </a:r>
            <a:r>
              <a:rPr lang="lv-LV" sz="1800" dirty="0" err="1">
                <a:effectLst/>
                <a:latin typeface="Times New Roman" panose="02020603050405020304" pitchFamily="18" charset="0"/>
                <a:ea typeface="Calibri" panose="020F0502020204030204" pitchFamily="34" charset="0"/>
                <a:cs typeface="Times New Roman" panose="02020603050405020304" pitchFamily="18" charset="0"/>
              </a:rPr>
              <a:t>Ērberģes</a:t>
            </a: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 muižas parkā tika sagatavota un novadīta orientēšanās nodarbība Mazzalves pamatskolas skolēniem, kurā tika apgūtas orientēšanās iemaņas, jaunieši tika iepazīstināti ar </a:t>
            </a:r>
            <a:r>
              <a:rPr lang="lv-LV" sz="1800" dirty="0" err="1">
                <a:effectLst/>
                <a:latin typeface="Times New Roman" panose="02020603050405020304" pitchFamily="18" charset="0"/>
                <a:ea typeface="Calibri" panose="020F0502020204030204" pitchFamily="34" charset="0"/>
                <a:cs typeface="Times New Roman" panose="02020603050405020304" pitchFamily="18" charset="0"/>
              </a:rPr>
              <a:t>Ērberģes</a:t>
            </a: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 apkārtni, nodarbība veicināja vīrišķību, komandas gara veidošanos jauniešos.</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2024.gada 7.septembrī notika  orientēšanās sacensības un izdzīvošanas spēle Mazzalves pagasta tēvu-bērnu komandām, kas veicināja tēvu un bērnu attiecību stiprināšanu.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Projekts realizēts ar aktīvu mednieku kluba “</a:t>
            </a:r>
            <a:r>
              <a:rPr lang="lv-LV" sz="1800" dirty="0" err="1">
                <a:effectLst/>
                <a:latin typeface="Times New Roman" panose="02020603050405020304" pitchFamily="18" charset="0"/>
                <a:ea typeface="Calibri" panose="020F0502020204030204" pitchFamily="34" charset="0"/>
                <a:cs typeface="Times New Roman" panose="02020603050405020304" pitchFamily="18" charset="0"/>
              </a:rPr>
              <a:t>Ērberģe</a:t>
            </a: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 līdzdalību – noorganizētas šķēršļu joslas pārvarēšana ar laivām </a:t>
            </a:r>
            <a:r>
              <a:rPr lang="lv-LV" sz="1800" dirty="0" err="1">
                <a:effectLst/>
                <a:latin typeface="Times New Roman" panose="02020603050405020304" pitchFamily="18" charset="0"/>
                <a:ea typeface="Calibri" panose="020F0502020204030204" pitchFamily="34" charset="0"/>
                <a:cs typeface="Times New Roman" panose="02020603050405020304" pitchFamily="18" charset="0"/>
              </a:rPr>
              <a:t>Dienvidsusējas</a:t>
            </a:r>
            <a:r>
              <a:rPr lang="lv-LV" sz="1800" dirty="0">
                <a:effectLst/>
                <a:latin typeface="Times New Roman" panose="02020603050405020304" pitchFamily="18" charset="0"/>
                <a:ea typeface="Calibri" panose="020F0502020204030204" pitchFamily="34" charset="0"/>
                <a:cs typeface="Times New Roman" panose="02020603050405020304" pitchFamily="18" charset="0"/>
              </a:rPr>
              <a:t> upē, šaušanas sacensības, šautriņu mešana tēvu- bērnu komandām. Darbojās mednieku izveidotā improvizētā medību aprīkojuma izstāde.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lv-LV" dirty="0"/>
          </a:p>
        </p:txBody>
      </p:sp>
      <p:pic>
        <p:nvPicPr>
          <p:cNvPr id="6" name="Satura vietturis 5" descr="Attēls, kurā ir persona, apģērbs, cilvēka seja, smaids&#10;&#10;Apraksts ģenerēts automātiski">
            <a:extLst>
              <a:ext uri="{FF2B5EF4-FFF2-40B4-BE49-F238E27FC236}">
                <a16:creationId xmlns:a16="http://schemas.microsoft.com/office/drawing/2014/main" id="{2A34815A-EAFF-700B-AD74-7EE9FD22ADC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7600" y="2098575"/>
            <a:ext cx="5384800" cy="4078487"/>
          </a:xfrm>
        </p:spPr>
      </p:pic>
    </p:spTree>
    <p:extLst>
      <p:ext uri="{BB962C8B-B14F-4D97-AF65-F5344CB8AC3E}">
        <p14:creationId xmlns:p14="http://schemas.microsoft.com/office/powerpoint/2010/main" val="218884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E7A0E95-E353-08ED-8374-F8CF48F8A337}"/>
              </a:ext>
            </a:extLst>
          </p:cNvPr>
          <p:cNvSpPr>
            <a:spLocks noGrp="1"/>
          </p:cNvSpPr>
          <p:nvPr>
            <p:ph type="title"/>
          </p:nvPr>
        </p:nvSpPr>
        <p:spPr>
          <a:xfrm>
            <a:off x="609600" y="704088"/>
            <a:ext cx="10972800" cy="760818"/>
          </a:xfrm>
        </p:spPr>
        <p:txBody>
          <a:bodyPr>
            <a:normAutofit/>
          </a:bodyPr>
          <a:lstStyle/>
          <a:p>
            <a:pPr algn="ctr"/>
            <a:r>
              <a:rPr lang="lv-LV" sz="3200" b="1" dirty="0"/>
              <a:t>Projekts «Āķis lūpā»</a:t>
            </a:r>
          </a:p>
        </p:txBody>
      </p:sp>
      <p:sp>
        <p:nvSpPr>
          <p:cNvPr id="3" name="Satura vietturis 2">
            <a:extLst>
              <a:ext uri="{FF2B5EF4-FFF2-40B4-BE49-F238E27FC236}">
                <a16:creationId xmlns:a16="http://schemas.microsoft.com/office/drawing/2014/main" id="{6A09039D-BE65-91E5-F3F6-D07B0C6F1445}"/>
              </a:ext>
            </a:extLst>
          </p:cNvPr>
          <p:cNvSpPr>
            <a:spLocks noGrp="1"/>
          </p:cNvSpPr>
          <p:nvPr>
            <p:ph sz="half" idx="1"/>
          </p:nvPr>
        </p:nvSpPr>
        <p:spPr/>
        <p:txBody>
          <a:bodyPr/>
          <a:lstStyle/>
          <a:p>
            <a:pPr marL="0" indent="0">
              <a:buNone/>
            </a:pPr>
            <a:r>
              <a:rPr lang="lv-LV" sz="1800" dirty="0">
                <a:effectLst/>
                <a:latin typeface="Times New Roman" panose="02020603050405020304" pitchFamily="18" charset="0"/>
                <a:ea typeface="Calibri" panose="020F0502020204030204" pitchFamily="34" charset="0"/>
              </a:rPr>
              <a:t>Realizēja </a:t>
            </a:r>
            <a:r>
              <a:rPr lang="lv-LV" sz="1800" b="1" dirty="0">
                <a:effectLst/>
                <a:latin typeface="Times New Roman" panose="02020603050405020304" pitchFamily="18" charset="0"/>
                <a:ea typeface="Calibri" panose="020F0502020204030204" pitchFamily="34" charset="0"/>
              </a:rPr>
              <a:t>biedrība «</a:t>
            </a:r>
            <a:r>
              <a:rPr lang="lv-LV" sz="1800" b="1" dirty="0" err="1">
                <a:effectLst/>
                <a:latin typeface="Times New Roman" panose="02020603050405020304" pitchFamily="18" charset="0"/>
                <a:ea typeface="Calibri" panose="020F0502020204030204" pitchFamily="34" charset="0"/>
              </a:rPr>
              <a:t>Ērberģietes</a:t>
            </a:r>
            <a:r>
              <a:rPr lang="lv-LV" sz="1800" b="1" dirty="0">
                <a:effectLst/>
                <a:latin typeface="Times New Roman" panose="02020603050405020304" pitchFamily="18" charset="0"/>
                <a:ea typeface="Calibri" panose="020F0502020204030204" pitchFamily="34" charset="0"/>
              </a:rPr>
              <a:t>»</a:t>
            </a:r>
          </a:p>
          <a:p>
            <a:pPr marL="0" indent="0">
              <a:buNone/>
            </a:pPr>
            <a:r>
              <a:rPr lang="lv-LV" sz="1800" b="1" dirty="0">
                <a:latin typeface="Times New Roman" panose="02020603050405020304" pitchFamily="18" charset="0"/>
                <a:ea typeface="Calibri" panose="020F0502020204030204" pitchFamily="34" charset="0"/>
              </a:rPr>
              <a:t>Finansējums</a:t>
            </a:r>
            <a:r>
              <a:rPr lang="lv-LV" sz="1800" dirty="0">
                <a:latin typeface="Times New Roman" panose="02020603050405020304" pitchFamily="18" charset="0"/>
                <a:ea typeface="Calibri" panose="020F0502020204030204" pitchFamily="34" charset="0"/>
              </a:rPr>
              <a:t>: 400 eiro</a:t>
            </a:r>
            <a:endParaRPr lang="lv-LV" sz="1800" dirty="0">
              <a:effectLst/>
              <a:latin typeface="Times New Roman" panose="02020603050405020304" pitchFamily="18" charset="0"/>
              <a:ea typeface="Calibri" panose="020F0502020204030204" pitchFamily="34" charset="0"/>
            </a:endParaRPr>
          </a:p>
          <a:p>
            <a:r>
              <a:rPr lang="lv-LV" sz="1800" dirty="0">
                <a:effectLst/>
                <a:latin typeface="Times New Roman" panose="02020603050405020304" pitchFamily="18" charset="0"/>
                <a:ea typeface="Calibri" panose="020F0502020204030204" pitchFamily="34" charset="0"/>
              </a:rPr>
              <a:t>Projekta ietvaros paredzēts organizēt dažādas aktivitātes, kurās iedzīvotāji apgūst jaunas prasmes, kas saistītas ar savas vides sakārtošanu un svētku noformēšanu. Pasākuma mērķauditorija Aizkraukles novada un Mazzalves pagasta iedzīvotāji - 200 cilvēki. Projekta īstenošanas periods: 2024.gada maijs-oktobris.</a:t>
            </a:r>
          </a:p>
          <a:p>
            <a:endParaRPr lang="lv-LV" dirty="0"/>
          </a:p>
        </p:txBody>
      </p:sp>
      <p:pic>
        <p:nvPicPr>
          <p:cNvPr id="6" name="Satura vietturis 5" descr="Attēls, kurā ir apģērbs, persona, siena, iekštelpu&#10;&#10;Apraksts ģenerēts automātiski">
            <a:extLst>
              <a:ext uri="{FF2B5EF4-FFF2-40B4-BE49-F238E27FC236}">
                <a16:creationId xmlns:a16="http://schemas.microsoft.com/office/drawing/2014/main" id="{C66E2E8E-8EC8-CCBA-6940-5E936F41276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7600" y="2118519"/>
            <a:ext cx="5384800" cy="4038600"/>
          </a:xfrm>
        </p:spPr>
      </p:pic>
    </p:spTree>
    <p:extLst>
      <p:ext uri="{BB962C8B-B14F-4D97-AF65-F5344CB8AC3E}">
        <p14:creationId xmlns:p14="http://schemas.microsoft.com/office/powerpoint/2010/main" val="200798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1142E-6396-9A08-7D76-B5D83897667F}"/>
            </a:ext>
          </a:extLst>
        </p:cNvPr>
        <p:cNvGrpSpPr/>
        <p:nvPr/>
      </p:nvGrpSpPr>
      <p:grpSpPr>
        <a:xfrm>
          <a:off x="0" y="0"/>
          <a:ext cx="0" cy="0"/>
          <a:chOff x="0" y="0"/>
          <a:chExt cx="0" cy="0"/>
        </a:xfrm>
      </p:grpSpPr>
      <p:sp>
        <p:nvSpPr>
          <p:cNvPr id="5" name="Virsraksts 4">
            <a:extLst>
              <a:ext uri="{FF2B5EF4-FFF2-40B4-BE49-F238E27FC236}">
                <a16:creationId xmlns:a16="http://schemas.microsoft.com/office/drawing/2014/main" id="{A8F9BD59-E5CD-36A3-E9AF-0A6BE513060A}"/>
              </a:ext>
            </a:extLst>
          </p:cNvPr>
          <p:cNvSpPr>
            <a:spLocks noGrp="1"/>
          </p:cNvSpPr>
          <p:nvPr>
            <p:ph type="ctrTitle"/>
          </p:nvPr>
        </p:nvSpPr>
        <p:spPr>
          <a:xfrm>
            <a:off x="711200" y="1371600"/>
            <a:ext cx="10468864" cy="998376"/>
          </a:xfrm>
        </p:spPr>
        <p:txBody>
          <a:bodyPr anchor="b">
            <a:normAutofit/>
          </a:bodyPr>
          <a:lstStyle/>
          <a:p>
            <a:r>
              <a:rPr lang="lv-LV" b="1" dirty="0"/>
              <a:t>Jaunjelgavas apvienībā</a:t>
            </a:r>
          </a:p>
        </p:txBody>
      </p:sp>
      <p:sp>
        <p:nvSpPr>
          <p:cNvPr id="2" name="Apakšvirsraksts 1">
            <a:extLst>
              <a:ext uri="{FF2B5EF4-FFF2-40B4-BE49-F238E27FC236}">
                <a16:creationId xmlns:a16="http://schemas.microsoft.com/office/drawing/2014/main" id="{51D960E8-0937-A703-B1B5-B64C5EA3EBC5}"/>
              </a:ext>
            </a:extLst>
          </p:cNvPr>
          <p:cNvSpPr>
            <a:spLocks noGrp="1"/>
          </p:cNvSpPr>
          <p:nvPr>
            <p:ph type="subTitle" idx="1"/>
          </p:nvPr>
        </p:nvSpPr>
        <p:spPr>
          <a:xfrm>
            <a:off x="711200" y="2509935"/>
            <a:ext cx="10472928" cy="2976465"/>
          </a:xfrm>
        </p:spPr>
        <p:txBody>
          <a:bodyPr>
            <a:normAutofit fontScale="62500" lnSpcReduction="20000"/>
          </a:bodyPr>
          <a:lstStyle/>
          <a:p>
            <a:pPr algn="l"/>
            <a:r>
              <a:rPr lang="lv-LV" sz="2800" b="1" dirty="0"/>
              <a:t>Piešķirts finansējums:</a:t>
            </a:r>
          </a:p>
          <a:p>
            <a:pPr marL="514350" indent="-514350" algn="l">
              <a:buFont typeface="+mj-lt"/>
              <a:buAutoNum type="arabicPeriod"/>
            </a:pPr>
            <a:r>
              <a:rPr lang="lv-LV" sz="2800" dirty="0"/>
              <a:t>Biedrībai </a:t>
            </a:r>
            <a:r>
              <a:rPr lang="lv-LV" sz="2800" b="1" dirty="0"/>
              <a:t>«Greblis</a:t>
            </a:r>
            <a:r>
              <a:rPr lang="lv-LV" sz="2800" dirty="0"/>
              <a:t>»-400 eiro</a:t>
            </a:r>
          </a:p>
          <a:p>
            <a:pPr marL="514350" indent="-514350" algn="l">
              <a:buFont typeface="+mj-lt"/>
              <a:buAutoNum type="arabicPeriod"/>
            </a:pPr>
            <a:r>
              <a:rPr lang="lv-LV" sz="2800" dirty="0"/>
              <a:t>Biedrībai </a:t>
            </a:r>
            <a:r>
              <a:rPr lang="lv-LV" sz="2800" b="1" dirty="0"/>
              <a:t>“Latvijas Evaņģēliski luteriskās baznīcas Seces draudze</a:t>
            </a:r>
            <a:r>
              <a:rPr lang="lv-LV" sz="2800" dirty="0"/>
              <a:t>”- 400 eiro</a:t>
            </a:r>
          </a:p>
          <a:p>
            <a:pPr marL="514350" indent="-514350" algn="l">
              <a:buFont typeface="+mj-lt"/>
              <a:buAutoNum type="arabicPeriod"/>
            </a:pPr>
            <a:r>
              <a:rPr lang="lv-LV" sz="2800" dirty="0"/>
              <a:t>Biedrībai </a:t>
            </a:r>
            <a:r>
              <a:rPr lang="lv-LV" sz="2800" b="1" dirty="0"/>
              <a:t>«Saules Aka»- </a:t>
            </a:r>
            <a:r>
              <a:rPr lang="lv-LV" sz="2800" dirty="0"/>
              <a:t>500 eiro</a:t>
            </a:r>
          </a:p>
          <a:p>
            <a:pPr marL="514350" indent="-514350" algn="l">
              <a:buFont typeface="+mj-lt"/>
              <a:buAutoNum type="arabicPeriod"/>
            </a:pPr>
            <a:r>
              <a:rPr lang="lv-LV" sz="2800" dirty="0"/>
              <a:t>Biedrībai</a:t>
            </a:r>
            <a:r>
              <a:rPr lang="lv-LV" sz="2800" b="1" dirty="0"/>
              <a:t> «Sudrabegles»- 5</a:t>
            </a:r>
            <a:r>
              <a:rPr lang="lv-LV" sz="2800" dirty="0"/>
              <a:t>00 eiro</a:t>
            </a:r>
          </a:p>
          <a:p>
            <a:pPr marL="514350" indent="-514350" algn="l">
              <a:buFont typeface="+mj-lt"/>
              <a:buAutoNum type="arabicPeriod"/>
            </a:pPr>
            <a:r>
              <a:rPr lang="lv-LV" sz="2800" dirty="0"/>
              <a:t>Biedrībai </a:t>
            </a:r>
            <a:r>
              <a:rPr lang="lv-LV" sz="2800" b="1" dirty="0"/>
              <a:t>«Daugavas abi krasti</a:t>
            </a:r>
            <a:r>
              <a:rPr lang="lv-LV" sz="2800" dirty="0"/>
              <a:t>» - 770 eiro</a:t>
            </a:r>
          </a:p>
          <a:p>
            <a:pPr marL="514350" indent="-514350" algn="l">
              <a:buFont typeface="+mj-lt"/>
              <a:buAutoNum type="arabicPeriod"/>
            </a:pPr>
            <a:r>
              <a:rPr lang="lv-LV" sz="2800" dirty="0"/>
              <a:t>Biedrībai «</a:t>
            </a:r>
            <a:r>
              <a:rPr lang="lv-LV" sz="2800" b="1" dirty="0">
                <a:effectLst/>
              </a:rPr>
              <a:t>Staburags</a:t>
            </a:r>
            <a:r>
              <a:rPr lang="lv-LV" sz="2800" dirty="0"/>
              <a:t>» - 600 eiro</a:t>
            </a:r>
          </a:p>
          <a:p>
            <a:pPr marL="514350" indent="-514350" algn="l">
              <a:buFont typeface="+mj-lt"/>
              <a:buAutoNum type="arabicPeriod"/>
            </a:pPr>
            <a:r>
              <a:rPr lang="lv-LV" sz="2800" b="1" dirty="0"/>
              <a:t>Kultūras veicināšanas biedrībai-</a:t>
            </a:r>
            <a:r>
              <a:rPr lang="lv-LV" sz="2800" dirty="0"/>
              <a:t>495 eiro (projekts netika realizēts)</a:t>
            </a:r>
          </a:p>
          <a:p>
            <a:pPr marL="514350" indent="-514350" algn="l">
              <a:buFont typeface="+mj-lt"/>
              <a:buAutoNum type="arabicPeriod"/>
            </a:pPr>
            <a:endParaRPr lang="lv-LV" sz="2800" dirty="0"/>
          </a:p>
          <a:p>
            <a:pPr algn="l"/>
            <a:r>
              <a:rPr lang="lv-LV" sz="2800" dirty="0"/>
              <a:t>KOPĀ: </a:t>
            </a:r>
            <a:r>
              <a:rPr lang="lv-LV" sz="2800" b="1" dirty="0"/>
              <a:t>3665 eiro</a:t>
            </a:r>
          </a:p>
          <a:p>
            <a:pPr marL="514350" indent="-514350" algn="l">
              <a:buFont typeface="+mj-lt"/>
              <a:buAutoNum type="arabicPeriod"/>
            </a:pPr>
            <a:endParaRPr lang="lv-LV" sz="2800" dirty="0"/>
          </a:p>
          <a:p>
            <a:endParaRPr lang="lv-LV" dirty="0"/>
          </a:p>
        </p:txBody>
      </p:sp>
    </p:spTree>
    <p:extLst>
      <p:ext uri="{BB962C8B-B14F-4D97-AF65-F5344CB8AC3E}">
        <p14:creationId xmlns:p14="http://schemas.microsoft.com/office/powerpoint/2010/main" val="343309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681CA8B-828F-698E-77CE-1F869061921C}"/>
              </a:ext>
            </a:extLst>
          </p:cNvPr>
          <p:cNvSpPr>
            <a:spLocks noGrp="1"/>
          </p:cNvSpPr>
          <p:nvPr>
            <p:ph type="title"/>
          </p:nvPr>
        </p:nvSpPr>
        <p:spPr/>
        <p:txBody>
          <a:bodyPr/>
          <a:lstStyle/>
          <a:p>
            <a:pPr algn="ctr"/>
            <a:r>
              <a:rPr lang="lv-LV" sz="3200" b="1" kern="100" dirty="0">
                <a:effectLst/>
                <a:latin typeface="Bookman Old Style" panose="02050604050505020204" pitchFamily="18" charset="0"/>
                <a:ea typeface="Calibri" panose="020F0502020204030204" pitchFamily="34" charset="0"/>
                <a:cs typeface="Times New Roman" panose="02020603050405020304" pitchFamily="18" charset="0"/>
              </a:rPr>
              <a:t>Satiekamies Secē!</a:t>
            </a:r>
            <a:br>
              <a:rPr lang="lv-LV"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lv-LV" dirty="0"/>
          </a:p>
        </p:txBody>
      </p:sp>
      <p:pic>
        <p:nvPicPr>
          <p:cNvPr id="9" name="Satura vietturis 8" descr="Attēls, kurā ir teksts, sērkociņš&#10;&#10;Apraksts ģenerēts automātiski">
            <a:extLst>
              <a:ext uri="{FF2B5EF4-FFF2-40B4-BE49-F238E27FC236}">
                <a16:creationId xmlns:a16="http://schemas.microsoft.com/office/drawing/2014/main" id="{F2A9E055-0BC8-1476-5BAB-E5495714EA4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704088"/>
            <a:ext cx="3328187" cy="4433888"/>
          </a:xfrm>
        </p:spPr>
      </p:pic>
      <p:sp>
        <p:nvSpPr>
          <p:cNvPr id="14" name="Satura vietturis 13">
            <a:extLst>
              <a:ext uri="{FF2B5EF4-FFF2-40B4-BE49-F238E27FC236}">
                <a16:creationId xmlns:a16="http://schemas.microsoft.com/office/drawing/2014/main" id="{0335F584-7251-7B0E-69BC-5B746F778D39}"/>
              </a:ext>
            </a:extLst>
          </p:cNvPr>
          <p:cNvSpPr>
            <a:spLocks noGrp="1"/>
          </p:cNvSpPr>
          <p:nvPr>
            <p:ph sz="half" idx="2"/>
          </p:nvPr>
        </p:nvSpPr>
        <p:spPr>
          <a:xfrm>
            <a:off x="6816436" y="1232452"/>
            <a:ext cx="5060373" cy="5526157"/>
          </a:xfrm>
        </p:spPr>
        <p:txBody>
          <a:bodyPr>
            <a:normAutofit/>
          </a:bodyPr>
          <a:lstStyle/>
          <a:p>
            <a:pPr marL="0" indent="0">
              <a:buNone/>
            </a:pPr>
            <a:r>
              <a:rPr lang="lv-LV" sz="2000" dirty="0">
                <a:effectLst/>
                <a:latin typeface="Times New Roman" panose="02020603050405020304" pitchFamily="18" charset="0"/>
                <a:ea typeface="Times New Roman" panose="02020603050405020304" pitchFamily="18" charset="0"/>
              </a:rPr>
              <a:t>Realizēja </a:t>
            </a:r>
            <a:r>
              <a:rPr lang="lv-LV" sz="2000" b="1" dirty="0">
                <a:effectLst/>
                <a:latin typeface="Times New Roman" panose="02020603050405020304" pitchFamily="18" charset="0"/>
                <a:ea typeface="Times New Roman" panose="02020603050405020304" pitchFamily="18" charset="0"/>
              </a:rPr>
              <a:t>biedrība “GREBLIS”</a:t>
            </a:r>
          </a:p>
          <a:p>
            <a:pPr marL="0" indent="0">
              <a:buNone/>
            </a:pPr>
            <a:r>
              <a:rPr lang="lv-LV" sz="2000" dirty="0">
                <a:effectLst/>
              </a:rPr>
              <a:t>Finansiālais atbalsts </a:t>
            </a:r>
            <a:r>
              <a:rPr lang="lv-LV" sz="2000" b="1" dirty="0"/>
              <a:t>400.00 </a:t>
            </a:r>
            <a:r>
              <a:rPr lang="lv-LV" sz="2000" b="1" dirty="0">
                <a:effectLst/>
              </a:rPr>
              <a:t>eiro </a:t>
            </a:r>
          </a:p>
          <a:p>
            <a:pPr marL="0" indent="0">
              <a:buNone/>
            </a:pPr>
            <a:endParaRPr lang="lv-LV" sz="2000" dirty="0">
              <a:effectLst/>
              <a:latin typeface="Times New Roman" panose="02020603050405020304" pitchFamily="18" charset="0"/>
              <a:ea typeface="Times New Roman" panose="02020603050405020304" pitchFamily="18" charset="0"/>
            </a:endParaRPr>
          </a:p>
          <a:p>
            <a:pPr marL="0" indent="0">
              <a:buNone/>
            </a:pPr>
            <a:r>
              <a:rPr lang="lv-LV" sz="2000" b="1" dirty="0">
                <a:latin typeface="Times New Roman" panose="02020603050405020304" pitchFamily="18" charset="0"/>
                <a:ea typeface="Times New Roman" panose="02020603050405020304" pitchFamily="18" charset="0"/>
              </a:rPr>
              <a:t>AKTIVITĀTES:</a:t>
            </a:r>
            <a:endParaRPr lang="lv-LV" sz="2000" b="1" dirty="0">
              <a:effectLst/>
              <a:latin typeface="Times New Roman" panose="02020603050405020304" pitchFamily="18" charset="0"/>
              <a:ea typeface="Times New Roman" panose="02020603050405020304" pitchFamily="18" charset="0"/>
            </a:endParaRPr>
          </a:p>
          <a:p>
            <a:pPr algn="just"/>
            <a:r>
              <a:rPr lang="lv-LV" sz="2000" dirty="0">
                <a:effectLst/>
                <a:latin typeface="Times New Roman" panose="02020603050405020304" pitchFamily="18" charset="0"/>
                <a:ea typeface="Times New Roman" panose="02020603050405020304" pitchFamily="18" charset="0"/>
              </a:rPr>
              <a:t>Vietējo uzņēmēju meistarklases un tirdziņš – ieinteresēt novadniekus un citus Latvijas iedzīvotājus par uzņēmēja radīto preci, pakalpojumu.</a:t>
            </a:r>
          </a:p>
          <a:p>
            <a:pPr algn="just"/>
            <a:r>
              <a:rPr lang="lv-LV" sz="2000" dirty="0">
                <a:effectLst/>
                <a:latin typeface="Times New Roman" panose="02020603050405020304" pitchFamily="18" charset="0"/>
                <a:ea typeface="Times New Roman" panose="02020603050405020304" pitchFamily="18" charset="0"/>
              </a:rPr>
              <a:t>Āra, dārza spēles – veicināt ģimeņu, draugu, paziņu un citu kopienu saliedēšanos iekļaujot veselīgu konkurenci savā starpā.</a:t>
            </a:r>
          </a:p>
          <a:p>
            <a:pPr algn="just"/>
            <a:r>
              <a:rPr lang="lv-LV" sz="2000" dirty="0">
                <a:effectLst/>
                <a:latin typeface="Times New Roman" panose="02020603050405020304" pitchFamily="18" charset="0"/>
                <a:ea typeface="Times New Roman" panose="02020603050405020304" pitchFamily="18" charset="0"/>
              </a:rPr>
              <a:t>Piepūšamās atrakcijas – domājot par pašiem mazākajiem pasākuma apmeklētājiem. </a:t>
            </a:r>
          </a:p>
          <a:p>
            <a:pPr marL="0" indent="0">
              <a:buNone/>
            </a:pPr>
            <a:r>
              <a:rPr lang="lv-LV" sz="2000" dirty="0">
                <a:latin typeface="Times New Roman" panose="02020603050405020304" pitchFamily="18" charset="0"/>
              </a:rPr>
              <a:t>Dalībnieki~100</a:t>
            </a:r>
          </a:p>
        </p:txBody>
      </p:sp>
      <p:pic>
        <p:nvPicPr>
          <p:cNvPr id="4" name="Attēls 3" descr="Attēls, kurā ir ārpus telpām, koks, zāle, apavi&#10;&#10;Apraksts ģenerēts automātiski">
            <a:extLst>
              <a:ext uri="{FF2B5EF4-FFF2-40B4-BE49-F238E27FC236}">
                <a16:creationId xmlns:a16="http://schemas.microsoft.com/office/drawing/2014/main" id="{B9D1AD2F-6730-F177-5A33-1D48119BC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577" y="2161309"/>
            <a:ext cx="3584864" cy="4779818"/>
          </a:xfrm>
          <a:prstGeom prst="rect">
            <a:avLst/>
          </a:prstGeom>
        </p:spPr>
      </p:pic>
    </p:spTree>
    <p:extLst>
      <p:ext uri="{BB962C8B-B14F-4D97-AF65-F5344CB8AC3E}">
        <p14:creationId xmlns:p14="http://schemas.microsoft.com/office/powerpoint/2010/main" val="9009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53FE9B5-6FD9-0108-DD6D-75D9E55B4E4E}"/>
              </a:ext>
            </a:extLst>
          </p:cNvPr>
          <p:cNvSpPr>
            <a:spLocks noGrp="1"/>
          </p:cNvSpPr>
          <p:nvPr>
            <p:ph type="title"/>
          </p:nvPr>
        </p:nvSpPr>
        <p:spPr>
          <a:xfrm>
            <a:off x="609600" y="704088"/>
            <a:ext cx="10972800" cy="1143000"/>
          </a:xfrm>
        </p:spPr>
        <p:txBody>
          <a:bodyPr anchor="b">
            <a:normAutofit/>
          </a:bodyPr>
          <a:lstStyle/>
          <a:p>
            <a:r>
              <a:rPr lang="lv-LV" sz="3900" kern="100">
                <a:effectLst/>
              </a:rPr>
              <a:t>Vasaras noskaņas koncerts Seces baznīcā</a:t>
            </a:r>
            <a:br>
              <a:rPr lang="lv-LV" sz="3900" kern="100">
                <a:effectLst/>
              </a:rPr>
            </a:br>
            <a:endParaRPr lang="lv-LV" sz="3900"/>
          </a:p>
        </p:txBody>
      </p:sp>
      <p:sp>
        <p:nvSpPr>
          <p:cNvPr id="3" name="Satura vietturis 2">
            <a:extLst>
              <a:ext uri="{FF2B5EF4-FFF2-40B4-BE49-F238E27FC236}">
                <a16:creationId xmlns:a16="http://schemas.microsoft.com/office/drawing/2014/main" id="{F9D20269-658C-2721-AA79-C24E76C3B776}"/>
              </a:ext>
            </a:extLst>
          </p:cNvPr>
          <p:cNvSpPr>
            <a:spLocks noGrp="1"/>
          </p:cNvSpPr>
          <p:nvPr>
            <p:ph sz="half" idx="1"/>
          </p:nvPr>
        </p:nvSpPr>
        <p:spPr>
          <a:xfrm>
            <a:off x="609600" y="2050713"/>
            <a:ext cx="5384800" cy="4434840"/>
          </a:xfrm>
        </p:spPr>
        <p:txBody>
          <a:bodyPr>
            <a:normAutofit/>
          </a:bodyPr>
          <a:lstStyle/>
          <a:p>
            <a:pPr marL="0" indent="0">
              <a:lnSpc>
                <a:spcPct val="90000"/>
              </a:lnSpc>
              <a:buNone/>
            </a:pPr>
            <a:r>
              <a:rPr lang="lv-LV" sz="2000" kern="0" dirty="0"/>
              <a:t>K</a:t>
            </a:r>
            <a:r>
              <a:rPr lang="lv-LV" sz="2000" kern="0" dirty="0">
                <a:effectLst/>
              </a:rPr>
              <a:t>oncerts ar </a:t>
            </a:r>
            <a:r>
              <a:rPr lang="lv-LV" sz="2000" kern="0" dirty="0" err="1">
                <a:effectLst/>
              </a:rPr>
              <a:t>Im.Kalniņa</a:t>
            </a:r>
            <a:r>
              <a:rPr lang="lv-LV" sz="2000" kern="0" dirty="0">
                <a:effectLst/>
              </a:rPr>
              <a:t> dziesmām notika Seces </a:t>
            </a:r>
            <a:r>
              <a:rPr lang="lv-LV" sz="2000" kern="0" dirty="0" err="1">
                <a:effectLst/>
              </a:rPr>
              <a:t>ev</a:t>
            </a:r>
            <a:r>
              <a:rPr lang="lv-LV" sz="2000" kern="0" dirty="0">
                <a:effectLst/>
              </a:rPr>
              <a:t>. luteriskajā baznīcā 18.augustā.</a:t>
            </a:r>
          </a:p>
          <a:p>
            <a:pPr>
              <a:lnSpc>
                <a:spcPct val="90000"/>
              </a:lnSpc>
            </a:pPr>
            <a:r>
              <a:rPr lang="lv-LV" sz="2000" kern="0" dirty="0">
                <a:effectLst/>
              </a:rPr>
              <a:t> Projekts sasniedza izvirzīto mērķus: </a:t>
            </a:r>
            <a:endParaRPr lang="lv-LV" sz="2000" kern="100" dirty="0">
              <a:effectLst/>
            </a:endParaRPr>
          </a:p>
          <a:p>
            <a:pPr indent="457200">
              <a:lnSpc>
                <a:spcPct val="90000"/>
              </a:lnSpc>
              <a:spcAft>
                <a:spcPts val="800"/>
              </a:spcAft>
            </a:pPr>
            <a:r>
              <a:rPr lang="lv-LV" sz="2000" kern="0" dirty="0"/>
              <a:t>p</a:t>
            </a:r>
            <a:r>
              <a:rPr lang="lv-LV" sz="2000" kern="0" dirty="0">
                <a:effectLst/>
              </a:rPr>
              <a:t>iesaistīt vietējos novada iedzīvotājus un viesus apmeklēt mazus pagastus laukos;</a:t>
            </a:r>
            <a:endParaRPr lang="lv-LV" sz="2000" kern="100" dirty="0">
              <a:effectLst/>
            </a:endParaRPr>
          </a:p>
          <a:p>
            <a:pPr indent="457200">
              <a:lnSpc>
                <a:spcPct val="90000"/>
              </a:lnSpc>
              <a:spcAft>
                <a:spcPts val="800"/>
              </a:spcAft>
            </a:pPr>
            <a:r>
              <a:rPr lang="lv-LV" sz="2000" kern="0" dirty="0"/>
              <a:t>p</a:t>
            </a:r>
            <a:r>
              <a:rPr lang="lv-LV" sz="2000" kern="0" dirty="0">
                <a:effectLst/>
              </a:rPr>
              <a:t>arādīt, ka arī sakrālās celtnes ir savienojamas ar kultūru un cilvēkiem nav jābaidās uz turieni doties un izzināt šīs vietas. </a:t>
            </a:r>
            <a:endParaRPr lang="lv-LV" sz="2000" kern="100" dirty="0">
              <a:effectLst/>
            </a:endParaRPr>
          </a:p>
          <a:p>
            <a:pPr indent="457200">
              <a:lnSpc>
                <a:spcPct val="90000"/>
              </a:lnSpc>
              <a:spcAft>
                <a:spcPts val="800"/>
              </a:spcAft>
            </a:pPr>
            <a:r>
              <a:rPr lang="lv-LV" sz="2000" kern="0" dirty="0"/>
              <a:t>v</a:t>
            </a:r>
            <a:r>
              <a:rPr lang="lv-LV" sz="2000" kern="0" dirty="0">
                <a:effectLst/>
              </a:rPr>
              <a:t>eicināt tūrismu un kultūras pasākumus laukos.</a:t>
            </a:r>
            <a:endParaRPr lang="lv-LV" sz="2000" kern="100" dirty="0">
              <a:effectLst/>
            </a:endParaRPr>
          </a:p>
          <a:p>
            <a:pPr marL="0" indent="0">
              <a:lnSpc>
                <a:spcPct val="90000"/>
              </a:lnSpc>
              <a:spcAft>
                <a:spcPts val="800"/>
              </a:spcAft>
              <a:buNone/>
            </a:pPr>
            <a:r>
              <a:rPr lang="lv-LV" sz="2000" kern="100" dirty="0">
                <a:effectLst/>
              </a:rPr>
              <a:t> Dalībnieku skaits:~200</a:t>
            </a:r>
          </a:p>
          <a:p>
            <a:pPr>
              <a:lnSpc>
                <a:spcPct val="90000"/>
              </a:lnSpc>
            </a:pPr>
            <a:endParaRPr lang="lv-LV" sz="2000" dirty="0"/>
          </a:p>
        </p:txBody>
      </p:sp>
      <p:pic>
        <p:nvPicPr>
          <p:cNvPr id="6" name="Satura vietturis 5" descr="Attēls, kurā ir svece, mēbeles, kapela, eja&#10;&#10;Apraksts ģenerēts automātiski">
            <a:extLst>
              <a:ext uri="{FF2B5EF4-FFF2-40B4-BE49-F238E27FC236}">
                <a16:creationId xmlns:a16="http://schemas.microsoft.com/office/drawing/2014/main" id="{7CE37288-E6B5-9F23-85CE-5FCDC04DE98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8539" r="-1" b="35340"/>
          <a:stretch/>
        </p:blipFill>
        <p:spPr>
          <a:xfrm>
            <a:off x="6197600" y="1920085"/>
            <a:ext cx="5384800" cy="4434840"/>
          </a:xfrm>
          <a:noFill/>
        </p:spPr>
      </p:pic>
    </p:spTree>
    <p:extLst>
      <p:ext uri="{BB962C8B-B14F-4D97-AF65-F5344CB8AC3E}">
        <p14:creationId xmlns:p14="http://schemas.microsoft.com/office/powerpoint/2010/main" val="26096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C381CDB-478F-9CA8-9CD9-7911054208F9}"/>
              </a:ext>
            </a:extLst>
          </p:cNvPr>
          <p:cNvSpPr>
            <a:spLocks noGrp="1"/>
          </p:cNvSpPr>
          <p:nvPr>
            <p:ph type="title"/>
          </p:nvPr>
        </p:nvSpPr>
        <p:spPr>
          <a:xfrm>
            <a:off x="609600" y="704088"/>
            <a:ext cx="10972800" cy="1143000"/>
          </a:xfrm>
        </p:spPr>
        <p:txBody>
          <a:bodyPr anchor="b">
            <a:normAutofit/>
          </a:bodyPr>
          <a:lstStyle/>
          <a:p>
            <a:r>
              <a:rPr lang="lv-LV" b="1"/>
              <a:t>145 gaismas gadi</a:t>
            </a:r>
          </a:p>
        </p:txBody>
      </p:sp>
      <p:pic>
        <p:nvPicPr>
          <p:cNvPr id="6" name="Satura vietturis 5">
            <a:extLst>
              <a:ext uri="{FF2B5EF4-FFF2-40B4-BE49-F238E27FC236}">
                <a16:creationId xmlns:a16="http://schemas.microsoft.com/office/drawing/2014/main" id="{E5B1829E-DA82-7B3D-C348-A41EA9E79E8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1379" r="7574" b="1"/>
          <a:stretch/>
        </p:blipFill>
        <p:spPr>
          <a:xfrm>
            <a:off x="609600" y="1920085"/>
            <a:ext cx="5384800" cy="4434840"/>
          </a:xfrm>
          <a:noFill/>
        </p:spPr>
      </p:pic>
      <p:sp>
        <p:nvSpPr>
          <p:cNvPr id="3" name="Satura vietturis 2">
            <a:extLst>
              <a:ext uri="{FF2B5EF4-FFF2-40B4-BE49-F238E27FC236}">
                <a16:creationId xmlns:a16="http://schemas.microsoft.com/office/drawing/2014/main" id="{EB7031E3-8A05-044A-5F70-6EEDF8D650B1}"/>
              </a:ext>
            </a:extLst>
          </p:cNvPr>
          <p:cNvSpPr>
            <a:spLocks noGrp="1"/>
          </p:cNvSpPr>
          <p:nvPr>
            <p:ph sz="half" idx="2"/>
          </p:nvPr>
        </p:nvSpPr>
        <p:spPr>
          <a:xfrm>
            <a:off x="6197600" y="1311965"/>
            <a:ext cx="5384800" cy="5042960"/>
          </a:xfrm>
        </p:spPr>
        <p:txBody>
          <a:bodyPr>
            <a:normAutofit/>
          </a:bodyPr>
          <a:lstStyle/>
          <a:p>
            <a:pPr marL="0" indent="0">
              <a:lnSpc>
                <a:spcPct val="90000"/>
              </a:lnSpc>
              <a:buNone/>
            </a:pPr>
            <a:r>
              <a:rPr lang="lv-LV" dirty="0"/>
              <a:t>Realizēja </a:t>
            </a:r>
            <a:r>
              <a:rPr lang="lv-LV" b="1" dirty="0"/>
              <a:t>biedrība «Saules Aka» Finansējums: </a:t>
            </a:r>
            <a:r>
              <a:rPr lang="lv-LV" dirty="0"/>
              <a:t>500 eiro</a:t>
            </a:r>
          </a:p>
          <a:p>
            <a:pPr marL="0" indent="0">
              <a:lnSpc>
                <a:spcPct val="90000"/>
              </a:lnSpc>
              <a:buNone/>
            </a:pPr>
            <a:r>
              <a:rPr lang="lv-LV" b="1" dirty="0"/>
              <a:t>Rezultāts:</a:t>
            </a:r>
          </a:p>
          <a:p>
            <a:pPr marL="0" indent="0">
              <a:lnSpc>
                <a:spcPct val="90000"/>
              </a:lnSpc>
              <a:buNone/>
            </a:pPr>
            <a:r>
              <a:rPr lang="lv-LV" dirty="0"/>
              <a:t>sarīkots sabiedriski nozīmīgs pasākums Sunākstes pagastā - Sunākstes pagasta pamatskolas 145 gadu jubileja – bijušo skolas audzēkņu, absolventu, pedagogu kolektīva, darbinieku un skolas draugu tikšanās Sunākstē, uzturot ilggadēju tradīciju.</a:t>
            </a:r>
          </a:p>
        </p:txBody>
      </p:sp>
    </p:spTree>
    <p:extLst>
      <p:ext uri="{BB962C8B-B14F-4D97-AF65-F5344CB8AC3E}">
        <p14:creationId xmlns:p14="http://schemas.microsoft.com/office/powerpoint/2010/main" val="319473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DF90119-4CBF-5EEA-C91A-3D8978F941DA}"/>
              </a:ext>
            </a:extLst>
          </p:cNvPr>
          <p:cNvSpPr>
            <a:spLocks noGrp="1"/>
          </p:cNvSpPr>
          <p:nvPr>
            <p:ph type="title"/>
          </p:nvPr>
        </p:nvSpPr>
        <p:spPr>
          <a:xfrm>
            <a:off x="609600" y="704088"/>
            <a:ext cx="10972800" cy="584385"/>
          </a:xfrm>
        </p:spPr>
        <p:txBody>
          <a:bodyPr>
            <a:normAutofit/>
          </a:bodyPr>
          <a:lstStyle/>
          <a:p>
            <a:pPr algn="ctr"/>
            <a:r>
              <a:rPr lang="lv-LV" sz="3200" b="1" dirty="0"/>
              <a:t>Invalīdu un senioru integrācijas pasākumi</a:t>
            </a:r>
            <a:endParaRPr lang="en-US" sz="3200" b="1" dirty="0"/>
          </a:p>
        </p:txBody>
      </p:sp>
      <p:sp>
        <p:nvSpPr>
          <p:cNvPr id="3" name="Satura vietturis 2">
            <a:extLst>
              <a:ext uri="{FF2B5EF4-FFF2-40B4-BE49-F238E27FC236}">
                <a16:creationId xmlns:a16="http://schemas.microsoft.com/office/drawing/2014/main" id="{3C72CD73-5F27-CF55-1D92-D34D4C9B9222}"/>
              </a:ext>
            </a:extLst>
          </p:cNvPr>
          <p:cNvSpPr>
            <a:spLocks noGrp="1"/>
          </p:cNvSpPr>
          <p:nvPr>
            <p:ph sz="half" idx="1"/>
          </p:nvPr>
        </p:nvSpPr>
        <p:spPr>
          <a:xfrm>
            <a:off x="609600" y="1288473"/>
            <a:ext cx="5384800" cy="5066452"/>
          </a:xfrm>
        </p:spPr>
        <p:txBody>
          <a:bodyPr>
            <a:normAutofit/>
          </a:bodyPr>
          <a:lstStyle/>
          <a:p>
            <a:pPr marL="0" indent="0">
              <a:buNone/>
            </a:pPr>
            <a:r>
              <a:rPr lang="lv-LV" dirty="0"/>
              <a:t>Realizēja: invalīdu biedrība </a:t>
            </a:r>
            <a:r>
              <a:rPr lang="lv-LV" b="1" dirty="0"/>
              <a:t>“Sudrabegles” </a:t>
            </a:r>
          </a:p>
          <a:p>
            <a:pPr marL="0" indent="0">
              <a:buNone/>
            </a:pPr>
            <a:r>
              <a:rPr lang="lv-LV" b="1" dirty="0"/>
              <a:t>Finansējums: </a:t>
            </a:r>
            <a:r>
              <a:rPr lang="lv-LV" dirty="0"/>
              <a:t>500 eiro</a:t>
            </a:r>
          </a:p>
          <a:p>
            <a:r>
              <a:rPr lang="lv-LV" dirty="0"/>
              <a:t>noorganizētas 3 radošās darbnīcas, t.sk., atbalstot ukraiņus; </a:t>
            </a:r>
          </a:p>
          <a:p>
            <a:r>
              <a:rPr lang="lv-LV" dirty="0"/>
              <a:t>darbnīcu materiālu un galda spēļu iegāde;</a:t>
            </a:r>
          </a:p>
          <a:p>
            <a:r>
              <a:rPr lang="lv-LV" dirty="0"/>
              <a:t> pieredzes brauciens uz Kurzemi un Latgali.</a:t>
            </a:r>
          </a:p>
        </p:txBody>
      </p:sp>
      <p:pic>
        <p:nvPicPr>
          <p:cNvPr id="6" name="Satura vietturis 5" descr="Attēls, kurā ir persona, apģērbs, cilvēka seja, iekštelpu&#10;&#10;Apraksts ģenerēts automātiski">
            <a:extLst>
              <a:ext uri="{FF2B5EF4-FFF2-40B4-BE49-F238E27FC236}">
                <a16:creationId xmlns:a16="http://schemas.microsoft.com/office/drawing/2014/main" id="{C2D8CF31-2A43-F97D-27B4-2CFABEF6D7D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0489" r="-2" b="33183"/>
          <a:stretch/>
        </p:blipFill>
        <p:spPr>
          <a:xfrm>
            <a:off x="6197600" y="1920085"/>
            <a:ext cx="5384800" cy="4434840"/>
          </a:xfrm>
          <a:noFill/>
        </p:spPr>
      </p:pic>
    </p:spTree>
    <p:extLst>
      <p:ext uri="{BB962C8B-B14F-4D97-AF65-F5344CB8AC3E}">
        <p14:creationId xmlns:p14="http://schemas.microsoft.com/office/powerpoint/2010/main" val="171250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id="{5CA43901-18E3-3E7B-FE5B-0076911E4A0E}"/>
              </a:ext>
            </a:extLst>
          </p:cNvPr>
          <p:cNvGraphicFramePr>
            <a:graphicFrameLocks/>
          </p:cNvGraphicFramePr>
          <p:nvPr>
            <p:extLst>
              <p:ext uri="{D42A27DB-BD31-4B8C-83A1-F6EECF244321}">
                <p14:modId xmlns:p14="http://schemas.microsoft.com/office/powerpoint/2010/main" val="497950218"/>
              </p:ext>
            </p:extLst>
          </p:nvPr>
        </p:nvGraphicFramePr>
        <p:xfrm>
          <a:off x="858981" y="2150917"/>
          <a:ext cx="4935681" cy="38758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ma 2">
            <a:extLst>
              <a:ext uri="{FF2B5EF4-FFF2-40B4-BE49-F238E27FC236}">
                <a16:creationId xmlns:a16="http://schemas.microsoft.com/office/drawing/2014/main" id="{314FCA88-3E59-7370-82FC-F08F69A6C63E}"/>
              </a:ext>
            </a:extLst>
          </p:cNvPr>
          <p:cNvGraphicFramePr>
            <a:graphicFrameLocks/>
          </p:cNvGraphicFramePr>
          <p:nvPr>
            <p:extLst>
              <p:ext uri="{D42A27DB-BD31-4B8C-83A1-F6EECF244321}">
                <p14:modId xmlns:p14="http://schemas.microsoft.com/office/powerpoint/2010/main" val="2651584809"/>
              </p:ext>
            </p:extLst>
          </p:nvPr>
        </p:nvGraphicFramePr>
        <p:xfrm>
          <a:off x="6189517" y="1953490"/>
          <a:ext cx="5292437" cy="36056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114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0804D-1CF1-C692-C3BD-81ED22FBCAC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9B26A39-F564-E7AB-9EBD-6A61B6C4A23B}"/>
              </a:ext>
            </a:extLst>
          </p:cNvPr>
          <p:cNvSpPr>
            <a:spLocks noGrp="1"/>
          </p:cNvSpPr>
          <p:nvPr>
            <p:ph type="title"/>
          </p:nvPr>
        </p:nvSpPr>
        <p:spPr>
          <a:xfrm>
            <a:off x="609600" y="704088"/>
            <a:ext cx="10972800" cy="688294"/>
          </a:xfrm>
        </p:spPr>
        <p:txBody>
          <a:bodyPr>
            <a:normAutofit/>
          </a:bodyPr>
          <a:lstStyle/>
          <a:p>
            <a:pPr algn="ctr"/>
            <a:r>
              <a:rPr lang="en-US" sz="3200" b="1" dirty="0" err="1"/>
              <a:t>Baltās</a:t>
            </a:r>
            <a:r>
              <a:rPr lang="en-US" sz="3200" b="1" dirty="0"/>
              <a:t> </a:t>
            </a:r>
            <a:r>
              <a:rPr lang="en-US" sz="3200" b="1" dirty="0" err="1"/>
              <a:t>Kazas</a:t>
            </a:r>
            <a:r>
              <a:rPr lang="en-US" sz="3200" b="1" dirty="0"/>
              <a:t> </a:t>
            </a:r>
            <a:r>
              <a:rPr lang="en-US" sz="3200" b="1" dirty="0" err="1"/>
              <a:t>sezonas</a:t>
            </a:r>
            <a:r>
              <a:rPr lang="en-US" sz="3200" b="1" dirty="0"/>
              <a:t> </a:t>
            </a:r>
            <a:r>
              <a:rPr lang="en-US" sz="3200" b="1" dirty="0" err="1"/>
              <a:t>atklāšanas</a:t>
            </a:r>
            <a:r>
              <a:rPr lang="en-US" sz="3200" b="1" dirty="0"/>
              <a:t> </a:t>
            </a:r>
            <a:r>
              <a:rPr lang="en-US" sz="3200" b="1" dirty="0" err="1"/>
              <a:t>regate</a:t>
            </a:r>
            <a:endParaRPr lang="en-US" sz="3200" b="1" dirty="0"/>
          </a:p>
        </p:txBody>
      </p:sp>
      <p:sp>
        <p:nvSpPr>
          <p:cNvPr id="13" name="Content Placeholder 2">
            <a:extLst>
              <a:ext uri="{FF2B5EF4-FFF2-40B4-BE49-F238E27FC236}">
                <a16:creationId xmlns:a16="http://schemas.microsoft.com/office/drawing/2014/main" id="{BA4AB939-72EE-63E0-BA20-AE2B0806C9F7}"/>
              </a:ext>
            </a:extLst>
          </p:cNvPr>
          <p:cNvSpPr>
            <a:spLocks noGrp="1"/>
          </p:cNvSpPr>
          <p:nvPr>
            <p:ph sz="half" idx="1"/>
          </p:nvPr>
        </p:nvSpPr>
        <p:spPr>
          <a:xfrm>
            <a:off x="609600" y="1920085"/>
            <a:ext cx="5384800" cy="4434840"/>
          </a:xfrm>
        </p:spPr>
        <p:txBody>
          <a:bodyPr>
            <a:normAutofit fontScale="92500"/>
          </a:bodyPr>
          <a:lstStyle/>
          <a:p>
            <a:pPr marL="0" indent="0">
              <a:buNone/>
            </a:pPr>
            <a:r>
              <a:rPr lang="lv-LV" dirty="0"/>
              <a:t>Realizēja </a:t>
            </a:r>
            <a:r>
              <a:rPr lang="lv-LV" b="1" dirty="0"/>
              <a:t>biedrība «Daugavas abi krasti»</a:t>
            </a:r>
          </a:p>
          <a:p>
            <a:pPr marL="0" indent="0">
              <a:buNone/>
            </a:pPr>
            <a:r>
              <a:rPr lang="lv-LV" b="1" dirty="0"/>
              <a:t>Finansējums:</a:t>
            </a:r>
            <a:r>
              <a:rPr lang="lv-LV" dirty="0"/>
              <a:t> 770 eiro</a:t>
            </a:r>
          </a:p>
          <a:p>
            <a:pPr marL="0" indent="0">
              <a:buNone/>
            </a:pPr>
            <a:r>
              <a:rPr lang="lv-LV" b="1" dirty="0"/>
              <a:t>AKTIVITĀTES: </a:t>
            </a:r>
          </a:p>
          <a:p>
            <a:pPr marL="0" indent="0">
              <a:buNone/>
            </a:pPr>
            <a:r>
              <a:rPr lang="lv-LV" dirty="0"/>
              <a:t>Baltas Kazas piestātnē noorganizētas sacensības komandām laivām un SUP, Krastā sporta aktivitātes ģimenēm ar bērniem. </a:t>
            </a:r>
          </a:p>
          <a:p>
            <a:pPr marL="0" indent="0">
              <a:buNone/>
            </a:pPr>
            <a:r>
              <a:rPr lang="lv-LV" dirty="0"/>
              <a:t>Pasākums kļuvis par tradīciju un tā mērķis ir popularizēt </a:t>
            </a:r>
            <a:r>
              <a:rPr lang="lv-LV" dirty="0" err="1"/>
              <a:t>ūdenstūrismu</a:t>
            </a:r>
            <a:r>
              <a:rPr lang="lv-LV" dirty="0"/>
              <a:t> un veicināt aktīvo atpūtu novadā.</a:t>
            </a:r>
            <a:endParaRPr lang="en-US" dirty="0"/>
          </a:p>
        </p:txBody>
      </p:sp>
      <p:pic>
        <p:nvPicPr>
          <p:cNvPr id="6" name="Satura vietturis 5" descr="Attēls, kurā ir ārpus telpām, debesis, mākonis, ūdens&#10;&#10;Apraksts ģenerēts automātiski">
            <a:extLst>
              <a:ext uri="{FF2B5EF4-FFF2-40B4-BE49-F238E27FC236}">
                <a16:creationId xmlns:a16="http://schemas.microsoft.com/office/drawing/2014/main" id="{E07046EE-A20F-FB6F-0A93-C3B7EB1642A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r="8936" b="1"/>
          <a:stretch/>
        </p:blipFill>
        <p:spPr>
          <a:xfrm>
            <a:off x="6197600" y="1920085"/>
            <a:ext cx="5384800" cy="4434840"/>
          </a:xfrm>
          <a:noFill/>
        </p:spPr>
      </p:pic>
    </p:spTree>
    <p:extLst>
      <p:ext uri="{BB962C8B-B14F-4D97-AF65-F5344CB8AC3E}">
        <p14:creationId xmlns:p14="http://schemas.microsoft.com/office/powerpoint/2010/main" val="354906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EE911B1-79D3-8370-7F04-931051060AC2}"/>
              </a:ext>
            </a:extLst>
          </p:cNvPr>
          <p:cNvSpPr>
            <a:spLocks noGrp="1"/>
          </p:cNvSpPr>
          <p:nvPr>
            <p:ph type="title"/>
          </p:nvPr>
        </p:nvSpPr>
        <p:spPr>
          <a:xfrm>
            <a:off x="609600" y="704088"/>
            <a:ext cx="10972800" cy="1143000"/>
          </a:xfrm>
        </p:spPr>
        <p:txBody>
          <a:bodyPr anchor="b">
            <a:normAutofit/>
          </a:bodyPr>
          <a:lstStyle/>
          <a:p>
            <a:r>
              <a:rPr lang="lv-LV" sz="4300" b="1">
                <a:effectLst/>
              </a:rPr>
              <a:t>Foto darbu izstāde «SĒLIJAS RUDENS”</a:t>
            </a:r>
            <a:br>
              <a:rPr lang="lv-LV" sz="4300">
                <a:effectLst/>
              </a:rPr>
            </a:br>
            <a:endParaRPr lang="lv-LV" sz="4300"/>
          </a:p>
        </p:txBody>
      </p:sp>
      <p:pic>
        <p:nvPicPr>
          <p:cNvPr id="6" name="Satura vietturis 5" descr="Attēls, kurā ir apģērbs, siena, persona, iekštelpu&#10;&#10;Apraksts ģenerēts automātiski">
            <a:extLst>
              <a:ext uri="{FF2B5EF4-FFF2-40B4-BE49-F238E27FC236}">
                <a16:creationId xmlns:a16="http://schemas.microsoft.com/office/drawing/2014/main" id="{3920A502-71CA-718C-AB0F-64022713651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3984" r="4969" b="1"/>
          <a:stretch/>
        </p:blipFill>
        <p:spPr>
          <a:xfrm>
            <a:off x="609600" y="1920085"/>
            <a:ext cx="5384800" cy="4434840"/>
          </a:xfrm>
          <a:noFill/>
        </p:spPr>
      </p:pic>
      <p:sp>
        <p:nvSpPr>
          <p:cNvPr id="3" name="Satura vietturis 2">
            <a:extLst>
              <a:ext uri="{FF2B5EF4-FFF2-40B4-BE49-F238E27FC236}">
                <a16:creationId xmlns:a16="http://schemas.microsoft.com/office/drawing/2014/main" id="{64AB9D6B-816F-8174-BA1C-CF565432F02D}"/>
              </a:ext>
            </a:extLst>
          </p:cNvPr>
          <p:cNvSpPr>
            <a:spLocks noGrp="1"/>
          </p:cNvSpPr>
          <p:nvPr>
            <p:ph sz="half" idx="2"/>
          </p:nvPr>
        </p:nvSpPr>
        <p:spPr>
          <a:xfrm>
            <a:off x="6197600" y="1920085"/>
            <a:ext cx="5384800" cy="4434840"/>
          </a:xfrm>
        </p:spPr>
        <p:txBody>
          <a:bodyPr>
            <a:normAutofit/>
          </a:bodyPr>
          <a:lstStyle/>
          <a:p>
            <a:pPr marL="0" indent="0">
              <a:lnSpc>
                <a:spcPct val="90000"/>
              </a:lnSpc>
              <a:buNone/>
            </a:pPr>
            <a:r>
              <a:rPr lang="lv-LV" sz="2200" dirty="0">
                <a:effectLst/>
              </a:rPr>
              <a:t>Realizēja </a:t>
            </a:r>
            <a:r>
              <a:rPr lang="lv-LV" sz="2200" b="1" dirty="0">
                <a:effectLst/>
              </a:rPr>
              <a:t>biedrība «Staburags»</a:t>
            </a:r>
          </a:p>
          <a:p>
            <a:pPr marL="0" indent="0">
              <a:lnSpc>
                <a:spcPct val="90000"/>
              </a:lnSpc>
              <a:buNone/>
            </a:pPr>
            <a:r>
              <a:rPr lang="lv-LV" sz="2200" b="1" dirty="0"/>
              <a:t>Finansējums: 600 eiro</a:t>
            </a:r>
          </a:p>
          <a:p>
            <a:pPr marL="0" indent="0">
              <a:lnSpc>
                <a:spcPct val="90000"/>
              </a:lnSpc>
              <a:buNone/>
            </a:pPr>
            <a:r>
              <a:rPr lang="lv-LV" sz="2200" b="1" dirty="0">
                <a:effectLst/>
              </a:rPr>
              <a:t>AKTIVITĀTES: </a:t>
            </a:r>
          </a:p>
          <a:p>
            <a:pPr>
              <a:lnSpc>
                <a:spcPct val="90000"/>
              </a:lnSpc>
            </a:pPr>
            <a:r>
              <a:rPr lang="lv-LV" sz="2200" dirty="0">
                <a:effectLst/>
              </a:rPr>
              <a:t>Projekta gaitā vispirms tika pasūtīti un iegādāti 35 </a:t>
            </a:r>
            <a:r>
              <a:rPr lang="lv-LV" sz="2200" dirty="0" err="1">
                <a:effectLst/>
              </a:rPr>
              <a:t>fotorāmji</a:t>
            </a:r>
            <a:r>
              <a:rPr lang="lv-LV" sz="2200" dirty="0">
                <a:effectLst/>
              </a:rPr>
              <a:t> 60x80. Pēc tam uztaisīta afiša, kurā uzaicinājām cilvēkus iesūtīt fotogrāfijas, kurās redzams rudens krāšņums sēļu zemē. </a:t>
            </a:r>
          </a:p>
          <a:p>
            <a:pPr>
              <a:lnSpc>
                <a:spcPct val="90000"/>
              </a:lnSpc>
            </a:pPr>
            <a:r>
              <a:rPr lang="lv-LV" sz="2200" dirty="0"/>
              <a:t>Foto izstādes «Sēlijas rudens» atklāšanas pasākums 18.novembrī, </a:t>
            </a:r>
            <a:r>
              <a:rPr lang="lv-LV" sz="2200" dirty="0">
                <a:effectLst/>
              </a:rPr>
              <a:t>uzaicinot arī izstādes veidotājus – fotogrāfiju iesūtītājus.</a:t>
            </a:r>
          </a:p>
          <a:p>
            <a:pPr>
              <a:lnSpc>
                <a:spcPct val="90000"/>
              </a:lnSpc>
            </a:pPr>
            <a:endParaRPr lang="lv-LV" sz="2200" dirty="0">
              <a:effectLst/>
            </a:endParaRPr>
          </a:p>
          <a:p>
            <a:pPr>
              <a:lnSpc>
                <a:spcPct val="90000"/>
              </a:lnSpc>
            </a:pPr>
            <a:endParaRPr lang="lv-LV" sz="2200" dirty="0"/>
          </a:p>
        </p:txBody>
      </p:sp>
    </p:spTree>
    <p:extLst>
      <p:ext uri="{BB962C8B-B14F-4D97-AF65-F5344CB8AC3E}">
        <p14:creationId xmlns:p14="http://schemas.microsoft.com/office/powerpoint/2010/main" val="175418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AE53075-C012-A955-7190-E57A57A1481A}"/>
              </a:ext>
            </a:extLst>
          </p:cNvPr>
          <p:cNvSpPr>
            <a:spLocks noGrp="1"/>
          </p:cNvSpPr>
          <p:nvPr>
            <p:ph type="title"/>
          </p:nvPr>
        </p:nvSpPr>
        <p:spPr>
          <a:xfrm>
            <a:off x="609600" y="704088"/>
            <a:ext cx="10972800" cy="864939"/>
          </a:xfrm>
        </p:spPr>
        <p:txBody>
          <a:bodyPr>
            <a:normAutofit/>
          </a:bodyPr>
          <a:lstStyle/>
          <a:p>
            <a:pPr algn="ctr"/>
            <a:r>
              <a:rPr lang="fi-FI" sz="3200" b="1" dirty="0"/>
              <a:t>Ar otu un karoti Sēlijas virtuvē</a:t>
            </a:r>
            <a:endParaRPr lang="lv-LV" sz="3200" b="1" dirty="0"/>
          </a:p>
        </p:txBody>
      </p:sp>
      <p:sp>
        <p:nvSpPr>
          <p:cNvPr id="3" name="Satura vietturis 2">
            <a:extLst>
              <a:ext uri="{FF2B5EF4-FFF2-40B4-BE49-F238E27FC236}">
                <a16:creationId xmlns:a16="http://schemas.microsoft.com/office/drawing/2014/main" id="{643C420B-891E-61EE-AEC3-77D1ED78DB74}"/>
              </a:ext>
            </a:extLst>
          </p:cNvPr>
          <p:cNvSpPr>
            <a:spLocks noGrp="1"/>
          </p:cNvSpPr>
          <p:nvPr>
            <p:ph sz="half" idx="1"/>
          </p:nvPr>
        </p:nvSpPr>
        <p:spPr/>
        <p:txBody>
          <a:bodyPr/>
          <a:lstStyle/>
          <a:p>
            <a:pPr marL="0" indent="0">
              <a:buNone/>
            </a:pPr>
            <a:r>
              <a:rPr lang="lv-LV" b="1" dirty="0"/>
              <a:t>Kultūras veicināšanas biedrība</a:t>
            </a:r>
          </a:p>
          <a:p>
            <a:pPr marL="0" indent="0">
              <a:buNone/>
            </a:pPr>
            <a:r>
              <a:rPr lang="lv-LV" dirty="0"/>
              <a:t>Finansējums: </a:t>
            </a:r>
            <a:r>
              <a:rPr lang="lv-LV" b="1" dirty="0"/>
              <a:t>495 eiro</a:t>
            </a:r>
          </a:p>
          <a:p>
            <a:pPr marL="0" indent="0">
              <a:buNone/>
            </a:pPr>
            <a:r>
              <a:rPr lang="lv-LV" dirty="0"/>
              <a:t>MĒRĶIS:</a:t>
            </a:r>
          </a:p>
          <a:p>
            <a:r>
              <a:rPr lang="lv-LV" dirty="0"/>
              <a:t>veicināt un stiprināt Sēlijas kulinārā mantojuma fiksēšanu ar mākslinieciskās izteiksmes līdzekļiem-glezniecību un recepšu pierakstiem un rezultātus atainot izstādē, kuru papildinās stāstījumi.</a:t>
            </a:r>
          </a:p>
        </p:txBody>
      </p:sp>
      <p:sp>
        <p:nvSpPr>
          <p:cNvPr id="4" name="Satura vietturis 3">
            <a:extLst>
              <a:ext uri="{FF2B5EF4-FFF2-40B4-BE49-F238E27FC236}">
                <a16:creationId xmlns:a16="http://schemas.microsoft.com/office/drawing/2014/main" id="{C8BF086F-33CA-3BB8-70E7-EFB00EC6804F}"/>
              </a:ext>
            </a:extLst>
          </p:cNvPr>
          <p:cNvSpPr>
            <a:spLocks noGrp="1"/>
          </p:cNvSpPr>
          <p:nvPr>
            <p:ph sz="half" idx="2"/>
          </p:nvPr>
        </p:nvSpPr>
        <p:spPr/>
        <p:txBody>
          <a:bodyPr/>
          <a:lstStyle/>
          <a:p>
            <a:r>
              <a:rPr lang="lv-LV" b="1" dirty="0">
                <a:solidFill>
                  <a:srgbClr val="FF0000"/>
                </a:solidFill>
              </a:rPr>
              <a:t>NEREALIZĒJA!</a:t>
            </a:r>
          </a:p>
        </p:txBody>
      </p:sp>
    </p:spTree>
    <p:extLst>
      <p:ext uri="{BB962C8B-B14F-4D97-AF65-F5344CB8AC3E}">
        <p14:creationId xmlns:p14="http://schemas.microsoft.com/office/powerpoint/2010/main" val="243496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5162C-AE24-41C6-7332-597446FCB848}"/>
            </a:ext>
          </a:extLst>
        </p:cNvPr>
        <p:cNvGrpSpPr/>
        <p:nvPr/>
      </p:nvGrpSpPr>
      <p:grpSpPr>
        <a:xfrm>
          <a:off x="0" y="0"/>
          <a:ext cx="0" cy="0"/>
          <a:chOff x="0" y="0"/>
          <a:chExt cx="0" cy="0"/>
        </a:xfrm>
      </p:grpSpPr>
      <p:sp>
        <p:nvSpPr>
          <p:cNvPr id="5" name="Virsraksts 4">
            <a:extLst>
              <a:ext uri="{FF2B5EF4-FFF2-40B4-BE49-F238E27FC236}">
                <a16:creationId xmlns:a16="http://schemas.microsoft.com/office/drawing/2014/main" id="{44B49399-8A05-96A0-CEB3-5E0A7D7E9854}"/>
              </a:ext>
            </a:extLst>
          </p:cNvPr>
          <p:cNvSpPr>
            <a:spLocks noGrp="1"/>
          </p:cNvSpPr>
          <p:nvPr>
            <p:ph type="ctrTitle"/>
          </p:nvPr>
        </p:nvSpPr>
        <p:spPr>
          <a:xfrm>
            <a:off x="711200" y="1371600"/>
            <a:ext cx="10468864" cy="783771"/>
          </a:xfrm>
        </p:spPr>
        <p:txBody>
          <a:bodyPr anchor="b">
            <a:normAutofit/>
          </a:bodyPr>
          <a:lstStyle/>
          <a:p>
            <a:r>
              <a:rPr lang="lv-LV" b="1" dirty="0"/>
              <a:t>Aizkrauklē</a:t>
            </a:r>
          </a:p>
        </p:txBody>
      </p:sp>
      <p:sp>
        <p:nvSpPr>
          <p:cNvPr id="2" name="Apakšvirsraksts 1">
            <a:extLst>
              <a:ext uri="{FF2B5EF4-FFF2-40B4-BE49-F238E27FC236}">
                <a16:creationId xmlns:a16="http://schemas.microsoft.com/office/drawing/2014/main" id="{D8B3EAF6-3D1C-22D8-2ABF-E5B1CEBE4B89}"/>
              </a:ext>
            </a:extLst>
          </p:cNvPr>
          <p:cNvSpPr>
            <a:spLocks noGrp="1"/>
          </p:cNvSpPr>
          <p:nvPr>
            <p:ph type="subTitle" idx="1"/>
          </p:nvPr>
        </p:nvSpPr>
        <p:spPr>
          <a:xfrm>
            <a:off x="711200" y="2155371"/>
            <a:ext cx="10472928" cy="2825765"/>
          </a:xfrm>
        </p:spPr>
        <p:txBody>
          <a:bodyPr>
            <a:normAutofit fontScale="85000" lnSpcReduction="20000"/>
          </a:bodyPr>
          <a:lstStyle/>
          <a:p>
            <a:pPr algn="l"/>
            <a:r>
              <a:rPr lang="lv-LV" b="1" dirty="0"/>
              <a:t>Piešķirts finansējums:</a:t>
            </a:r>
          </a:p>
          <a:p>
            <a:pPr algn="l"/>
            <a:endParaRPr lang="lv-LV" b="1" dirty="0"/>
          </a:p>
          <a:p>
            <a:pPr marL="514350" indent="-514350" algn="l">
              <a:buFont typeface="+mj-lt"/>
              <a:buAutoNum type="arabicPeriod"/>
            </a:pPr>
            <a:r>
              <a:rPr lang="lv-LV" dirty="0"/>
              <a:t>Biedrībai </a:t>
            </a:r>
            <a:r>
              <a:rPr lang="lv-LV" b="1" dirty="0"/>
              <a:t>«Askrāde</a:t>
            </a:r>
            <a:r>
              <a:rPr lang="lv-LV" dirty="0"/>
              <a:t>»-600 eiro</a:t>
            </a:r>
          </a:p>
          <a:p>
            <a:pPr marL="514350" indent="-514350" algn="l">
              <a:buFont typeface="+mj-lt"/>
              <a:buAutoNum type="arabicPeriod"/>
            </a:pPr>
            <a:r>
              <a:rPr lang="lv-LV" dirty="0"/>
              <a:t>Biedrībai</a:t>
            </a:r>
            <a:r>
              <a:rPr lang="lv-LV" b="1" dirty="0"/>
              <a:t> ”</a:t>
            </a:r>
            <a:r>
              <a:rPr lang="lv-LV" b="1" dirty="0" err="1"/>
              <a:t>Kalnaziedu</a:t>
            </a:r>
            <a:r>
              <a:rPr lang="lv-LV" b="1" dirty="0"/>
              <a:t> godi»- </a:t>
            </a:r>
            <a:r>
              <a:rPr lang="lv-LV" dirty="0"/>
              <a:t>400 eiro</a:t>
            </a:r>
          </a:p>
          <a:p>
            <a:pPr marL="514350" indent="-514350" algn="l">
              <a:buFont typeface="+mj-lt"/>
              <a:buAutoNum type="arabicPeriod"/>
            </a:pPr>
            <a:r>
              <a:rPr lang="lv-LV" dirty="0"/>
              <a:t>Biedrībai</a:t>
            </a:r>
            <a:r>
              <a:rPr lang="lv-LV" b="1" dirty="0"/>
              <a:t> «</a:t>
            </a:r>
            <a:r>
              <a:rPr lang="lv-LV" b="1" dirty="0" err="1"/>
              <a:t>Koprades</a:t>
            </a:r>
            <a:r>
              <a:rPr lang="lv-LV" b="1" dirty="0"/>
              <a:t> pietura»</a:t>
            </a:r>
            <a:r>
              <a:rPr lang="lv-LV" dirty="0"/>
              <a:t>– 500 eiro</a:t>
            </a:r>
          </a:p>
          <a:p>
            <a:pPr marL="514350" indent="-514350" algn="l">
              <a:buFont typeface="+mj-lt"/>
              <a:buAutoNum type="arabicPeriod"/>
            </a:pPr>
            <a:endParaRPr lang="lv-LV" dirty="0"/>
          </a:p>
          <a:p>
            <a:pPr algn="l"/>
            <a:endParaRPr lang="lv-LV" sz="2400" dirty="0">
              <a:effectLst/>
              <a:latin typeface="Times New Roman" panose="02020603050405020304" pitchFamily="18" charset="0"/>
              <a:ea typeface="Times New Roman" panose="02020603050405020304" pitchFamily="18" charset="0"/>
            </a:endParaRPr>
          </a:p>
          <a:p>
            <a:pPr algn="l"/>
            <a:r>
              <a:rPr lang="lv-LV" sz="2400" b="1" dirty="0">
                <a:latin typeface="Times New Roman" panose="02020603050405020304" pitchFamily="18" charset="0"/>
                <a:ea typeface="Times New Roman" panose="02020603050405020304" pitchFamily="18" charset="0"/>
              </a:rPr>
              <a:t>KOPĀ: 1500 eiro</a:t>
            </a:r>
            <a:endParaRPr lang="lv-LV" sz="2400" b="1" dirty="0">
              <a:effectLst/>
              <a:latin typeface="Times New Roman" panose="02020603050405020304" pitchFamily="18" charset="0"/>
              <a:ea typeface="Times New Roman" panose="02020603050405020304" pitchFamily="18" charset="0"/>
            </a:endParaRPr>
          </a:p>
          <a:p>
            <a:endParaRPr lang="lv-LV" dirty="0"/>
          </a:p>
        </p:txBody>
      </p:sp>
    </p:spTree>
    <p:extLst>
      <p:ext uri="{BB962C8B-B14F-4D97-AF65-F5344CB8AC3E}">
        <p14:creationId xmlns:p14="http://schemas.microsoft.com/office/powerpoint/2010/main" val="19006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0B2E9DA-0B11-6F1E-E52F-ADACA27B8486}"/>
              </a:ext>
            </a:extLst>
          </p:cNvPr>
          <p:cNvSpPr>
            <a:spLocks noGrp="1"/>
          </p:cNvSpPr>
          <p:nvPr>
            <p:ph type="title"/>
          </p:nvPr>
        </p:nvSpPr>
        <p:spPr>
          <a:xfrm>
            <a:off x="290945" y="704088"/>
            <a:ext cx="11291455" cy="740248"/>
          </a:xfrm>
        </p:spPr>
        <p:txBody>
          <a:bodyPr anchor="b">
            <a:normAutofit/>
          </a:bodyPr>
          <a:lstStyle/>
          <a:p>
            <a:r>
              <a:rPr lang="lv-LV" sz="3200" b="1" dirty="0"/>
              <a:t>Labiem darbiem cilvēks nekad nav par vecu </a:t>
            </a:r>
          </a:p>
        </p:txBody>
      </p:sp>
      <p:sp>
        <p:nvSpPr>
          <p:cNvPr id="3" name="Satura vietturis 2">
            <a:extLst>
              <a:ext uri="{FF2B5EF4-FFF2-40B4-BE49-F238E27FC236}">
                <a16:creationId xmlns:a16="http://schemas.microsoft.com/office/drawing/2014/main" id="{168AA038-5858-BDF9-4B3F-EF81FFDF2BA8}"/>
              </a:ext>
            </a:extLst>
          </p:cNvPr>
          <p:cNvSpPr>
            <a:spLocks noGrp="1"/>
          </p:cNvSpPr>
          <p:nvPr>
            <p:ph sz="quarter" idx="2"/>
          </p:nvPr>
        </p:nvSpPr>
        <p:spPr>
          <a:xfrm>
            <a:off x="609600" y="2148424"/>
            <a:ext cx="5386917" cy="4211896"/>
          </a:xfrm>
        </p:spPr>
        <p:txBody>
          <a:bodyPr>
            <a:normAutofit/>
          </a:bodyPr>
          <a:lstStyle/>
          <a:p>
            <a:pPr marL="0" indent="0">
              <a:buNone/>
            </a:pPr>
            <a:r>
              <a:rPr lang="lv-LV" sz="2800" dirty="0"/>
              <a:t>Realizēja </a:t>
            </a:r>
            <a:r>
              <a:rPr lang="lv-LV" sz="2800" b="1" dirty="0"/>
              <a:t>senioru biedrība «Askrāde»</a:t>
            </a:r>
            <a:endParaRPr lang="lv-LV" sz="2400" dirty="0">
              <a:effectLst/>
            </a:endParaRPr>
          </a:p>
          <a:p>
            <a:pPr marL="0" indent="0">
              <a:buNone/>
            </a:pPr>
            <a:r>
              <a:rPr lang="lv-LV" sz="2400" dirty="0">
                <a:effectLst/>
              </a:rPr>
              <a:t>Finansiālais atbalsts </a:t>
            </a:r>
            <a:r>
              <a:rPr lang="lv-LV" sz="2400" b="1" dirty="0"/>
              <a:t>600.00 </a:t>
            </a:r>
            <a:r>
              <a:rPr lang="lv-LV" sz="2400" b="1" dirty="0">
                <a:effectLst/>
              </a:rPr>
              <a:t>eiro</a:t>
            </a:r>
          </a:p>
          <a:p>
            <a:pPr marL="0" indent="0">
              <a:buNone/>
            </a:pPr>
            <a:r>
              <a:rPr lang="lv-LV" dirty="0"/>
              <a:t>AKTIVITĀTES: </a:t>
            </a:r>
          </a:p>
          <a:p>
            <a:r>
              <a:rPr lang="lv-LV" dirty="0"/>
              <a:t>Pieredzes gūšana Sēlijā un Vidzemē</a:t>
            </a:r>
          </a:p>
          <a:p>
            <a:r>
              <a:rPr lang="lv-LV" dirty="0"/>
              <a:t>Noorganizēts senioru pasākums</a:t>
            </a:r>
          </a:p>
          <a:p>
            <a:r>
              <a:rPr lang="lv-LV" dirty="0"/>
              <a:t>Noorganizēti 2 tradīciju pasākumi</a:t>
            </a:r>
          </a:p>
          <a:p>
            <a:endParaRPr lang="lv-LV" dirty="0"/>
          </a:p>
          <a:p>
            <a:r>
              <a:rPr lang="lv-LV" dirty="0"/>
              <a:t>125 dalībnieki</a:t>
            </a:r>
          </a:p>
        </p:txBody>
      </p:sp>
      <p:pic>
        <p:nvPicPr>
          <p:cNvPr id="6" name="Satura vietturis 5" descr="Attēls, kurā ir ārpus telpām, apģērbs, persona, cilvēki&#10;&#10;Apraksts ģenerēts automātiski">
            <a:extLst>
              <a:ext uri="{FF2B5EF4-FFF2-40B4-BE49-F238E27FC236}">
                <a16:creationId xmlns:a16="http://schemas.microsoft.com/office/drawing/2014/main" id="{51019E8F-308A-9197-E0E4-03BE3D8894DA}"/>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rcRect t="4851" r="3" b="3"/>
          <a:stretch/>
        </p:blipFill>
        <p:spPr>
          <a:xfrm>
            <a:off x="6563688" y="3751118"/>
            <a:ext cx="4353694" cy="3106882"/>
          </a:xfrm>
          <a:noFill/>
        </p:spPr>
      </p:pic>
      <p:pic>
        <p:nvPicPr>
          <p:cNvPr id="5" name="Attēls 4" descr="Attēls, kurā ir ārpus telpām, apģērbs, apavi, persona&#10;&#10;Apraksts ģenerēts automātiski">
            <a:extLst>
              <a:ext uri="{FF2B5EF4-FFF2-40B4-BE49-F238E27FC236}">
                <a16:creationId xmlns:a16="http://schemas.microsoft.com/office/drawing/2014/main" id="{7E468D0E-E32E-A58C-F085-0584173C52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29" y="0"/>
            <a:ext cx="3038571" cy="4051428"/>
          </a:xfrm>
          <a:prstGeom prst="rect">
            <a:avLst/>
          </a:prstGeom>
        </p:spPr>
      </p:pic>
    </p:spTree>
    <p:extLst>
      <p:ext uri="{BB962C8B-B14F-4D97-AF65-F5344CB8AC3E}">
        <p14:creationId xmlns:p14="http://schemas.microsoft.com/office/powerpoint/2010/main" val="146047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irsraksts 6">
            <a:extLst>
              <a:ext uri="{FF2B5EF4-FFF2-40B4-BE49-F238E27FC236}">
                <a16:creationId xmlns:a16="http://schemas.microsoft.com/office/drawing/2014/main" id="{F03A8807-E6F0-1B30-5A8F-D70E893FBA91}"/>
              </a:ext>
            </a:extLst>
          </p:cNvPr>
          <p:cNvSpPr>
            <a:spLocks noGrp="1"/>
          </p:cNvSpPr>
          <p:nvPr>
            <p:ph type="title"/>
          </p:nvPr>
        </p:nvSpPr>
        <p:spPr>
          <a:xfrm>
            <a:off x="609600" y="704088"/>
            <a:ext cx="10972800" cy="1143000"/>
          </a:xfrm>
        </p:spPr>
        <p:txBody>
          <a:bodyPr anchor="b">
            <a:normAutofit/>
          </a:bodyPr>
          <a:lstStyle/>
          <a:p>
            <a:r>
              <a:rPr lang="lv-LV" sz="4300" b="1"/>
              <a:t>Gleznotāju plenērs «</a:t>
            </a:r>
            <a:r>
              <a:rPr lang="lv-LV" sz="4300" b="1" err="1"/>
              <a:t>Kalnaziedu</a:t>
            </a:r>
            <a:r>
              <a:rPr lang="lv-LV" sz="4300" b="1"/>
              <a:t>» vēsturiskajā kompleksā</a:t>
            </a:r>
          </a:p>
        </p:txBody>
      </p:sp>
      <p:sp>
        <p:nvSpPr>
          <p:cNvPr id="8" name="Satura vietturis 7">
            <a:extLst>
              <a:ext uri="{FF2B5EF4-FFF2-40B4-BE49-F238E27FC236}">
                <a16:creationId xmlns:a16="http://schemas.microsoft.com/office/drawing/2014/main" id="{D4E21E1D-7AA3-D5A6-C285-FAEFBEF3473D}"/>
              </a:ext>
            </a:extLst>
          </p:cNvPr>
          <p:cNvSpPr>
            <a:spLocks noGrp="1"/>
          </p:cNvSpPr>
          <p:nvPr>
            <p:ph sz="half" idx="1"/>
          </p:nvPr>
        </p:nvSpPr>
        <p:spPr>
          <a:xfrm>
            <a:off x="609600" y="1920085"/>
            <a:ext cx="5384800" cy="4434840"/>
          </a:xfrm>
        </p:spPr>
        <p:txBody>
          <a:bodyPr>
            <a:normAutofit/>
          </a:bodyPr>
          <a:lstStyle/>
          <a:p>
            <a:pPr marL="0" indent="0">
              <a:buNone/>
            </a:pPr>
            <a:r>
              <a:rPr lang="lv-LV" sz="2400" dirty="0"/>
              <a:t>Realizēja biedrība </a:t>
            </a:r>
            <a:r>
              <a:rPr lang="lv-LV" sz="2400" b="1" dirty="0"/>
              <a:t>«</a:t>
            </a:r>
            <a:r>
              <a:rPr lang="lv-LV" sz="2400" b="1" dirty="0" err="1"/>
              <a:t>Kalnaziedu</a:t>
            </a:r>
            <a:r>
              <a:rPr lang="lv-LV" sz="2400" b="1" dirty="0"/>
              <a:t> godi»</a:t>
            </a:r>
          </a:p>
          <a:p>
            <a:pPr marL="0" indent="0">
              <a:buNone/>
            </a:pPr>
            <a:r>
              <a:rPr lang="lv-LV" sz="2400" dirty="0"/>
              <a:t>Finansējums: </a:t>
            </a:r>
            <a:r>
              <a:rPr lang="lv-LV" sz="2400" b="1" dirty="0"/>
              <a:t>400 eiro</a:t>
            </a:r>
          </a:p>
          <a:p>
            <a:pPr marL="0" indent="0">
              <a:buNone/>
            </a:pPr>
            <a:r>
              <a:rPr lang="lv-LV" sz="2400" dirty="0"/>
              <a:t>apzināti Aizkraukles novadā dzīvojoši vai dzimuši profesionāli mākslinieki, kuri pulcējās mākslas plenērā- gleznoja “</a:t>
            </a:r>
            <a:r>
              <a:rPr lang="lv-LV" sz="2400" dirty="0" err="1"/>
              <a:t>Kalnaziedu</a:t>
            </a:r>
            <a:r>
              <a:rPr lang="lv-LV" sz="2400" dirty="0"/>
              <a:t>” kultūrvēsturiskā kompleksa ainavas. Izveidota ceļojošā gleznu izstāde, lai popularizētu Valsts nozīmes kultūrvēsturisko pieminekli Nr.107.</a:t>
            </a:r>
          </a:p>
        </p:txBody>
      </p:sp>
      <p:pic>
        <p:nvPicPr>
          <p:cNvPr id="3" name="Satura vietturis 2" descr="Attēls, kurā ir zāle, ārpus telpām, koks, māksla&#10;&#10;Apraksts ģenerēts automātiski">
            <a:extLst>
              <a:ext uri="{FF2B5EF4-FFF2-40B4-BE49-F238E27FC236}">
                <a16:creationId xmlns:a16="http://schemas.microsoft.com/office/drawing/2014/main" id="{612F50E4-1F82-9B7B-2DCE-435BDE0486C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r="8936" b="1"/>
          <a:stretch/>
        </p:blipFill>
        <p:spPr>
          <a:xfrm>
            <a:off x="6197600" y="1920085"/>
            <a:ext cx="5384800" cy="4434840"/>
          </a:xfrm>
          <a:noFill/>
        </p:spPr>
      </p:pic>
    </p:spTree>
    <p:extLst>
      <p:ext uri="{BB962C8B-B14F-4D97-AF65-F5344CB8AC3E}">
        <p14:creationId xmlns:p14="http://schemas.microsoft.com/office/powerpoint/2010/main" val="312783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18A7689-9CC1-0060-7F33-B8CFA23F958D}"/>
              </a:ext>
            </a:extLst>
          </p:cNvPr>
          <p:cNvSpPr>
            <a:spLocks noGrp="1"/>
          </p:cNvSpPr>
          <p:nvPr>
            <p:ph type="title"/>
          </p:nvPr>
        </p:nvSpPr>
        <p:spPr/>
        <p:txBody>
          <a:bodyPr>
            <a:normAutofit/>
          </a:bodyPr>
          <a:lstStyle/>
          <a:p>
            <a:pPr algn="ctr"/>
            <a:r>
              <a:rPr lang="lv-LV" sz="3200" b="1" dirty="0"/>
              <a:t>Tekstila atjaunošanas nodarbību cikls “No defekta par efektu ar krāsas pieskārienu”</a:t>
            </a:r>
          </a:p>
        </p:txBody>
      </p:sp>
      <p:sp>
        <p:nvSpPr>
          <p:cNvPr id="3" name="Satura vietturis 2">
            <a:extLst>
              <a:ext uri="{FF2B5EF4-FFF2-40B4-BE49-F238E27FC236}">
                <a16:creationId xmlns:a16="http://schemas.microsoft.com/office/drawing/2014/main" id="{7F271447-4C60-99BF-F816-2BF518BF792B}"/>
              </a:ext>
            </a:extLst>
          </p:cNvPr>
          <p:cNvSpPr>
            <a:spLocks noGrp="1"/>
          </p:cNvSpPr>
          <p:nvPr>
            <p:ph sz="half" idx="1"/>
          </p:nvPr>
        </p:nvSpPr>
        <p:spPr/>
        <p:txBody>
          <a:bodyPr>
            <a:normAutofit/>
          </a:bodyPr>
          <a:lstStyle/>
          <a:p>
            <a:r>
              <a:rPr lang="lv-LV" sz="2000" dirty="0"/>
              <a:t>Biedrība «</a:t>
            </a:r>
            <a:r>
              <a:rPr lang="lv-LV" sz="2000" b="1" dirty="0" err="1"/>
              <a:t>Koprades</a:t>
            </a:r>
            <a:r>
              <a:rPr lang="lv-LV" sz="2000" b="1" dirty="0"/>
              <a:t> pietura»</a:t>
            </a:r>
          </a:p>
          <a:p>
            <a:r>
              <a:rPr lang="lv-LV" sz="2000" dirty="0"/>
              <a:t>Finansējums: </a:t>
            </a:r>
            <a:r>
              <a:rPr lang="lv-LV" sz="2000" b="1" dirty="0"/>
              <a:t>400 eiro</a:t>
            </a:r>
          </a:p>
          <a:p>
            <a:r>
              <a:rPr lang="lv-LV" sz="2000" dirty="0"/>
              <a:t>4 tekstila atjaunošanas radošās darbnīcas “No defekta par efektu ar krāsas pieskārienu”, kurā apmeklētāju </a:t>
            </a:r>
            <a:r>
              <a:rPr lang="lv-LV" sz="2000" dirty="0" err="1"/>
              <a:t>līdzpaņemtie</a:t>
            </a:r>
            <a:r>
              <a:rPr lang="lv-LV" sz="2000" dirty="0"/>
              <a:t> apģērbi un aksesuāri tiks rotāti ar jaunām, videi draudzīgām </a:t>
            </a:r>
            <a:r>
              <a:rPr lang="lv-LV" sz="2000" dirty="0" err="1"/>
              <a:t>apdrukām</a:t>
            </a:r>
            <a:endParaRPr lang="lv-LV" sz="2000" dirty="0"/>
          </a:p>
        </p:txBody>
      </p:sp>
      <p:sp>
        <p:nvSpPr>
          <p:cNvPr id="4" name="Satura vietturis 3">
            <a:extLst>
              <a:ext uri="{FF2B5EF4-FFF2-40B4-BE49-F238E27FC236}">
                <a16:creationId xmlns:a16="http://schemas.microsoft.com/office/drawing/2014/main" id="{25891F61-691A-6D6E-8C06-5FF2A6B5DE84}"/>
              </a:ext>
            </a:extLst>
          </p:cNvPr>
          <p:cNvSpPr>
            <a:spLocks noGrp="1"/>
          </p:cNvSpPr>
          <p:nvPr>
            <p:ph sz="half" idx="2"/>
          </p:nvPr>
        </p:nvSpPr>
        <p:spPr/>
        <p:txBody>
          <a:bodyPr/>
          <a:lstStyle/>
          <a:p>
            <a:r>
              <a:rPr lang="lv-LV" dirty="0">
                <a:solidFill>
                  <a:srgbClr val="FF0000"/>
                </a:solidFill>
              </a:rPr>
              <a:t>Projekts vēl tiek realizēts!</a:t>
            </a:r>
          </a:p>
        </p:txBody>
      </p:sp>
    </p:spTree>
    <p:extLst>
      <p:ext uri="{BB962C8B-B14F-4D97-AF65-F5344CB8AC3E}">
        <p14:creationId xmlns:p14="http://schemas.microsoft.com/office/powerpoint/2010/main" val="397940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9DBC7937-15E9-55E6-F3F3-18794B5600C2}"/>
              </a:ext>
            </a:extLst>
          </p:cNvPr>
          <p:cNvSpPr>
            <a:spLocks noGrp="1"/>
          </p:cNvSpPr>
          <p:nvPr>
            <p:ph type="ctrTitle"/>
          </p:nvPr>
        </p:nvSpPr>
        <p:spPr>
          <a:xfrm>
            <a:off x="711200" y="1371600"/>
            <a:ext cx="10468864" cy="1828800"/>
          </a:xfrm>
        </p:spPr>
        <p:txBody>
          <a:bodyPr anchor="b">
            <a:normAutofit/>
          </a:bodyPr>
          <a:lstStyle/>
          <a:p>
            <a:r>
              <a:rPr lang="lv-LV" dirty="0"/>
              <a:t>Paldies!</a:t>
            </a:r>
          </a:p>
        </p:txBody>
      </p:sp>
      <p:sp>
        <p:nvSpPr>
          <p:cNvPr id="6" name="Teksta vietturis 5">
            <a:extLst>
              <a:ext uri="{FF2B5EF4-FFF2-40B4-BE49-F238E27FC236}">
                <a16:creationId xmlns:a16="http://schemas.microsoft.com/office/drawing/2014/main" id="{497C8917-1C65-AEEA-FF63-049EF29233B3}"/>
              </a:ext>
            </a:extLst>
          </p:cNvPr>
          <p:cNvSpPr>
            <a:spLocks noGrp="1"/>
          </p:cNvSpPr>
          <p:nvPr>
            <p:ph type="subTitle" idx="1"/>
          </p:nvPr>
        </p:nvSpPr>
        <p:spPr>
          <a:xfrm>
            <a:off x="711200" y="3228536"/>
            <a:ext cx="10472928" cy="1752600"/>
          </a:xfrm>
        </p:spPr>
        <p:txBody>
          <a:bodyPr>
            <a:normAutofit/>
          </a:bodyPr>
          <a:lstStyle/>
          <a:p>
            <a:r>
              <a:rPr lang="lv-LV" dirty="0"/>
              <a:t>Visi projektu stāsti tiek plaši atspoguļoti Kultūras pārvaldes FB lapā</a:t>
            </a:r>
          </a:p>
          <a:p>
            <a:r>
              <a:rPr lang="lv-LV" dirty="0"/>
              <a:t> Lai paveiktais 2024.gadā veiksmīgi turpinās 2025!</a:t>
            </a:r>
          </a:p>
        </p:txBody>
      </p:sp>
      <p:pic>
        <p:nvPicPr>
          <p:cNvPr id="10" name="Attēls 9" descr="Attēls, kurā ir simbols, emblēma, zīmotne, vairogs&#10;&#10;Apraksts ģenerēts automātiski">
            <a:extLst>
              <a:ext uri="{FF2B5EF4-FFF2-40B4-BE49-F238E27FC236}">
                <a16:creationId xmlns:a16="http://schemas.microsoft.com/office/drawing/2014/main" id="{8CF42577-D967-A10F-22AF-F5BC84102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137" y="854710"/>
            <a:ext cx="1457325" cy="1714500"/>
          </a:xfrm>
          <a:prstGeom prst="rect">
            <a:avLst/>
          </a:prstGeom>
        </p:spPr>
      </p:pic>
    </p:spTree>
    <p:extLst>
      <p:ext uri="{BB962C8B-B14F-4D97-AF65-F5344CB8AC3E}">
        <p14:creationId xmlns:p14="http://schemas.microsoft.com/office/powerpoint/2010/main" val="372011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7A113-F9DC-9C11-8558-AD414A161A57}"/>
            </a:ext>
          </a:extLst>
        </p:cNvPr>
        <p:cNvGrpSpPr/>
        <p:nvPr/>
      </p:nvGrpSpPr>
      <p:grpSpPr>
        <a:xfrm>
          <a:off x="0" y="0"/>
          <a:ext cx="0" cy="0"/>
          <a:chOff x="0" y="0"/>
          <a:chExt cx="0" cy="0"/>
        </a:xfrm>
      </p:grpSpPr>
      <p:sp>
        <p:nvSpPr>
          <p:cNvPr id="5" name="Virsraksts 4">
            <a:extLst>
              <a:ext uri="{FF2B5EF4-FFF2-40B4-BE49-F238E27FC236}">
                <a16:creationId xmlns:a16="http://schemas.microsoft.com/office/drawing/2014/main" id="{BD4D464B-A1FD-71D3-9197-C20C16A1C73C}"/>
              </a:ext>
            </a:extLst>
          </p:cNvPr>
          <p:cNvSpPr>
            <a:spLocks noGrp="1"/>
          </p:cNvSpPr>
          <p:nvPr>
            <p:ph type="ctrTitle"/>
          </p:nvPr>
        </p:nvSpPr>
        <p:spPr>
          <a:xfrm>
            <a:off x="711200" y="1371600"/>
            <a:ext cx="10468864" cy="811763"/>
          </a:xfrm>
        </p:spPr>
        <p:txBody>
          <a:bodyPr anchor="b">
            <a:normAutofit/>
          </a:bodyPr>
          <a:lstStyle/>
          <a:p>
            <a:r>
              <a:rPr lang="lv-LV" b="1" dirty="0"/>
              <a:t>Kokneses apvienībā</a:t>
            </a:r>
          </a:p>
        </p:txBody>
      </p:sp>
      <p:sp>
        <p:nvSpPr>
          <p:cNvPr id="2" name="Apakšvirsraksts 1">
            <a:extLst>
              <a:ext uri="{FF2B5EF4-FFF2-40B4-BE49-F238E27FC236}">
                <a16:creationId xmlns:a16="http://schemas.microsoft.com/office/drawing/2014/main" id="{3DF72611-DD2B-683C-930C-7252A1965148}"/>
              </a:ext>
            </a:extLst>
          </p:cNvPr>
          <p:cNvSpPr>
            <a:spLocks noGrp="1"/>
          </p:cNvSpPr>
          <p:nvPr>
            <p:ph type="subTitle" idx="1"/>
          </p:nvPr>
        </p:nvSpPr>
        <p:spPr>
          <a:xfrm>
            <a:off x="711200" y="2304661"/>
            <a:ext cx="10472928" cy="2713797"/>
          </a:xfrm>
        </p:spPr>
        <p:txBody>
          <a:bodyPr>
            <a:normAutofit fontScale="62500" lnSpcReduction="20000"/>
          </a:bodyPr>
          <a:lstStyle/>
          <a:p>
            <a:pPr algn="l"/>
            <a:r>
              <a:rPr lang="lv-LV" b="1" dirty="0"/>
              <a:t>Piešķirts finansējums:</a:t>
            </a:r>
          </a:p>
          <a:p>
            <a:pPr marL="514350" indent="-514350" algn="l">
              <a:buFont typeface="+mj-lt"/>
              <a:buAutoNum type="arabicPeriod"/>
            </a:pPr>
            <a:r>
              <a:rPr lang="lv-LV" dirty="0"/>
              <a:t>Biedrībai </a:t>
            </a:r>
            <a:r>
              <a:rPr lang="lv-LV" b="1" dirty="0"/>
              <a:t>«Baltaine</a:t>
            </a:r>
            <a:r>
              <a:rPr lang="lv-LV" dirty="0"/>
              <a:t>»-400 eiro</a:t>
            </a:r>
          </a:p>
          <a:p>
            <a:pPr marL="514350" indent="-514350" algn="l">
              <a:buFont typeface="+mj-lt"/>
              <a:buAutoNum type="arabicPeriod"/>
            </a:pPr>
            <a:r>
              <a:rPr lang="lv-LV" dirty="0"/>
              <a:t>biedrībai </a:t>
            </a:r>
            <a:r>
              <a:rPr lang="lv-LV" b="1" dirty="0"/>
              <a:t>“Tēlnieka Voldemāra Jākobsona kultūrvēsturiskais mantojums”-</a:t>
            </a:r>
            <a:r>
              <a:rPr lang="lv-LV" dirty="0"/>
              <a:t>800 eiro</a:t>
            </a:r>
          </a:p>
          <a:p>
            <a:pPr marL="514350" indent="-514350" algn="l">
              <a:buFont typeface="+mj-lt"/>
              <a:buAutoNum type="arabicPeriod"/>
            </a:pPr>
            <a:r>
              <a:rPr lang="lv-LV" dirty="0"/>
              <a:t>Biedrībai </a:t>
            </a:r>
            <a:r>
              <a:rPr lang="lv-LV" b="1" dirty="0"/>
              <a:t>«Pērses krasts»- </a:t>
            </a:r>
            <a:r>
              <a:rPr lang="lv-LV" dirty="0"/>
              <a:t>800 eiro</a:t>
            </a:r>
          </a:p>
          <a:p>
            <a:pPr marL="514350" indent="-514350" algn="l">
              <a:buFont typeface="+mj-lt"/>
              <a:buAutoNum type="arabicPeriod"/>
            </a:pPr>
            <a:r>
              <a:rPr lang="lv-LV" dirty="0"/>
              <a:t>Biedrībai</a:t>
            </a:r>
            <a:r>
              <a:rPr lang="lv-LV" b="1" dirty="0"/>
              <a:t> «Bites»- 8</a:t>
            </a:r>
            <a:r>
              <a:rPr lang="lv-LV" dirty="0"/>
              <a:t>00 eiro</a:t>
            </a:r>
          </a:p>
          <a:p>
            <a:pPr marL="514350" indent="-514350" algn="l">
              <a:buFont typeface="+mj-lt"/>
              <a:buAutoNum type="arabicPeriod"/>
            </a:pPr>
            <a:r>
              <a:rPr lang="lv-LV" dirty="0"/>
              <a:t>Biedrībai </a:t>
            </a:r>
            <a:r>
              <a:rPr lang="lv-LV" b="1" dirty="0"/>
              <a:t>«Irši iedvesmo</a:t>
            </a:r>
            <a:r>
              <a:rPr lang="lv-LV" dirty="0"/>
              <a:t>» - 400 eiro</a:t>
            </a:r>
          </a:p>
          <a:p>
            <a:pPr marL="514350" indent="-514350" algn="l">
              <a:buFont typeface="+mj-lt"/>
              <a:buAutoNum type="arabicPeriod"/>
            </a:pPr>
            <a:r>
              <a:rPr lang="lv-LV" b="1" dirty="0"/>
              <a:t>Kora «Alaine» biedrībai – </a:t>
            </a:r>
            <a:r>
              <a:rPr lang="lv-LV" dirty="0"/>
              <a:t>100 eiro</a:t>
            </a:r>
          </a:p>
          <a:p>
            <a:pPr marL="457200" indent="-457200" algn="l">
              <a:buFont typeface="+mj-lt"/>
              <a:buAutoNum type="arabicPeriod"/>
            </a:pPr>
            <a:r>
              <a:rPr lang="lv-LV" sz="2400" dirty="0">
                <a:effectLst/>
                <a:latin typeface="Times New Roman" panose="02020603050405020304" pitchFamily="18" charset="0"/>
                <a:ea typeface="Times New Roman" panose="02020603050405020304" pitchFamily="18" charset="0"/>
              </a:rPr>
              <a:t>Biedrības </a:t>
            </a:r>
            <a:r>
              <a:rPr lang="lv-LV" sz="2400" b="1" dirty="0">
                <a:effectLst/>
                <a:latin typeface="Times New Roman" panose="02020603050405020304" pitchFamily="18" charset="0"/>
                <a:ea typeface="Times New Roman" panose="02020603050405020304" pitchFamily="18" charset="0"/>
              </a:rPr>
              <a:t>«Daugavas Vanagi Latvijā» Kokneses nodaļai </a:t>
            </a:r>
            <a:r>
              <a:rPr lang="lv-LV" sz="2400" dirty="0">
                <a:effectLst/>
                <a:latin typeface="Times New Roman" panose="02020603050405020304" pitchFamily="18" charset="0"/>
                <a:ea typeface="Times New Roman" panose="02020603050405020304" pitchFamily="18" charset="0"/>
              </a:rPr>
              <a:t>– 274 eiro</a:t>
            </a:r>
          </a:p>
          <a:p>
            <a:pPr algn="l"/>
            <a:endParaRPr lang="lv-LV" sz="2400" dirty="0">
              <a:effectLst/>
              <a:latin typeface="Times New Roman" panose="02020603050405020304" pitchFamily="18" charset="0"/>
              <a:ea typeface="Times New Roman" panose="02020603050405020304" pitchFamily="18" charset="0"/>
            </a:endParaRPr>
          </a:p>
          <a:p>
            <a:pPr algn="l"/>
            <a:r>
              <a:rPr lang="lv-LV" sz="2400" b="1" dirty="0">
                <a:latin typeface="Times New Roman" panose="02020603050405020304" pitchFamily="18" charset="0"/>
                <a:ea typeface="Times New Roman" panose="02020603050405020304" pitchFamily="18" charset="0"/>
              </a:rPr>
              <a:t>KOPĀ: 3574 eiro</a:t>
            </a:r>
            <a:endParaRPr lang="lv-LV" sz="2400" b="1" dirty="0">
              <a:effectLst/>
              <a:latin typeface="Times New Roman" panose="02020603050405020304" pitchFamily="18" charset="0"/>
              <a:ea typeface="Times New Roman" panose="02020603050405020304" pitchFamily="18" charset="0"/>
            </a:endParaRPr>
          </a:p>
          <a:p>
            <a:endParaRPr lang="lv-LV" b="1" dirty="0"/>
          </a:p>
          <a:p>
            <a:endParaRPr lang="lv-LV" dirty="0"/>
          </a:p>
          <a:p>
            <a:endParaRPr lang="lv-LV" b="1" dirty="0"/>
          </a:p>
          <a:p>
            <a:endParaRPr lang="lv-LV" b="1" dirty="0"/>
          </a:p>
          <a:p>
            <a:endParaRPr lang="lv-LV" b="1" dirty="0"/>
          </a:p>
          <a:p>
            <a:endParaRPr lang="lv-LV" b="1" dirty="0"/>
          </a:p>
          <a:p>
            <a:endParaRPr lang="lv-LV" dirty="0"/>
          </a:p>
          <a:p>
            <a:endParaRPr lang="lv-LV" dirty="0"/>
          </a:p>
        </p:txBody>
      </p:sp>
    </p:spTree>
    <p:extLst>
      <p:ext uri="{BB962C8B-B14F-4D97-AF65-F5344CB8AC3E}">
        <p14:creationId xmlns:p14="http://schemas.microsoft.com/office/powerpoint/2010/main" val="408259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09F3200-0826-6A2F-518E-A7C337B1ADFB}"/>
              </a:ext>
            </a:extLst>
          </p:cNvPr>
          <p:cNvSpPr>
            <a:spLocks noGrp="1"/>
          </p:cNvSpPr>
          <p:nvPr>
            <p:ph type="title"/>
          </p:nvPr>
        </p:nvSpPr>
        <p:spPr>
          <a:xfrm>
            <a:off x="609600" y="704088"/>
            <a:ext cx="10972800" cy="802594"/>
          </a:xfrm>
        </p:spPr>
        <p:txBody>
          <a:bodyPr>
            <a:normAutofit/>
          </a:bodyPr>
          <a:lstStyle/>
          <a:p>
            <a:r>
              <a:rPr lang="lv-LV" sz="3200" b="1" dirty="0">
                <a:effectLst/>
                <a:latin typeface="Times New Roman" panose="02020603050405020304" pitchFamily="18" charset="0"/>
                <a:ea typeface="Times New Roman" panose="02020603050405020304" pitchFamily="18" charset="0"/>
              </a:rPr>
              <a:t> Projekts “Akmens modinātāja mūžs Pērses meitenes dziesmā” </a:t>
            </a:r>
            <a:endParaRPr lang="en-US" sz="3200" b="1" dirty="0"/>
          </a:p>
        </p:txBody>
      </p:sp>
      <p:sp>
        <p:nvSpPr>
          <p:cNvPr id="3" name="Satura vietturis 2">
            <a:extLst>
              <a:ext uri="{FF2B5EF4-FFF2-40B4-BE49-F238E27FC236}">
                <a16:creationId xmlns:a16="http://schemas.microsoft.com/office/drawing/2014/main" id="{241650B6-2520-D864-B742-985BBC838253}"/>
              </a:ext>
            </a:extLst>
          </p:cNvPr>
          <p:cNvSpPr>
            <a:spLocks noGrp="1"/>
          </p:cNvSpPr>
          <p:nvPr>
            <p:ph sz="half" idx="1"/>
          </p:nvPr>
        </p:nvSpPr>
        <p:spPr>
          <a:xfrm>
            <a:off x="609600" y="1920085"/>
            <a:ext cx="5384800" cy="4434840"/>
          </a:xfrm>
        </p:spPr>
        <p:txBody>
          <a:bodyPr>
            <a:normAutofit/>
          </a:bodyPr>
          <a:lstStyle/>
          <a:p>
            <a:pPr marL="0" indent="0">
              <a:lnSpc>
                <a:spcPct val="90000"/>
              </a:lnSpc>
              <a:buNone/>
            </a:pPr>
            <a:r>
              <a:rPr lang="lv-LV" sz="1800" dirty="0">
                <a:effectLst/>
              </a:rPr>
              <a:t>Realizēja biedrība: </a:t>
            </a:r>
            <a:r>
              <a:rPr lang="lv-LV" sz="1800" b="1" dirty="0">
                <a:effectLst/>
                <a:latin typeface="Times New Roman" panose="02020603050405020304" pitchFamily="18" charset="0"/>
                <a:ea typeface="Times New Roman" panose="02020603050405020304" pitchFamily="18" charset="0"/>
              </a:rPr>
              <a:t>“Tēlnieka Voldemāra Jākobsona kultūrvēsturiskais mantojums”</a:t>
            </a:r>
          </a:p>
          <a:p>
            <a:pPr marL="0" indent="0">
              <a:lnSpc>
                <a:spcPct val="90000"/>
              </a:lnSpc>
              <a:buNone/>
            </a:pPr>
            <a:r>
              <a:rPr lang="lv-LV" sz="1800" b="1" dirty="0">
                <a:latin typeface="Times New Roman" panose="02020603050405020304" pitchFamily="18" charset="0"/>
              </a:rPr>
              <a:t>Finansējums: </a:t>
            </a:r>
            <a:r>
              <a:rPr lang="lv-LV" sz="1800" dirty="0">
                <a:latin typeface="Times New Roman" panose="02020603050405020304" pitchFamily="18" charset="0"/>
              </a:rPr>
              <a:t>800 eiro</a:t>
            </a:r>
            <a:endParaRPr lang="lv-LV" sz="1800" dirty="0">
              <a:effectLst/>
            </a:endParaRPr>
          </a:p>
          <a:p>
            <a:pPr>
              <a:lnSpc>
                <a:spcPct val="90000"/>
              </a:lnSpc>
            </a:pPr>
            <a:r>
              <a:rPr lang="lv-LV" sz="1800" dirty="0">
                <a:effectLst/>
              </a:rPr>
              <a:t> 29. jūnijā Bebru pagasta “Galdiņos” – tēlnieka Voldemāra Jākobsona memoriālajā mājā notika mākslinieka 125. mūža gadskārtai veltīts atceres pasākums, kurā piedalījās viņa bijušie skolēni, darbabiedri un Aizkraukles novada iedzīvotāji. </a:t>
            </a:r>
          </a:p>
          <a:p>
            <a:pPr>
              <a:lnSpc>
                <a:spcPct val="90000"/>
              </a:lnSpc>
            </a:pPr>
            <a:endParaRPr lang="lv-LV" sz="1800" dirty="0">
              <a:effectLst/>
            </a:endParaRPr>
          </a:p>
          <a:p>
            <a:pPr>
              <a:lnSpc>
                <a:spcPct val="90000"/>
              </a:lnSpc>
            </a:pPr>
            <a:r>
              <a:rPr lang="lv-LV" sz="1800" dirty="0">
                <a:effectLst/>
              </a:rPr>
              <a:t>6. augustā Koknesē, Blaumaņa pagalmā, notika </a:t>
            </a:r>
            <a:r>
              <a:rPr lang="lv-LV" sz="1800" dirty="0" err="1">
                <a:effectLst/>
              </a:rPr>
              <a:t>koncertuzveduma</a:t>
            </a:r>
            <a:r>
              <a:rPr lang="lv-LV" sz="1800" dirty="0">
                <a:effectLst/>
              </a:rPr>
              <a:t> “Pērses meitene”  brīvdabas izrāde – veltījums tēlnieka Voldemāra Jākobsona 125 gadu jubilejai. </a:t>
            </a:r>
          </a:p>
          <a:p>
            <a:pPr>
              <a:lnSpc>
                <a:spcPct val="90000"/>
              </a:lnSpc>
            </a:pPr>
            <a:r>
              <a:rPr lang="lv-LV" sz="1800" dirty="0" err="1">
                <a:effectLst/>
              </a:rPr>
              <a:t>Koncertuzvedumu</a:t>
            </a:r>
            <a:r>
              <a:rPr lang="lv-LV" sz="1800" dirty="0">
                <a:effectLst/>
              </a:rPr>
              <a:t> noskatījās vairāk nekā 180 skatītāju.</a:t>
            </a:r>
            <a:endParaRPr lang="lv-LV" sz="1800" dirty="0"/>
          </a:p>
        </p:txBody>
      </p:sp>
      <p:pic>
        <p:nvPicPr>
          <p:cNvPr id="6" name="Satura vietturis 5" descr="Attēls, kurā ir apģērbs, persona, vīrietis, sieviete&#10;&#10;Apraksts ģenerēts automātiski">
            <a:extLst>
              <a:ext uri="{FF2B5EF4-FFF2-40B4-BE49-F238E27FC236}">
                <a16:creationId xmlns:a16="http://schemas.microsoft.com/office/drawing/2014/main" id="{EB53C46C-9E78-042E-BFB0-865868F5637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379" r="19179" b="-1"/>
          <a:stretch/>
        </p:blipFill>
        <p:spPr>
          <a:xfrm>
            <a:off x="6197600" y="1920085"/>
            <a:ext cx="5384800" cy="4434840"/>
          </a:xfrm>
          <a:noFill/>
        </p:spPr>
      </p:pic>
    </p:spTree>
    <p:extLst>
      <p:ext uri="{BB962C8B-B14F-4D97-AF65-F5344CB8AC3E}">
        <p14:creationId xmlns:p14="http://schemas.microsoft.com/office/powerpoint/2010/main" val="423335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7D5930B-84C7-468C-7887-BEF1ABA71BC1}"/>
              </a:ext>
            </a:extLst>
          </p:cNvPr>
          <p:cNvSpPr>
            <a:spLocks noGrp="1"/>
          </p:cNvSpPr>
          <p:nvPr>
            <p:ph type="title"/>
          </p:nvPr>
        </p:nvSpPr>
        <p:spPr>
          <a:xfrm>
            <a:off x="609600" y="704088"/>
            <a:ext cx="10972800" cy="611528"/>
          </a:xfrm>
        </p:spPr>
        <p:txBody>
          <a:bodyPr>
            <a:normAutofit/>
          </a:bodyPr>
          <a:lstStyle/>
          <a:p>
            <a:pPr algn="ctr"/>
            <a:r>
              <a:rPr lang="lv-LV" sz="3200" b="1" dirty="0"/>
              <a:t>Projekts «Skaista mana tēva sēta»</a:t>
            </a:r>
          </a:p>
        </p:txBody>
      </p:sp>
      <p:sp>
        <p:nvSpPr>
          <p:cNvPr id="3" name="Satura vietturis 2">
            <a:extLst>
              <a:ext uri="{FF2B5EF4-FFF2-40B4-BE49-F238E27FC236}">
                <a16:creationId xmlns:a16="http://schemas.microsoft.com/office/drawing/2014/main" id="{15BF7ED0-3D75-0425-6C9A-D205C2D9C50C}"/>
              </a:ext>
            </a:extLst>
          </p:cNvPr>
          <p:cNvSpPr>
            <a:spLocks noGrp="1"/>
          </p:cNvSpPr>
          <p:nvPr>
            <p:ph sz="half" idx="1"/>
          </p:nvPr>
        </p:nvSpPr>
        <p:spPr/>
        <p:txBody>
          <a:bodyPr>
            <a:normAutofit/>
          </a:bodyPr>
          <a:lstStyle/>
          <a:p>
            <a:pPr marL="0" indent="0" rtl="0">
              <a:lnSpc>
                <a:spcPct val="90000"/>
              </a:lnSpc>
              <a:buNone/>
            </a:pPr>
            <a:r>
              <a:rPr lang="lv-LV" sz="1800" dirty="0"/>
              <a:t>Realizēja </a:t>
            </a:r>
            <a:r>
              <a:rPr lang="lv-LV" sz="1800" b="1" dirty="0"/>
              <a:t>biedrība «Baltaine»</a:t>
            </a:r>
          </a:p>
          <a:p>
            <a:pPr marL="0" indent="0">
              <a:lnSpc>
                <a:spcPct val="90000"/>
              </a:lnSpc>
              <a:buNone/>
            </a:pPr>
            <a:r>
              <a:rPr lang="lv-LV" sz="1800" dirty="0">
                <a:effectLst/>
              </a:rPr>
              <a:t>Finansiālais atbalsts </a:t>
            </a:r>
            <a:r>
              <a:rPr lang="lv-LV" sz="1800" b="1" dirty="0">
                <a:effectLst/>
              </a:rPr>
              <a:t>400</a:t>
            </a:r>
            <a:r>
              <a:rPr lang="lv-LV" sz="1800" b="1" dirty="0"/>
              <a:t>.00 </a:t>
            </a:r>
            <a:r>
              <a:rPr lang="lv-LV" sz="1800" b="1" dirty="0">
                <a:effectLst/>
              </a:rPr>
              <a:t>eiro </a:t>
            </a:r>
          </a:p>
          <a:p>
            <a:pPr marL="0" indent="0">
              <a:lnSpc>
                <a:spcPct val="90000"/>
              </a:lnSpc>
              <a:buNone/>
            </a:pPr>
            <a:endParaRPr lang="lv-LV" sz="1800" b="1" dirty="0">
              <a:effectLst/>
            </a:endParaRPr>
          </a:p>
          <a:p>
            <a:pPr marL="0" indent="0">
              <a:buNone/>
            </a:pPr>
            <a:r>
              <a:rPr lang="lv-LV" sz="1800" b="1" dirty="0"/>
              <a:t>AKTIVITĀTES:</a:t>
            </a:r>
            <a:br>
              <a:rPr lang="lv-LV" sz="1800" dirty="0"/>
            </a:br>
            <a:r>
              <a:rPr lang="lv-LV" sz="1800" dirty="0"/>
              <a:t>2 Janīnas Kursītes lekcijas par tēmu "Latvieša sēta, māja, puķu dārzs", kurā dalībnieki iepazinās ar lektores stāstiem no viņas daudzu gadu pieredzes ekspedīcijās, </a:t>
            </a:r>
          </a:p>
          <a:p>
            <a:r>
              <a:rPr lang="lv-LV" sz="1800" dirty="0"/>
              <a:t>lauku sētas Koknesē- "Ausmas" apmeklējums,  turpinot izzināt projekta tēmu par skaisto tēva sētu. </a:t>
            </a:r>
          </a:p>
          <a:p>
            <a:pPr marL="0" indent="0">
              <a:buNone/>
            </a:pPr>
            <a:endParaRPr lang="lv-LV" sz="1800" dirty="0"/>
          </a:p>
          <a:p>
            <a:pPr marL="0" indent="0">
              <a:buNone/>
            </a:pPr>
            <a:r>
              <a:rPr lang="lv-LV" sz="1800" dirty="0"/>
              <a:t>20 dalībnieki</a:t>
            </a:r>
            <a:br>
              <a:rPr lang="lv-LV" sz="1800" dirty="0"/>
            </a:br>
            <a:endParaRPr lang="lv-LV" sz="1800" dirty="0"/>
          </a:p>
        </p:txBody>
      </p:sp>
      <p:pic>
        <p:nvPicPr>
          <p:cNvPr id="8" name="Attēls 7" descr="Attēls, kurā ir persona, apģērbs, galds, cilvēki&#10;&#10;Apraksts ģenerēts automātiski">
            <a:extLst>
              <a:ext uri="{FF2B5EF4-FFF2-40B4-BE49-F238E27FC236}">
                <a16:creationId xmlns:a16="http://schemas.microsoft.com/office/drawing/2014/main" id="{5FE5A880-4E3B-29D9-D4D9-06A26582F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6868" y="3962400"/>
            <a:ext cx="6365132" cy="2864309"/>
          </a:xfrm>
          <a:prstGeom prst="rect">
            <a:avLst/>
          </a:prstGeom>
        </p:spPr>
      </p:pic>
      <p:pic>
        <p:nvPicPr>
          <p:cNvPr id="6" name="Satura vietturis 5" descr="Attēls, kurā ir apģērbs, persona, cilvēka seja, vīrietis&#10;&#10;Apraksts ģenerēts automātiski">
            <a:extLst>
              <a:ext uri="{FF2B5EF4-FFF2-40B4-BE49-F238E27FC236}">
                <a16:creationId xmlns:a16="http://schemas.microsoft.com/office/drawing/2014/main" id="{79736E75-C831-F8DC-91AA-EDF24670DE6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697191" y="1315616"/>
            <a:ext cx="3494809" cy="2621107"/>
          </a:xfrm>
        </p:spPr>
      </p:pic>
    </p:spTree>
    <p:extLst>
      <p:ext uri="{BB962C8B-B14F-4D97-AF65-F5344CB8AC3E}">
        <p14:creationId xmlns:p14="http://schemas.microsoft.com/office/powerpoint/2010/main" val="188364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1A3611F-B5D5-BE1C-7D2D-B65EBE1CFF63}"/>
              </a:ext>
            </a:extLst>
          </p:cNvPr>
          <p:cNvSpPr>
            <a:spLocks noGrp="1"/>
          </p:cNvSpPr>
          <p:nvPr>
            <p:ph type="title"/>
          </p:nvPr>
        </p:nvSpPr>
        <p:spPr>
          <a:xfrm>
            <a:off x="609600" y="704088"/>
            <a:ext cx="10972800" cy="660886"/>
          </a:xfrm>
        </p:spPr>
        <p:txBody>
          <a:bodyPr anchor="b">
            <a:normAutofit/>
          </a:bodyPr>
          <a:lstStyle/>
          <a:p>
            <a:r>
              <a:rPr lang="lv-LV" b="1" dirty="0"/>
              <a:t>Vecbebru muižas stāsti</a:t>
            </a:r>
          </a:p>
        </p:txBody>
      </p:sp>
      <p:sp>
        <p:nvSpPr>
          <p:cNvPr id="3" name="Satura vietturis 2">
            <a:extLst>
              <a:ext uri="{FF2B5EF4-FFF2-40B4-BE49-F238E27FC236}">
                <a16:creationId xmlns:a16="http://schemas.microsoft.com/office/drawing/2014/main" id="{0A8D9304-4806-AB57-1080-83AB18908CCB}"/>
              </a:ext>
            </a:extLst>
          </p:cNvPr>
          <p:cNvSpPr>
            <a:spLocks noGrp="1"/>
          </p:cNvSpPr>
          <p:nvPr>
            <p:ph sz="half" idx="1"/>
          </p:nvPr>
        </p:nvSpPr>
        <p:spPr>
          <a:xfrm>
            <a:off x="609600" y="1364974"/>
            <a:ext cx="6718852" cy="5493026"/>
          </a:xfrm>
        </p:spPr>
        <p:txBody>
          <a:bodyPr>
            <a:noAutofit/>
          </a:bodyPr>
          <a:lstStyle/>
          <a:p>
            <a:pPr marL="0" indent="0">
              <a:lnSpc>
                <a:spcPct val="90000"/>
              </a:lnSpc>
              <a:buNone/>
            </a:pPr>
            <a:r>
              <a:rPr lang="lv-LV" sz="2000" dirty="0">
                <a:effectLst/>
              </a:rPr>
              <a:t>Realizēja </a:t>
            </a:r>
            <a:r>
              <a:rPr lang="lv-LV" sz="2000" b="1" dirty="0">
                <a:effectLst/>
              </a:rPr>
              <a:t>biedrība "Bites«</a:t>
            </a:r>
            <a:endParaRPr lang="lv-LV" sz="2000" b="1" dirty="0"/>
          </a:p>
          <a:p>
            <a:pPr marL="0" indent="0">
              <a:lnSpc>
                <a:spcPct val="90000"/>
              </a:lnSpc>
              <a:buNone/>
            </a:pPr>
            <a:r>
              <a:rPr lang="lv-LV" sz="2000" dirty="0">
                <a:effectLst/>
              </a:rPr>
              <a:t>Finansējums: </a:t>
            </a:r>
            <a:r>
              <a:rPr lang="lv-LV" sz="2000" b="1" dirty="0">
                <a:effectLst/>
              </a:rPr>
              <a:t>800.00EUR</a:t>
            </a:r>
            <a:r>
              <a:rPr lang="lv-LV" sz="2000" dirty="0">
                <a:effectLst/>
              </a:rPr>
              <a:t> </a:t>
            </a:r>
            <a:br>
              <a:rPr lang="lv-LV" sz="2000" dirty="0">
                <a:effectLst/>
              </a:rPr>
            </a:br>
            <a:br>
              <a:rPr lang="lv-LV" sz="2000" dirty="0">
                <a:effectLst/>
              </a:rPr>
            </a:br>
            <a:r>
              <a:rPr lang="lv-LV" sz="2000" b="1" dirty="0">
                <a:effectLst/>
              </a:rPr>
              <a:t>Aktivitātes:</a:t>
            </a:r>
            <a:r>
              <a:rPr lang="lv-LV" sz="2000" dirty="0">
                <a:effectLst/>
              </a:rPr>
              <a:t> </a:t>
            </a:r>
          </a:p>
          <a:p>
            <a:pPr marL="0" indent="0">
              <a:lnSpc>
                <a:spcPct val="90000"/>
              </a:lnSpc>
              <a:buNone/>
            </a:pPr>
            <a:r>
              <a:rPr lang="lv-LV" sz="2000" b="1" dirty="0">
                <a:effectLst/>
              </a:rPr>
              <a:t>1</a:t>
            </a:r>
            <a:r>
              <a:rPr lang="lv-LV" sz="2000" dirty="0">
                <a:effectLst/>
              </a:rPr>
              <a:t>. Trīs informatīvo stendu izgatavošana par Bebru pagasta, Vecbebru muižas un Bebru pagasta skolu  vēsturi. Stendos redzams QR , t </a:t>
            </a:r>
            <a:r>
              <a:rPr lang="lv-LV" sz="2000" dirty="0" err="1">
                <a:effectLst/>
              </a:rPr>
              <a:t>ālāk</a:t>
            </a:r>
            <a:r>
              <a:rPr lang="lv-LV" sz="2000" dirty="0">
                <a:effectLst/>
              </a:rPr>
              <a:t> aizvedīs uz biedrības “Bites” mājas lapu </a:t>
            </a:r>
            <a:r>
              <a:rPr lang="lv-LV" sz="2000" u="sng" dirty="0">
                <a:effectLst/>
                <a:hlinkClick r:id="rId2"/>
              </a:rPr>
              <a:t>www.Vecbebri.lv</a:t>
            </a:r>
            <a:r>
              <a:rPr lang="lv-LV" sz="2000" dirty="0">
                <a:effectLst/>
              </a:rPr>
              <a:t>, un ikvienam interesentam būs iespēja piekļūt speciāli veidotajam, </a:t>
            </a:r>
            <a:r>
              <a:rPr lang="lv-LV" sz="2000" dirty="0" err="1">
                <a:effectLst/>
              </a:rPr>
              <a:t>digitalizētajam</a:t>
            </a:r>
            <a:r>
              <a:rPr lang="lv-LV" sz="2000" dirty="0">
                <a:effectLst/>
              </a:rPr>
              <a:t> saturam par Vecbebru muižu.</a:t>
            </a:r>
            <a:br>
              <a:rPr lang="lv-LV" sz="2000" dirty="0">
                <a:effectLst/>
              </a:rPr>
            </a:br>
            <a:r>
              <a:rPr lang="lv-LV" sz="2000" b="1" dirty="0">
                <a:effectLst/>
              </a:rPr>
              <a:t>2</a:t>
            </a:r>
            <a:r>
              <a:rPr lang="lv-LV" sz="2000" dirty="0">
                <a:effectLst/>
              </a:rPr>
              <a:t>. Izstrādāta foto orientēšanās spēle “Iepazīsti Vecbebru muižu!”, sagādātas balvas spēles uzvarētājiem</a:t>
            </a:r>
            <a:r>
              <a:rPr lang="lv-LV" sz="2000" b="1" dirty="0">
                <a:effectLst/>
              </a:rPr>
              <a:t>.</a:t>
            </a:r>
            <a:r>
              <a:rPr lang="lv-LV" sz="2000" dirty="0">
                <a:effectLst/>
              </a:rPr>
              <a:t> </a:t>
            </a:r>
            <a:br>
              <a:rPr lang="lv-LV" sz="2000" dirty="0">
                <a:effectLst/>
              </a:rPr>
            </a:br>
            <a:r>
              <a:rPr lang="lv-LV" sz="2000" b="1" dirty="0">
                <a:effectLst/>
              </a:rPr>
              <a:t>3</a:t>
            </a:r>
            <a:r>
              <a:rPr lang="lv-LV" sz="2000" dirty="0">
                <a:effectLst/>
              </a:rPr>
              <a:t>. Biedrības “Bites” mājas lapā </a:t>
            </a:r>
            <a:r>
              <a:rPr lang="lv-LV" sz="2000" u="sng" dirty="0">
                <a:effectLst/>
                <a:hlinkClick r:id="rId3"/>
              </a:rPr>
              <a:t>www.Vecbebri.lv</a:t>
            </a:r>
            <a:r>
              <a:rPr lang="lv-LV" sz="2000" dirty="0">
                <a:effectLst/>
              </a:rPr>
              <a:t> astoņu cilvēku dziļi personīgi stāsti par viņu pirmo satikšanos ar Vecbebru muižu, mācību un darba gadiem šajā ēkā, par dzīvošanu muižas bēniņos un strādāšanu muižas pagraba velvēs iekārtotajā ēdnīcā. Katram stāstam pievienotas arī tā laika fotogrāfijas. </a:t>
            </a:r>
            <a:br>
              <a:rPr lang="lv-LV" sz="2000" dirty="0">
                <a:effectLst/>
              </a:rPr>
            </a:br>
            <a:endParaRPr lang="lv-LV" sz="2000" dirty="0"/>
          </a:p>
        </p:txBody>
      </p:sp>
      <p:pic>
        <p:nvPicPr>
          <p:cNvPr id="6" name="Satura vietturis 5" descr="Attēls, kurā ir ārpus telpām, teksts, koks, laikraksts&#10;&#10;Apraksts ģenerēts automātiski">
            <a:extLst>
              <a:ext uri="{FF2B5EF4-FFF2-40B4-BE49-F238E27FC236}">
                <a16:creationId xmlns:a16="http://schemas.microsoft.com/office/drawing/2014/main" id="{223A9C0D-E97B-097B-C245-0D20BBFB99E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l="16235" r="4539" b="2"/>
          <a:stretch/>
        </p:blipFill>
        <p:spPr>
          <a:xfrm>
            <a:off x="7526582" y="1364974"/>
            <a:ext cx="4360618" cy="3591339"/>
          </a:xfrm>
          <a:noFill/>
        </p:spPr>
      </p:pic>
    </p:spTree>
    <p:extLst>
      <p:ext uri="{BB962C8B-B14F-4D97-AF65-F5344CB8AC3E}">
        <p14:creationId xmlns:p14="http://schemas.microsoft.com/office/powerpoint/2010/main" val="108827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3B97B02-C469-4602-6BC7-D723EC31F900}"/>
              </a:ext>
            </a:extLst>
          </p:cNvPr>
          <p:cNvSpPr>
            <a:spLocks noGrp="1"/>
          </p:cNvSpPr>
          <p:nvPr>
            <p:ph type="title"/>
          </p:nvPr>
        </p:nvSpPr>
        <p:spPr>
          <a:xfrm>
            <a:off x="322118" y="704088"/>
            <a:ext cx="11260282" cy="698685"/>
          </a:xfrm>
        </p:spPr>
        <p:txBody>
          <a:bodyPr anchor="b">
            <a:normAutofit/>
          </a:bodyPr>
          <a:lstStyle/>
          <a:p>
            <a:r>
              <a:rPr lang="lv-LV" sz="3200" b="1" dirty="0">
                <a:effectLst/>
              </a:rPr>
              <a:t>Piknika un atpūtas vietas izveide pie </a:t>
            </a:r>
            <a:r>
              <a:rPr lang="lv-LV" sz="3200" b="1" dirty="0" err="1">
                <a:effectLst/>
              </a:rPr>
              <a:t>Iršupītes</a:t>
            </a:r>
            <a:endParaRPr lang="lv-LV" sz="3200" b="1" dirty="0"/>
          </a:p>
        </p:txBody>
      </p:sp>
      <p:sp>
        <p:nvSpPr>
          <p:cNvPr id="3" name="Satura vietturis 2">
            <a:extLst>
              <a:ext uri="{FF2B5EF4-FFF2-40B4-BE49-F238E27FC236}">
                <a16:creationId xmlns:a16="http://schemas.microsoft.com/office/drawing/2014/main" id="{265F504D-69B1-FDCC-EC2F-4F0C0AB62706}"/>
              </a:ext>
            </a:extLst>
          </p:cNvPr>
          <p:cNvSpPr>
            <a:spLocks noGrp="1"/>
          </p:cNvSpPr>
          <p:nvPr>
            <p:ph sz="half" idx="1"/>
          </p:nvPr>
        </p:nvSpPr>
        <p:spPr>
          <a:xfrm>
            <a:off x="609600" y="1920085"/>
            <a:ext cx="5384800" cy="4434840"/>
          </a:xfrm>
        </p:spPr>
        <p:txBody>
          <a:bodyPr>
            <a:normAutofit/>
          </a:bodyPr>
          <a:lstStyle/>
          <a:p>
            <a:pPr marL="0" indent="0">
              <a:buNone/>
            </a:pPr>
            <a:r>
              <a:rPr lang="lv-LV" sz="2000" dirty="0"/>
              <a:t>Realizēja </a:t>
            </a:r>
            <a:r>
              <a:rPr lang="lv-LV" sz="2000" b="1" dirty="0"/>
              <a:t>biedrība «Irši iedvesmo»</a:t>
            </a:r>
          </a:p>
          <a:p>
            <a:pPr marL="0" indent="0">
              <a:buNone/>
            </a:pPr>
            <a:r>
              <a:rPr lang="lv-LV" sz="2000" dirty="0"/>
              <a:t>Finansējums: </a:t>
            </a:r>
            <a:r>
              <a:rPr lang="lv-LV" sz="2000" b="1" dirty="0"/>
              <a:t>400 eiro</a:t>
            </a:r>
          </a:p>
          <a:p>
            <a:pPr marL="0" indent="0">
              <a:buNone/>
            </a:pPr>
            <a:endParaRPr lang="lv-LV" sz="2000" b="1" dirty="0"/>
          </a:p>
          <a:p>
            <a:pPr marL="0" indent="0">
              <a:buNone/>
            </a:pPr>
            <a:r>
              <a:rPr lang="lv-LV" sz="2000" b="1" dirty="0"/>
              <a:t>REZULTĀTI:</a:t>
            </a:r>
          </a:p>
          <a:p>
            <a:r>
              <a:rPr lang="lv-LV" sz="2000" dirty="0"/>
              <a:t>Veikti sakopšanas darbi un iekārtota atpūtas vieta</a:t>
            </a:r>
          </a:p>
          <a:p>
            <a:r>
              <a:rPr lang="lv-LV" sz="2000" dirty="0">
                <a:effectLst/>
              </a:rPr>
              <a:t>Mārtiņdienā, 10. novembrī tika rīkots projekta – noslēguma pasākums, tika aicināti Iršu iedzīvotāji un interesenti.</a:t>
            </a:r>
            <a:endParaRPr lang="lv-LV" sz="2000" dirty="0"/>
          </a:p>
        </p:txBody>
      </p:sp>
      <p:pic>
        <p:nvPicPr>
          <p:cNvPr id="6" name="Satura vietturis 5" descr="Attēls, kurā ir debesis, zāle, ārpus telpām, persona">
            <a:extLst>
              <a:ext uri="{FF2B5EF4-FFF2-40B4-BE49-F238E27FC236}">
                <a16:creationId xmlns:a16="http://schemas.microsoft.com/office/drawing/2014/main" id="{06EDC1C6-C1F3-8E5C-2DBC-5854C9A6A3A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35968" r="-2" b="2262"/>
          <a:stretch/>
        </p:blipFill>
        <p:spPr>
          <a:xfrm>
            <a:off x="6197600" y="1920085"/>
            <a:ext cx="5384800" cy="4434840"/>
          </a:xfrm>
          <a:noFill/>
        </p:spPr>
      </p:pic>
      <p:pic>
        <p:nvPicPr>
          <p:cNvPr id="8" name="Attēls 7" descr="Attēls, kurā ir ārpus telpām, debesis, koks, persona&#10;&#10;Apraksts ģenerēts automātiski">
            <a:extLst>
              <a:ext uri="{FF2B5EF4-FFF2-40B4-BE49-F238E27FC236}">
                <a16:creationId xmlns:a16="http://schemas.microsoft.com/office/drawing/2014/main" id="{1ED3198D-4988-D699-BBA2-A026B12E4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418" y="0"/>
            <a:ext cx="2507673" cy="1880755"/>
          </a:xfrm>
          <a:prstGeom prst="rect">
            <a:avLst/>
          </a:prstGeom>
        </p:spPr>
      </p:pic>
    </p:spTree>
    <p:extLst>
      <p:ext uri="{BB962C8B-B14F-4D97-AF65-F5344CB8AC3E}">
        <p14:creationId xmlns:p14="http://schemas.microsoft.com/office/powerpoint/2010/main" val="294715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0899833-B63D-C233-9699-02138057DC9A}"/>
              </a:ext>
            </a:extLst>
          </p:cNvPr>
          <p:cNvSpPr>
            <a:spLocks noGrp="1"/>
          </p:cNvSpPr>
          <p:nvPr>
            <p:ph type="title"/>
          </p:nvPr>
        </p:nvSpPr>
        <p:spPr>
          <a:xfrm>
            <a:off x="609600" y="704088"/>
            <a:ext cx="10972800" cy="1143000"/>
          </a:xfrm>
        </p:spPr>
        <p:txBody>
          <a:bodyPr anchor="b">
            <a:normAutofit/>
          </a:bodyPr>
          <a:lstStyle/>
          <a:p>
            <a:r>
              <a:rPr lang="pt-BR" sz="4300" b="1"/>
              <a:t>Eiropas Kultūras mantojuma dienas 2024</a:t>
            </a:r>
            <a:endParaRPr lang="lv-LV" sz="4300" b="1"/>
          </a:p>
        </p:txBody>
      </p:sp>
      <p:sp>
        <p:nvSpPr>
          <p:cNvPr id="3" name="Satura vietturis 2">
            <a:extLst>
              <a:ext uri="{FF2B5EF4-FFF2-40B4-BE49-F238E27FC236}">
                <a16:creationId xmlns:a16="http://schemas.microsoft.com/office/drawing/2014/main" id="{A88D3C32-C4F8-DCD8-01DA-37D2085B4A97}"/>
              </a:ext>
            </a:extLst>
          </p:cNvPr>
          <p:cNvSpPr>
            <a:spLocks noGrp="1"/>
          </p:cNvSpPr>
          <p:nvPr>
            <p:ph sz="half" idx="1"/>
          </p:nvPr>
        </p:nvSpPr>
        <p:spPr>
          <a:xfrm>
            <a:off x="609600" y="1920085"/>
            <a:ext cx="5384800" cy="4434840"/>
          </a:xfrm>
        </p:spPr>
        <p:txBody>
          <a:bodyPr>
            <a:normAutofit/>
          </a:bodyPr>
          <a:lstStyle/>
          <a:p>
            <a:pPr marL="0" indent="0">
              <a:buNone/>
            </a:pPr>
            <a:r>
              <a:rPr lang="lv-LV" sz="2000" dirty="0"/>
              <a:t>Realizēja </a:t>
            </a:r>
            <a:r>
              <a:rPr lang="lv-LV" sz="2000" b="1" dirty="0"/>
              <a:t>biedrība</a:t>
            </a:r>
            <a:r>
              <a:rPr lang="lv-LV" sz="2000" dirty="0"/>
              <a:t> </a:t>
            </a:r>
            <a:r>
              <a:rPr lang="lv-LV" sz="2000" b="1" dirty="0"/>
              <a:t>«Pērses krasts»</a:t>
            </a:r>
          </a:p>
          <a:p>
            <a:pPr marL="0" indent="0">
              <a:buNone/>
            </a:pPr>
            <a:r>
              <a:rPr lang="lv-LV" sz="2000" dirty="0"/>
              <a:t>Finansējums: </a:t>
            </a:r>
            <a:r>
              <a:rPr lang="lv-LV" sz="2000" b="1" dirty="0"/>
              <a:t>400 eiro?</a:t>
            </a:r>
          </a:p>
          <a:p>
            <a:pPr marL="0" indent="0">
              <a:buNone/>
            </a:pPr>
            <a:endParaRPr lang="lv-LV" sz="2000" b="1" dirty="0"/>
          </a:p>
          <a:p>
            <a:pPr marL="0" indent="0">
              <a:buNone/>
            </a:pPr>
            <a:r>
              <a:rPr lang="lv-LV" sz="2000" b="1" dirty="0"/>
              <a:t>Rezultāti:</a:t>
            </a:r>
          </a:p>
          <a:p>
            <a:pPr marL="0" indent="0">
              <a:buNone/>
            </a:pPr>
            <a:r>
              <a:rPr lang="lv-LV" sz="2000" dirty="0"/>
              <a:t>Izveidota izstāde-ekspozīcija “Daugavas </a:t>
            </a:r>
            <a:r>
              <a:rPr lang="lv-LV" sz="2000" dirty="0" err="1"/>
              <a:t>Sama</a:t>
            </a:r>
            <a:r>
              <a:rPr lang="lv-LV" sz="2000" dirty="0"/>
              <a:t> stāsts” un noorganizēts pasākums Eiropas Kultūras mantojuma dienu 2024 ietvaros ar dažādām izzinošām lekcijām un meistardarbnīcām</a:t>
            </a:r>
          </a:p>
        </p:txBody>
      </p:sp>
      <p:pic>
        <p:nvPicPr>
          <p:cNvPr id="6" name="Satura vietturis 5" descr="Attēls, kurā ir iekštelpu, apģērbs, persona, siena&#10;&#10;Apraksts ģenerēts automātiski">
            <a:extLst>
              <a:ext uri="{FF2B5EF4-FFF2-40B4-BE49-F238E27FC236}">
                <a16:creationId xmlns:a16="http://schemas.microsoft.com/office/drawing/2014/main" id="{5E3E6D57-0D9B-3A11-0D46-3B2C8B7F55C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3564" r="5372" b="1"/>
          <a:stretch/>
        </p:blipFill>
        <p:spPr>
          <a:xfrm>
            <a:off x="6197600" y="1920085"/>
            <a:ext cx="5384800" cy="4434840"/>
          </a:xfrm>
          <a:noFill/>
        </p:spPr>
      </p:pic>
    </p:spTree>
    <p:extLst>
      <p:ext uri="{BB962C8B-B14F-4D97-AF65-F5344CB8AC3E}">
        <p14:creationId xmlns:p14="http://schemas.microsoft.com/office/powerpoint/2010/main" val="215641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zentācija par ideju meklēšanu">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_15870839_TF03460637" id="{1AD41752-5EF4-408E-8BD7-C4E4F1570C01}" vid="{428808EE-1D3C-4349-B5AB-763F16A4BCEB}"/>
    </a:ext>
  </a:extLst>
</a:theme>
</file>

<file path=ppt/theme/theme2.xml><?xml version="1.0" encoding="utf-8"?>
<a:theme xmlns:a="http://schemas.openxmlformats.org/drawingml/2006/main" name="Office motīv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Prezentācija par uzņēmuma ideju meklēšanu</Template>
  <TotalTime>7721</TotalTime>
  <Words>2459</Words>
  <Application>Microsoft Office PowerPoint</Application>
  <PresentationFormat>Platekrāna</PresentationFormat>
  <Paragraphs>286</Paragraphs>
  <Slides>37</Slides>
  <Notes>2</Notes>
  <HiddenSlides>0</HiddenSlides>
  <MMClips>0</MMClips>
  <ScaleCrop>false</ScaleCrop>
  <HeadingPairs>
    <vt:vector size="8" baseType="variant">
      <vt:variant>
        <vt:lpstr>Lietotie fonti</vt:lpstr>
      </vt:variant>
      <vt:variant>
        <vt:i4>9</vt:i4>
      </vt:variant>
      <vt:variant>
        <vt:lpstr>Dizains</vt:lpstr>
      </vt:variant>
      <vt:variant>
        <vt:i4>1</vt:i4>
      </vt:variant>
      <vt:variant>
        <vt:lpstr>Iegulti OLE serveri</vt:lpstr>
      </vt:variant>
      <vt:variant>
        <vt:i4>1</vt:i4>
      </vt:variant>
      <vt:variant>
        <vt:lpstr>Slaidu virsraksti</vt:lpstr>
      </vt:variant>
      <vt:variant>
        <vt:i4>37</vt:i4>
      </vt:variant>
    </vt:vector>
  </HeadingPairs>
  <TitlesOfParts>
    <vt:vector size="48" baseType="lpstr">
      <vt:lpstr>Aptos</vt:lpstr>
      <vt:lpstr>Arial</vt:lpstr>
      <vt:lpstr>Bookman Old Style</vt:lpstr>
      <vt:lpstr>Calibri</vt:lpstr>
      <vt:lpstr>Century Gothic</vt:lpstr>
      <vt:lpstr>Palatino Linotype</vt:lpstr>
      <vt:lpstr>Symbol</vt:lpstr>
      <vt:lpstr>Times New Roman</vt:lpstr>
      <vt:lpstr>Wingdings 2</vt:lpstr>
      <vt:lpstr>Prezentācija par ideju meklēšanu</vt:lpstr>
      <vt:lpstr>Acrobat Document</vt:lpstr>
      <vt:lpstr>2024.gadā realizētie projekti,  kuri saņēmuši atbalstu no  Aizkraukles novada pašvaldības NVO projektu programmā</vt:lpstr>
      <vt:lpstr>Projektu realizētāji- 2023-2024.</vt:lpstr>
      <vt:lpstr>PowerPoint prezentācija</vt:lpstr>
      <vt:lpstr>Kokneses apvienībā</vt:lpstr>
      <vt:lpstr> Projekts “Akmens modinātāja mūžs Pērses meitenes dziesmā” </vt:lpstr>
      <vt:lpstr>Projekts «Skaista mana tēva sēta»</vt:lpstr>
      <vt:lpstr>Vecbebru muižas stāsti</vt:lpstr>
      <vt:lpstr>Piknika un atpūtas vietas izveide pie Iršupītes</vt:lpstr>
      <vt:lpstr>Eiropas Kultūras mantojuma dienas 2024</vt:lpstr>
      <vt:lpstr>PowerPoint prezentācija</vt:lpstr>
      <vt:lpstr>Senioru kora “Alaine” 25 gadu jubilejas gads</vt:lpstr>
      <vt:lpstr>Pļaviņu apvienībā</vt:lpstr>
      <vt:lpstr>        “Būsim kopā Baltu vienības dienā!”   </vt:lpstr>
      <vt:lpstr>“No māla pikas līdz izdedzinātam traukam āra ceplī melnajā reducētajā dedzināšanas tehnoloģijā”, </vt:lpstr>
      <vt:lpstr>Biedrību sadraudzības diena ar meistarklasēm</vt:lpstr>
      <vt:lpstr>Neretas apvienībā</vt:lpstr>
      <vt:lpstr>“Pa zemes un zvaigžņu ceļiem neretieši iet” </vt:lpstr>
      <vt:lpstr>Projekts «Zalves mežu noslēpumi»</vt:lpstr>
      <vt:lpstr>«Atklāt, izcelt un lepoties. Dabas tūrisms Sēlijā»</vt:lpstr>
      <vt:lpstr>Projekts “Sēlijas tūrisma tirgus Ērberģē”</vt:lpstr>
      <vt:lpstr>Seminārs un meistarklase „Koka logi – kultūrvēsturiska un mūsdienīga vērtība Latvijas lauku arhitektūrā, ainavā un sabiedrībā” </vt:lpstr>
      <vt:lpstr>Izkrāso Neretu!</vt:lpstr>
      <vt:lpstr>Orientēšanās ar izdzīvošanas elementiem Mazzalves jauniešiem kopā ar tēviem </vt:lpstr>
      <vt:lpstr>Projekts «Āķis lūpā»</vt:lpstr>
      <vt:lpstr>Jaunjelgavas apvienībā</vt:lpstr>
      <vt:lpstr>Satiekamies Secē! </vt:lpstr>
      <vt:lpstr>Vasaras noskaņas koncerts Seces baznīcā </vt:lpstr>
      <vt:lpstr>145 gaismas gadi</vt:lpstr>
      <vt:lpstr>Invalīdu un senioru integrācijas pasākumi</vt:lpstr>
      <vt:lpstr>Baltās Kazas sezonas atklāšanas regate</vt:lpstr>
      <vt:lpstr>Foto darbu izstāde «SĒLIJAS RUDENS” </vt:lpstr>
      <vt:lpstr>Ar otu un karoti Sēlijas virtuvē</vt:lpstr>
      <vt:lpstr>Aizkrauklē</vt:lpstr>
      <vt:lpstr>Labiem darbiem cilvēks nekad nav par vecu </vt:lpstr>
      <vt:lpstr>Gleznotāju plenērs «Kalnaziedu» vēsturiskajā kompleksā</vt:lpstr>
      <vt:lpstr>Tekstila atjaunošanas nodarbību cikls “No defekta par efektu ar krāsas pieskārienu”</vt:lpstr>
      <vt:lpstr>Paldies!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2023.gadā realizētie projekti,  kuri saņēmuši atbalstu no  Aizkraukles novada pašvaldības NVO projektu programmā</dc:title>
  <dc:creator>Anita Ostrovska</dc:creator>
  <cp:lastModifiedBy>Daiga Naroga</cp:lastModifiedBy>
  <cp:revision>3</cp:revision>
  <dcterms:created xsi:type="dcterms:W3CDTF">2023-12-15T15:00:54Z</dcterms:created>
  <dcterms:modified xsi:type="dcterms:W3CDTF">2024-12-06T08:40:20Z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