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89" r:id="rId4"/>
    <p:sldId id="275" r:id="rId5"/>
    <p:sldId id="257" r:id="rId6"/>
    <p:sldId id="258" r:id="rId7"/>
    <p:sldId id="264" r:id="rId8"/>
    <p:sldId id="259" r:id="rId9"/>
    <p:sldId id="260" r:id="rId10"/>
    <p:sldId id="266" r:id="rId11"/>
    <p:sldId id="262" r:id="rId12"/>
    <p:sldId id="263" r:id="rId13"/>
    <p:sldId id="272" r:id="rId14"/>
    <p:sldId id="276" r:id="rId15"/>
    <p:sldId id="288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8" r:id="rId28"/>
    <p:sldId id="270" r:id="rId29"/>
    <p:sldId id="271" r:id="rId30"/>
    <p:sldId id="26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41797-D421-4354-B12E-C1B2BD48C9C5}" v="57" dt="2025-01-22T08:23:38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91464110464454E-2"/>
          <c:y val="0.12852230739142764"/>
          <c:w val="0.75272931152911005"/>
          <c:h val="0.60314620468462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Līdz darbspējas vecumam (līdz 14.g.v.)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89-43AB-A082-904742BEDF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Aizkraukle un pagasts</c:v>
                </c:pt>
                <c:pt idx="1">
                  <c:v>Jaunjelgavas apvienība</c:v>
                </c:pt>
                <c:pt idx="2">
                  <c:v>Kokneses apvienība</c:v>
                </c:pt>
                <c:pt idx="3">
                  <c:v>Pļaviņu apvienība</c:v>
                </c:pt>
                <c:pt idx="4">
                  <c:v>Neretas apvienība</c:v>
                </c:pt>
                <c:pt idx="5">
                  <c:v>Skrīveru pārvalde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1127</c:v>
                </c:pt>
                <c:pt idx="1">
                  <c:v>739</c:v>
                </c:pt>
                <c:pt idx="2">
                  <c:v>788</c:v>
                </c:pt>
                <c:pt idx="3">
                  <c:v>602</c:v>
                </c:pt>
                <c:pt idx="4">
                  <c:v>341</c:v>
                </c:pt>
                <c:pt idx="5">
                  <c:v>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3AB-A082-904742BEDFC8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Darbspējas vecumā (15-64 g.v.)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Aizkraukle un pagasts</c:v>
                </c:pt>
                <c:pt idx="1">
                  <c:v>Jaunjelgavas apvienība</c:v>
                </c:pt>
                <c:pt idx="2">
                  <c:v>Kokneses apvienība</c:v>
                </c:pt>
                <c:pt idx="3">
                  <c:v>Pļaviņu apvienība</c:v>
                </c:pt>
                <c:pt idx="4">
                  <c:v>Neretas apvienība</c:v>
                </c:pt>
                <c:pt idx="5">
                  <c:v>Skrīveru pārvalde</c:v>
                </c:pt>
              </c:strCache>
            </c:strRef>
          </c:cat>
          <c:val>
            <c:numRef>
              <c:f>Lapa1!$C$2:$C$7</c:f>
              <c:numCache>
                <c:formatCode>General</c:formatCode>
                <c:ptCount val="6"/>
                <c:pt idx="0">
                  <c:v>4648</c:v>
                </c:pt>
                <c:pt idx="1">
                  <c:v>3051</c:v>
                </c:pt>
                <c:pt idx="2">
                  <c:v>2990</c:v>
                </c:pt>
                <c:pt idx="3">
                  <c:v>2790</c:v>
                </c:pt>
                <c:pt idx="4">
                  <c:v>1965</c:v>
                </c:pt>
                <c:pt idx="5">
                  <c:v>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89-43AB-A082-904742BEDFC8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Pēc darbspējas vecuma (no 65 g.v.)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Aizkraukle un pagasts</c:v>
                </c:pt>
                <c:pt idx="1">
                  <c:v>Jaunjelgavas apvienība</c:v>
                </c:pt>
                <c:pt idx="2">
                  <c:v>Kokneses apvienība</c:v>
                </c:pt>
                <c:pt idx="3">
                  <c:v>Pļaviņu apvienība</c:v>
                </c:pt>
                <c:pt idx="4">
                  <c:v>Neretas apvienība</c:v>
                </c:pt>
                <c:pt idx="5">
                  <c:v>Skrīveru pārvalde</c:v>
                </c:pt>
              </c:strCache>
            </c:strRef>
          </c:cat>
          <c:val>
            <c:numRef>
              <c:f>Lapa1!$D$2:$D$7</c:f>
              <c:numCache>
                <c:formatCode>General</c:formatCode>
                <c:ptCount val="6"/>
                <c:pt idx="0">
                  <c:v>1992</c:v>
                </c:pt>
                <c:pt idx="1">
                  <c:v>1169</c:v>
                </c:pt>
                <c:pt idx="2">
                  <c:v>1160</c:v>
                </c:pt>
                <c:pt idx="3">
                  <c:v>1153</c:v>
                </c:pt>
                <c:pt idx="4">
                  <c:v>753</c:v>
                </c:pt>
                <c:pt idx="5">
                  <c:v>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89-43AB-A082-904742BED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5280160"/>
        <c:axId val="785280640"/>
      </c:barChart>
      <c:catAx>
        <c:axId val="7852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85280640"/>
        <c:crosses val="autoZero"/>
        <c:auto val="1"/>
        <c:lblAlgn val="ctr"/>
        <c:lblOffset val="100"/>
        <c:noMultiLvlLbl val="0"/>
      </c:catAx>
      <c:valAx>
        <c:axId val="7852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8528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95118328910201"/>
          <c:y val="5.5476744079928704E-2"/>
          <c:w val="0.27014115573735592"/>
          <c:h val="0.38304303782579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Tirdzniecība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00-4A51-8D5F-E08AFA5EA7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E00-4A51-8D5F-E08AFA5EA7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00-4A51-8D5F-E08AFA5EA7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E00-4A51-8D5F-E08AFA5EA7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00-4A51-8D5F-E08AFA5EA7F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E00-4A51-8D5F-E08AFA5EA7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00-4A51-8D5F-E08AFA5EA7F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E00-4A51-8D5F-E08AFA5EA7F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00-4A51-8D5F-E08AFA5EA7F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6E00-4A51-8D5F-E08AFA5EA7F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00-4A51-8D5F-E08AFA5EA7F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E00-4A51-8D5F-E08AFA5EA7F1}"/>
              </c:ext>
            </c:extLst>
          </c:dPt>
          <c:dLbls>
            <c:dLbl>
              <c:idx val="0"/>
              <c:layout>
                <c:manualLayout>
                  <c:x val="-0.12302783276577663"/>
                  <c:y val="-1.62901599886957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00-4A51-8D5F-E08AFA5EA7F1}"/>
                </c:ext>
              </c:extLst>
            </c:dLbl>
            <c:dLbl>
              <c:idx val="1"/>
              <c:layout>
                <c:manualLayout>
                  <c:x val="9.1152358263538291E-2"/>
                  <c:y val="-0.182228074344050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00-4A51-8D5F-E08AFA5EA7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00-4A51-8D5F-E08AFA5EA7F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00-4A51-8D5F-E08AFA5EA7F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00-4A51-8D5F-E08AFA5EA7F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00-4A51-8D5F-E08AFA5EA7F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00-4A51-8D5F-E08AFA5EA7F1}"/>
                </c:ext>
              </c:extLst>
            </c:dLbl>
            <c:dLbl>
              <c:idx val="7"/>
              <c:layout>
                <c:manualLayout>
                  <c:x val="-5.2515239451198514E-2"/>
                  <c:y val="-0.105289512939794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00-4A51-8D5F-E08AFA5EA7F1}"/>
                </c:ext>
              </c:extLst>
            </c:dLbl>
            <c:dLbl>
              <c:idx val="8"/>
              <c:layout>
                <c:manualLayout>
                  <c:x val="0.14769993535693643"/>
                  <c:y val="-0.167135704758348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0-4A51-8D5F-E08AFA5EA7F1}"/>
                </c:ext>
              </c:extLst>
            </c:dLbl>
            <c:dLbl>
              <c:idx val="9"/>
              <c:layout>
                <c:manualLayout>
                  <c:x val="6.0705374637767234E-2"/>
                  <c:y val="0.15067661211615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00-4A51-8D5F-E08AFA5EA7F1}"/>
                </c:ext>
              </c:extLst>
            </c:dLbl>
            <c:dLbl>
              <c:idx val="10"/>
              <c:layout>
                <c:manualLayout>
                  <c:x val="0.14879906881767635"/>
                  <c:y val="6.53058904605940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00-4A51-8D5F-E08AFA5EA7F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Lapa1!$A$2:$A$13</c:f>
              <c:strCache>
                <c:ptCount val="11"/>
                <c:pt idx="0">
                  <c:v>Ienākuma nodokļi</c:v>
                </c:pt>
                <c:pt idx="1">
                  <c:v>Īpašuma nodokļi</c:v>
                </c:pt>
                <c:pt idx="2">
                  <c:v>Nodokļi par pakalpojumiem un precēm</c:v>
                </c:pt>
                <c:pt idx="3">
                  <c:v>Ieņēmumi no uzņēmējdarbības un īpašuma</c:v>
                </c:pt>
                <c:pt idx="4">
                  <c:v>Nodevas</c:v>
                </c:pt>
                <c:pt idx="5">
                  <c:v>Naudas sodi un sankcijas</c:v>
                </c:pt>
                <c:pt idx="6">
                  <c:v>Pārējie nenodokļu ieņēmumi</c:v>
                </c:pt>
                <c:pt idx="7">
                  <c:v>Ieņēmumi no īpašumu pārdošanas</c:v>
                </c:pt>
                <c:pt idx="8">
                  <c:v>Valsts budžeta transferti</c:v>
                </c:pt>
                <c:pt idx="9">
                  <c:v>Pašvaldību budžetu transferti</c:v>
                </c:pt>
                <c:pt idx="10">
                  <c:v>Iestādes ieņēmumi</c:v>
                </c:pt>
              </c:strCache>
            </c:strRef>
          </c:cat>
          <c:val>
            <c:numRef>
              <c:f>Lapa1!$B$2:$B$13</c:f>
              <c:numCache>
                <c:formatCode>0.00</c:formatCode>
                <c:ptCount val="12"/>
                <c:pt idx="0">
                  <c:v>24449246</c:v>
                </c:pt>
                <c:pt idx="1">
                  <c:v>1614731</c:v>
                </c:pt>
                <c:pt idx="2">
                  <c:v>98754</c:v>
                </c:pt>
                <c:pt idx="3">
                  <c:v>18380</c:v>
                </c:pt>
                <c:pt idx="4">
                  <c:v>31460</c:v>
                </c:pt>
                <c:pt idx="5">
                  <c:v>9800</c:v>
                </c:pt>
                <c:pt idx="6">
                  <c:v>25050</c:v>
                </c:pt>
                <c:pt idx="7">
                  <c:v>574175</c:v>
                </c:pt>
                <c:pt idx="8">
                  <c:v>19152191</c:v>
                </c:pt>
                <c:pt idx="9">
                  <c:v>330000</c:v>
                </c:pt>
                <c:pt idx="10">
                  <c:v>4795279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0-4A51-8D5F-E08AFA5EA7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49851079297506"/>
          <c:y val="1.336725669421953E-2"/>
          <c:w val="0.32699260733064422"/>
          <c:h val="0.9449347964690444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Ekonomiskā</a:t>
            </a:r>
            <a:r>
              <a:rPr lang="lv-LV" dirty="0"/>
              <a:t>s</a:t>
            </a:r>
            <a:r>
              <a:rPr lang="en-US" dirty="0"/>
              <a:t> </a:t>
            </a:r>
            <a:r>
              <a:rPr lang="en-US" dirty="0" err="1"/>
              <a:t>kategorija</a:t>
            </a:r>
            <a:r>
              <a:rPr lang="lv-LV" dirty="0"/>
              <a:t>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Ekonomiskā kategorija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CD-4AC0-87C4-764127C2F1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CD-4AC0-87C4-764127C2F1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CD-4AC0-87C4-764127C2F1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CD-4AC0-87C4-764127C2F1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CD-4AC0-87C4-764127C2F1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9CD-4AC0-87C4-764127C2F1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9CD-4AC0-87C4-764127C2F16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Lapa1!$A$2:$A$8</c:f>
              <c:strCache>
                <c:ptCount val="7"/>
                <c:pt idx="0">
                  <c:v>Atlīdzība</c:v>
                </c:pt>
                <c:pt idx="1">
                  <c:v>Preces un pakalpojumi</c:v>
                </c:pt>
                <c:pt idx="2">
                  <c:v>Subsīdijas un dotācijas</c:v>
                </c:pt>
                <c:pt idx="3">
                  <c:v>Procentu izdevumi</c:v>
                </c:pt>
                <c:pt idx="4">
                  <c:v>Pamatkapitāla veidošana</c:v>
                </c:pt>
                <c:pt idx="5">
                  <c:v>Sociāla rakstura maksājumi un kompensācijas</c:v>
                </c:pt>
                <c:pt idx="6">
                  <c:v>Transferti, uzturēšanas izdevumu transferti, pašu resursu maksājumi, starptautiskā sadarbība</c:v>
                </c:pt>
              </c:strCache>
            </c:strRef>
          </c:cat>
          <c:val>
            <c:numRef>
              <c:f>Lapa1!$B$2:$B$8</c:f>
              <c:numCache>
                <c:formatCode>0.00</c:formatCode>
                <c:ptCount val="7"/>
                <c:pt idx="0">
                  <c:v>34714214</c:v>
                </c:pt>
                <c:pt idx="1">
                  <c:v>15377333</c:v>
                </c:pt>
                <c:pt idx="2">
                  <c:v>163696</c:v>
                </c:pt>
                <c:pt idx="3">
                  <c:v>1043842</c:v>
                </c:pt>
                <c:pt idx="4">
                  <c:v>3271237</c:v>
                </c:pt>
                <c:pt idx="5">
                  <c:v>4116198</c:v>
                </c:pt>
                <c:pt idx="6">
                  <c:v>357322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6-405D-82B1-D175DD8072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37784545848744"/>
          <c:y val="0.16632711308697631"/>
          <c:w val="0.27199791392382189"/>
          <c:h val="0.634198129513749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Sadalījums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F2-49BC-9518-194618B85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F2-49BC-9518-194618B85A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F2-49BC-9518-194618B85A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F2-49BC-9518-194618B85A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F2-49BC-9518-194618B85A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F2-49BC-9518-194618B85AE8}"/>
              </c:ext>
            </c:extLst>
          </c:dPt>
          <c:cat>
            <c:strRef>
              <c:f>Lapa1!$A$2:$A$7</c:f>
              <c:strCache>
                <c:ptCount val="6"/>
                <c:pt idx="0">
                  <c:v>Aizkraukle (28.33%)</c:v>
                </c:pt>
                <c:pt idx="1">
                  <c:v>Jaunjelgava (16.66 %)</c:v>
                </c:pt>
                <c:pt idx="2">
                  <c:v>Koknese (17.52 %)</c:v>
                </c:pt>
                <c:pt idx="3">
                  <c:v>Nereta (10.20 %)</c:v>
                </c:pt>
                <c:pt idx="4">
                  <c:v>Pļaviņas (15.65 %)</c:v>
                </c:pt>
                <c:pt idx="5">
                  <c:v>Skrīveri (11.64 %)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28.33</c:v>
                </c:pt>
                <c:pt idx="1">
                  <c:v>16.66</c:v>
                </c:pt>
                <c:pt idx="2">
                  <c:v>17.52</c:v>
                </c:pt>
                <c:pt idx="3">
                  <c:v>10.199999999999999</c:v>
                </c:pt>
                <c:pt idx="4">
                  <c:v>15.65</c:v>
                </c:pt>
                <c:pt idx="5">
                  <c:v>11.64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3-427A-B4B3-9C46FA9E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Kolonna1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D5-47DC-91D5-22F2BBF09E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90-41A2-8538-18D9FCE007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D5-47DC-91D5-22F2BBF09E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D5-47DC-91D5-22F2BBF09E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2D5-47DC-91D5-22F2BBF09E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790-41A2-8538-18D9FCE007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2D5-47DC-91D5-22F2BBF09E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2D5-47DC-91D5-22F2BBF09E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2D5-47DC-91D5-22F2BBF09EB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7DE-440C-92F3-1606A057A58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4ABF0AEC-E93A-406E-B523-F5FB9E93FDAD}" type="PERCENTAGE">
                      <a:rPr lang="en-US" smtClean="0"/>
                      <a:pPr/>
                      <a:t>[PROCENTUĀLĀ VĒRTĪBA]</a:t>
                    </a:fld>
                    <a:endParaRPr lang="lv-LV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2D5-47DC-91D5-22F2BBF09EB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D5-47DC-91D5-22F2BBF09EB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Lapa1!$A$2:$A$11</c:f>
              <c:strCache>
                <c:ptCount val="10"/>
                <c:pt idx="0">
                  <c:v>Vispārējie valdības dienesti 01.000 </c:v>
                </c:pt>
                <c:pt idx="1">
                  <c:v>Aizsardzība 02.000</c:v>
                </c:pt>
                <c:pt idx="2">
                  <c:v>Sabiedriskā kārtība un drošība 03.000</c:v>
                </c:pt>
                <c:pt idx="3">
                  <c:v>Ekonomiskā darbība 04.000</c:v>
                </c:pt>
                <c:pt idx="4">
                  <c:v>Vides aizsardzība 05.000</c:v>
                </c:pt>
                <c:pt idx="5">
                  <c:v>Teritoriju un mājokļu apsaimniekošana 06.000</c:v>
                </c:pt>
                <c:pt idx="6">
                  <c:v>Veselība 07.000</c:v>
                </c:pt>
                <c:pt idx="7">
                  <c:v>Atpūta, kultūra, reliģija</c:v>
                </c:pt>
                <c:pt idx="8">
                  <c:v>Izglītība 09.000</c:v>
                </c:pt>
                <c:pt idx="9">
                  <c:v>Sociālā aizsardzība 10.000</c:v>
                </c:pt>
              </c:strCache>
            </c:strRef>
          </c:cat>
          <c:val>
            <c:numRef>
              <c:f>Lapa1!$B$2:$B$11</c:f>
              <c:numCache>
                <c:formatCode>0.00</c:formatCode>
                <c:ptCount val="10"/>
                <c:pt idx="0">
                  <c:v>5495978</c:v>
                </c:pt>
                <c:pt idx="1">
                  <c:v>31200</c:v>
                </c:pt>
                <c:pt idx="2">
                  <c:v>491585</c:v>
                </c:pt>
                <c:pt idx="3">
                  <c:v>5542931</c:v>
                </c:pt>
                <c:pt idx="4">
                  <c:v>358559</c:v>
                </c:pt>
                <c:pt idx="5">
                  <c:v>6866544</c:v>
                </c:pt>
                <c:pt idx="6">
                  <c:v>78014</c:v>
                </c:pt>
                <c:pt idx="7">
                  <c:v>5264926</c:v>
                </c:pt>
                <c:pt idx="8">
                  <c:v>24630034</c:v>
                </c:pt>
                <c:pt idx="9">
                  <c:v>10284071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0-41A2-8538-18D9FCE007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2257035995599"/>
          <c:y val="0.2281515041566072"/>
          <c:w val="0.33453804563301287"/>
          <c:h val="0.61666750015162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5"/>
                <c:pt idx="0">
                  <c:v>2025.gads 10.16%</c:v>
                </c:pt>
                <c:pt idx="1">
                  <c:v>2026.gads 9.29 %</c:v>
                </c:pt>
                <c:pt idx="2">
                  <c:v>2027.gads 8.39 %</c:v>
                </c:pt>
                <c:pt idx="3">
                  <c:v>2028.gads 7.34%</c:v>
                </c:pt>
                <c:pt idx="4">
                  <c:v>2029.gads 6.87 %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3670178</c:v>
                </c:pt>
                <c:pt idx="1">
                  <c:v>3354444</c:v>
                </c:pt>
                <c:pt idx="2">
                  <c:v>3029531</c:v>
                </c:pt>
                <c:pt idx="3">
                  <c:v>2652382</c:v>
                </c:pt>
                <c:pt idx="4">
                  <c:v>2482267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F-4224-81E7-00FA1EACF9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2361343"/>
        <c:axId val="1679864447"/>
      </c:barChart>
      <c:catAx>
        <c:axId val="108236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79864447"/>
        <c:crosses val="autoZero"/>
        <c:auto val="1"/>
        <c:lblAlgn val="ctr"/>
        <c:lblOffset val="100"/>
        <c:noMultiLvlLbl val="0"/>
      </c:catAx>
      <c:valAx>
        <c:axId val="167986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8236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8EA29A-C951-AF7F-4E92-A6E7A69D3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896" y="2840029"/>
            <a:ext cx="8637073" cy="2618554"/>
          </a:xfrm>
        </p:spPr>
        <p:txBody>
          <a:bodyPr>
            <a:normAutofit fontScale="90000"/>
          </a:bodyPr>
          <a:lstStyle/>
          <a:p>
            <a:pPr algn="r"/>
            <a:r>
              <a:rPr lang="lv-LV" dirty="0"/>
              <a:t>Aizkraukles novada pašvaldības budžets 2025.gadam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22490A0-B911-183B-1C69-507E8FED0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3314301"/>
            <a:ext cx="8637072" cy="1071095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26" name="Picture 2" descr="Aizkraukles novada ģerbonis">
            <a:extLst>
              <a:ext uri="{FF2B5EF4-FFF2-40B4-BE49-F238E27FC236}">
                <a16:creationId xmlns:a16="http://schemas.microsoft.com/office/drawing/2014/main" id="{E5A74BDA-00B1-4CE3-D750-37D1DD14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7356914" y="993516"/>
            <a:ext cx="1651956" cy="18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matiskās kartes | Aizkraukles novada pašvaldība">
            <a:extLst>
              <a:ext uri="{FF2B5EF4-FFF2-40B4-BE49-F238E27FC236}">
                <a16:creationId xmlns:a16="http://schemas.microsoft.com/office/drawing/2014/main" id="{9C131A9F-CAC7-730E-B779-E3369361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93" b="95093" l="8946" r="95847">
                        <a14:foregroundMark x1="35037" y1="92130" x2="35037" y2="92130"/>
                        <a14:foregroundMark x1="48136" y1="95093" x2="48136" y2="95093"/>
                        <a14:foregroundMark x1="92332" y1="26296" x2="92332" y2="26296"/>
                        <a14:foregroundMark x1="95953" y1="26019" x2="95953" y2="26019"/>
                        <a14:foregroundMark x1="81044" y1="9167" x2="81044" y2="9167"/>
                        <a14:foregroundMark x1="58999" y1="9074" x2="58999" y2="9074"/>
                        <a14:foregroundMark x1="79553" y1="7685" x2="79553" y2="7685"/>
                        <a14:foregroundMark x1="8946" y1="57870" x2="8946" y2="57870"/>
                        <a14:foregroundMark x1="11289" y1="37685" x2="11289" y2="37685"/>
                        <a14:foregroundMark x1="12247" y1="38056" x2="12247" y2="38056"/>
                        <a14:foregroundMark x1="12780" y1="37963" x2="12780" y2="37963"/>
                        <a14:foregroundMark x1="14377" y1="37963" x2="14377" y2="37963"/>
                        <a14:foregroundMark x1="16294" y1="37685" x2="16294" y2="37685"/>
                        <a14:foregroundMark x1="18104" y1="37963" x2="18104" y2="37963"/>
                        <a14:foregroundMark x1="17785" y1="38148" x2="17785" y2="38148"/>
                        <a14:foregroundMark x1="16826" y1="38426" x2="16826" y2="38426"/>
                        <a14:foregroundMark x1="17039" y1="38611" x2="17039" y2="38611"/>
                        <a14:foregroundMark x1="17785" y1="38148" x2="17785" y2="38148"/>
                        <a14:foregroundMark x1="19595" y1="38148" x2="20021" y2="38241"/>
                        <a14:foregroundMark x1="19702" y1="38148" x2="11395" y2="37685"/>
                        <a14:backgroundMark x1="51012" y1="97963" x2="51012" y2="97963"/>
                        <a14:backgroundMark x1="39617" y1="22407" x2="39617" y2="22407"/>
                        <a14:backgroundMark x1="65389" y1="58333" x2="65389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"/>
            <a:ext cx="5537535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1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069C4D-E8C8-2E41-509D-310B61DC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Izdevumu salīdzinājums pret iepriekšējā gada sākotnējo plānu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4B52295-FB51-6739-3A5F-95156587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/>
              <a:t>Subsīdijas un dotācijas palielinājušās par 7600 </a:t>
            </a:r>
            <a:r>
              <a:rPr lang="lv-LV" dirty="0" err="1"/>
              <a:t>euro</a:t>
            </a:r>
            <a:r>
              <a:rPr lang="lv-LV" dirty="0"/>
              <a:t>, Valsts un pašvaldību budžeta dotācija komersantiem, biedrībām, nodibinājumiem un fiziskām personām ;</a:t>
            </a:r>
          </a:p>
          <a:p>
            <a:r>
              <a:rPr lang="lv-LV" dirty="0"/>
              <a:t>Samazinājušies procentu izdevumi par 133 833 </a:t>
            </a:r>
            <a:r>
              <a:rPr lang="lv-LV" dirty="0" err="1"/>
              <a:t>euro</a:t>
            </a:r>
            <a:r>
              <a:rPr lang="lv-LV" dirty="0"/>
              <a:t>;</a:t>
            </a:r>
          </a:p>
          <a:p>
            <a:r>
              <a:rPr lang="lv-LV" dirty="0"/>
              <a:t>Samazinājušies izdevumi par pamatkapitāla veidošanu (-823601 </a:t>
            </a:r>
            <a:r>
              <a:rPr lang="lv-LV" dirty="0" err="1"/>
              <a:t>euro</a:t>
            </a:r>
            <a:r>
              <a:rPr lang="lv-LV" dirty="0"/>
              <a:t>), kas skaidrojams ar realizētajiem projektiem ielu un ceļu atjaunošanai;</a:t>
            </a:r>
          </a:p>
          <a:p>
            <a:r>
              <a:rPr lang="lv-LV" dirty="0"/>
              <a:t>Pieauguši sociāla rakstura maksājumi un kompensācijas(+262360 </a:t>
            </a:r>
            <a:r>
              <a:rPr lang="lv-LV" dirty="0" err="1"/>
              <a:t>euro</a:t>
            </a:r>
            <a:r>
              <a:rPr lang="lv-LV" dirty="0"/>
              <a:t>), visbūtiskāk pieauguši  tieši garantētā minimālā ienākuma pabalsts naudā plānotie izdevumi</a:t>
            </a:r>
          </a:p>
          <a:p>
            <a:r>
              <a:rPr lang="lv-LV" dirty="0"/>
              <a:t>Samazinājušies </a:t>
            </a:r>
            <a:r>
              <a:rPr lang="lv-LV" dirty="0" err="1"/>
              <a:t>transferti</a:t>
            </a:r>
            <a:r>
              <a:rPr lang="lv-LV" dirty="0"/>
              <a:t> par 64 553 </a:t>
            </a:r>
            <a:r>
              <a:rPr lang="lv-LV" dirty="0" err="1"/>
              <a:t>euro</a:t>
            </a:r>
            <a:r>
              <a:rPr lang="lv-LV" dirty="0"/>
              <a:t>, samazinājušies saistībā ar realizētiem projektiem</a:t>
            </a: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65C5548E-292E-945D-3D3D-3541CB743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96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2E504F6-69EF-DD7A-731E-525F63BE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Aizdevumu procentu maksājumu pieaugums pa gadiem, </a:t>
            </a:r>
            <a:r>
              <a:rPr lang="lv-LV" dirty="0" err="1"/>
              <a:t>euro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96CA284-68F6-07B7-A96D-38C8A9EC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152552"/>
            <a:ext cx="9603275" cy="3294576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 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52FE615E-E266-68F2-9C70-3ECCCAC2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87964"/>
              </p:ext>
            </p:extLst>
          </p:nvPr>
        </p:nvGraphicFramePr>
        <p:xfrm>
          <a:off x="1294362" y="2239347"/>
          <a:ext cx="7366560" cy="156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520">
                  <a:extLst>
                    <a:ext uri="{9D8B030D-6E8A-4147-A177-3AD203B41FA5}">
                      <a16:colId xmlns:a16="http://schemas.microsoft.com/office/drawing/2014/main" val="4242658333"/>
                    </a:ext>
                  </a:extLst>
                </a:gridCol>
                <a:gridCol w="2455520">
                  <a:extLst>
                    <a:ext uri="{9D8B030D-6E8A-4147-A177-3AD203B41FA5}">
                      <a16:colId xmlns:a16="http://schemas.microsoft.com/office/drawing/2014/main" val="549523718"/>
                    </a:ext>
                  </a:extLst>
                </a:gridCol>
                <a:gridCol w="2455520">
                  <a:extLst>
                    <a:ext uri="{9D8B030D-6E8A-4147-A177-3AD203B41FA5}">
                      <a16:colId xmlns:a16="http://schemas.microsoft.com/office/drawing/2014/main" val="91932606"/>
                    </a:ext>
                  </a:extLst>
                </a:gridCol>
              </a:tblGrid>
              <a:tr h="780247">
                <a:tc>
                  <a:txBody>
                    <a:bodyPr/>
                    <a:lstStyle/>
                    <a:p>
                      <a:r>
                        <a:rPr lang="lv-LV" dirty="0"/>
                        <a:t>2022.gads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2023.gads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2024.gads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46050"/>
                  </a:ext>
                </a:extLst>
              </a:tr>
              <a:tr h="780247">
                <a:tc>
                  <a:txBody>
                    <a:bodyPr/>
                    <a:lstStyle/>
                    <a:p>
                      <a:r>
                        <a:rPr lang="lv-LV" dirty="0"/>
                        <a:t>69 577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613 739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1 177 675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74626"/>
                  </a:ext>
                </a:extLst>
              </a:tr>
            </a:tbl>
          </a:graphicData>
        </a:graphic>
      </p:graphicFrame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6A0EDE9D-76E7-189D-3607-59C43EC7B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01618"/>
              </p:ext>
            </p:extLst>
          </p:nvPr>
        </p:nvGraphicFramePr>
        <p:xfrm>
          <a:off x="8660922" y="2222638"/>
          <a:ext cx="2751825" cy="156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825">
                  <a:extLst>
                    <a:ext uri="{9D8B030D-6E8A-4147-A177-3AD203B41FA5}">
                      <a16:colId xmlns:a16="http://schemas.microsoft.com/office/drawing/2014/main" val="3674634021"/>
                    </a:ext>
                  </a:extLst>
                </a:gridCol>
              </a:tblGrid>
              <a:tr h="780247">
                <a:tc>
                  <a:txBody>
                    <a:bodyPr/>
                    <a:lstStyle/>
                    <a:p>
                      <a:r>
                        <a:rPr lang="lv-LV" dirty="0"/>
                        <a:t>2025.gads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03980"/>
                  </a:ext>
                </a:extLst>
              </a:tr>
              <a:tr h="780247">
                <a:tc>
                  <a:txBody>
                    <a:bodyPr/>
                    <a:lstStyle/>
                    <a:p>
                      <a:r>
                        <a:rPr lang="lv-LV" dirty="0"/>
                        <a:t>1 043 842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34277"/>
                  </a:ext>
                </a:extLst>
              </a:tr>
            </a:tbl>
          </a:graphicData>
        </a:graphic>
      </p:graphicFrame>
      <p:pic>
        <p:nvPicPr>
          <p:cNvPr id="6" name="Picture 2" descr="Aizkraukles novada ģerbonis">
            <a:extLst>
              <a:ext uri="{FF2B5EF4-FFF2-40B4-BE49-F238E27FC236}">
                <a16:creationId xmlns:a16="http://schemas.microsoft.com/office/drawing/2014/main" id="{51FA0949-3E78-0438-EB25-2A02A3EE3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3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AEDE658-589D-1231-5D97-F676E16E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Budžeta sadalījums pa teritorijām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F96FED9A-6F9F-6A36-DC54-7D8CB3D82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709018"/>
              </p:ext>
            </p:extLst>
          </p:nvPr>
        </p:nvGraphicFramePr>
        <p:xfrm>
          <a:off x="698740" y="1388854"/>
          <a:ext cx="10362990" cy="407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6574B831-310A-F319-8BC8-A056A20B3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0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6ABCA33-795E-7CFA-40CD-3A4B461F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Izdevumu sadalījums par funkcionālajām kategorijām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5A31C3AB-D76B-0A4F-2A42-6792BB14C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759899"/>
              </p:ext>
            </p:extLst>
          </p:nvPr>
        </p:nvGraphicFramePr>
        <p:xfrm>
          <a:off x="830842" y="2002559"/>
          <a:ext cx="10530315" cy="469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575FBCCC-6775-8168-2ECF-F0DEEAD7F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0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9749E1-8E08-5611-3E0F-13EBDD24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6703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Vispārējie valdības dienesti 01.000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Atlīdzības sadaļa pieaugusi par 11% ( 357 343 </a:t>
            </a:r>
            <a:r>
              <a:rPr lang="lv-LV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uzņēmējdarbības centrs pievienots komunikāciju nodaļai (</a:t>
            </a:r>
            <a:r>
              <a:rPr lang="lv-LV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funkc.kat.maiņa</a:t>
            </a:r>
            <a:r>
              <a:rPr lang="lv-LV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komisiju darba nodrošinājumam vērtējot 2024.gada izpildi, plāns tika koriģēts, precēs un pakalpojumos pieauguši pārējie izdevumi, saistībā ar iestāžu vadītāju prioritātēm.</a:t>
            </a:r>
            <a:br>
              <a:rPr lang="lv-LV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C650272-AD8A-A10D-CB72-C0C8A729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70" y="1828801"/>
            <a:ext cx="10728355" cy="3674490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deputātu darba samaksa , t.sk. komitejās – 281 160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domes izveidoto pastāvīgo komisiju atlīdzība – 122 569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Centrālās pārvaldes darba nodrošināšana, t.sk., Kanceleja, Juridiskā un Personāla nodaļa, dalības organizācijās) , papildus jauna amata vieta -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Personālpolitikas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veidotājs - personāldaļas vadītājs (31 145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/gadā) - 888 959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Finanšu un grāmatvedības nodaļa – 979 295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apvienību administrācijas – 726 670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pagastu pakalpojumu centru administrācijas – 600 589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Valsts un pašvaldības vienotais klientu apkalpošanas centri – 72 916 </a:t>
            </a:r>
            <a:r>
              <a:rPr lang="lv-LV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pašvaldību budžetu iekšējā valsts parāda darījumi (aizdevumu apkalpošana un procentu nomaksa) – 1 071 807 </a:t>
            </a:r>
            <a:r>
              <a:rPr lang="lv-LV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sabiedrības informēšanas pasākumi – 380 422 </a:t>
            </a:r>
            <a:r>
              <a:rPr lang="lv-LV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izdevumi neparedzētiem gadījumiem (rezerves fonds) – 100 000 </a:t>
            </a:r>
            <a:r>
              <a:rPr lang="lv-LV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atbalsts sabiedriskajām organizācijām un stipendiju maksājumi – 26 975 </a:t>
            </a:r>
            <a:r>
              <a:rPr lang="lv-LV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Pašvaldību vēlēšanu nodrošināšanai 152 945 </a:t>
            </a:r>
            <a:r>
              <a:rPr lang="lv-LV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sv-S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25 000 </a:t>
            </a:r>
            <a:r>
              <a:rPr lang="lv-LV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sv-S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atbalst</a:t>
            </a: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sv-SE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 finansētie projekti </a:t>
            </a:r>
            <a:endParaRPr lang="lv-LV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20 000 </a:t>
            </a:r>
            <a:r>
              <a:rPr lang="lv-LV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Biznesa ideju konkurss, iepriekšējā gadā plānots zem uzņēmējdarbības centra, strukturālo izmaiņu rezultātā funkcijas maiņa ( no 04.00 uz 01.00)</a:t>
            </a: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875F3963-7593-5E31-A735-8384EB350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25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CE3452-437A-3881-E703-2EE3481B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Civilā aizsardzība 02.000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E7D7217-9224-989B-BDD8-67C763AEA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Plānots iegādāties sešus ģeneratorus un bāzes staciju ar sešām rācijām par summu 25 000 EUR</a:t>
            </a:r>
          </a:p>
          <a:p>
            <a:r>
              <a:rPr lang="lv-LV" dirty="0"/>
              <a:t>LL-00077 </a:t>
            </a:r>
            <a:r>
              <a:rPr lang="lv-LV" dirty="0" err="1"/>
              <a:t>Safe</a:t>
            </a:r>
            <a:r>
              <a:rPr lang="lv-LV" dirty="0"/>
              <a:t> </a:t>
            </a:r>
            <a:r>
              <a:rPr lang="lv-LV" dirty="0" err="1"/>
              <a:t>Response</a:t>
            </a:r>
            <a:r>
              <a:rPr lang="lv-LV" dirty="0"/>
              <a:t> Reaģēšana uz klimata pārmaiņu riskiem un ekstremāliem laikapstākļiem, to novēršana </a:t>
            </a:r>
            <a:r>
              <a:rPr lang="lv-LV" dirty="0" err="1"/>
              <a:t>Latv.un</a:t>
            </a:r>
            <a:r>
              <a:rPr lang="lv-LV" dirty="0"/>
              <a:t> </a:t>
            </a:r>
            <a:r>
              <a:rPr lang="lv-LV" dirty="0" err="1"/>
              <a:t>Liet.pārrobežu</a:t>
            </a:r>
            <a:r>
              <a:rPr lang="lv-LV" dirty="0"/>
              <a:t> reģionā – 6 200 EUR</a:t>
            </a: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E23EC94B-FE49-9C7E-E0F8-3E48693D9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77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A79910-D758-6B4B-D576-4B61FB0E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Sabiedriskā kārtība un drošība 03.000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984C80-0C2A-45E6-2E7D-0ED17ABF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Plānoti izdevumi pašvaldības policijas darba nodrošināšanai 348 359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Dzimtsarakstu nodaļas darbības nodrošināšanai – 143 226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Papildus 2025.gada budžeta projektā plānotas 2 likmes policijas inspektoriem. (39 242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Ātruma mērīšanas reģistratora iegāde un apkopju veikšana iekārtai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Kopā sabiedriskajai drošībai un kārtībai plānots tērēt par 17% vairāk nekā 2024.gadā. </a:t>
            </a:r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6EA2ABD8-7C47-69EE-C41C-1CFC41044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7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17D109-514F-CE77-FE0D-3A657B05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Ekonomiskā darbība 04.000</a:t>
            </a:r>
            <a:br>
              <a:rPr lang="lv-LV" dirty="0"/>
            </a:br>
            <a:br>
              <a:rPr lang="lv-LV" dirty="0"/>
            </a:b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Ekonomiskās darbības funkcijas nodrošināšanai plānoti izdevumi 5 542 931 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apmērā: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A1C3A57-7083-6D40-E74A-AF72C63D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ielu un ceļu uzturēšanai, t.sk. atjaunošanai kopā plānoti 2 845 256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No tiem autoceļu fonda līdzekļi ir 1 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407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678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pašvaldības līdzekļi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1 437 578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Centrālās administrācijas uzdevumus šajā funkcijā nodrošina Aizkraukles novada pašvaldības Būvvalde – 197 617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Informācijas un komunikāciju tehnoloģiju nodaļa – 268 147euro un Attīstības nodaļa – 332 051euro;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 siltuma ražošanu saistītās kopējās izmaksas – 473 377euro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tūrisma jomas kopējie izdevumi – 425 893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Ekonomiskās darbības izdevumi, salīdzinot ar 2024.gada sākumā plānoto, samazinājušies par 1 412 128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kas skaidrojams ar 2024.gadā realizētajiem ceļu atjaunošanas projektiem.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5E004E8E-AA51-CCA0-966A-E793AEA7E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7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346951B-2906-82DA-1FD9-573406FE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Vides aizsardzība 05.000	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87EC5A5-9B15-B8BD-04A0-9F34AB0F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Kopējie izdevumi vides aizsardzības funkcijas nodrošināšanai plānoti 358 559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apmērā: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notekūdeņu apsaimniekošanai izdevumi plānoti 1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78 413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 apmērā;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bioloģiskās daudzveidības un ainavas aizsardzībai no dabas resursu nodokļa plānoti pasākumi 124 635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apmērā, kā arī 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projekts "Izbūvēt antropogēno slodzi mazinošu infrastruktūru un veicināt biotopu un sugu dzīvotņu atjaunošanu dabas parkā "Daugavas ieleja"”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22 500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turpinās projekta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Vēsturiski piesārņotās teritorijas Dzelzceļa ielā 10, Aizkrauklē </a:t>
            </a:r>
            <a:r>
              <a:rPr lang="lv-LV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papildizpēte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īstenošana</a:t>
            </a:r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CC5EB4E3-2C98-BB55-8471-DE95DF10D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8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96987B-73CC-E2CC-C782-ADAEAC51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Teritoriju un mājokļu apsaimniekošana 06.000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7F46614-64AC-DD6F-2B86-CCA6B358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71625"/>
            <a:ext cx="10471180" cy="3894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Izdevumi plānoti 6 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866 544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apmērā, t.sk.: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ielu apgaismojuma uzturēšanai un rekonstrukcijai –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550 589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t.sk. izdevumiem par ielu apgaismojuma elektroenerģiju – 225 476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kapitālajiem izdevumiem 136 789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Jaunā ielu apgaismojuma izbūve Bruņinieku, Aveņu, Zemeņu Dzērveņu, Dārzu ielā Vietalvas pagastā 61 164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elektrolīniju izbūves projektēšanas darbi Koknesē 60 000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;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Administrācijas Īpašumu un Saimnieciskās nodaļas izdevumi plānoti 440 041euro apmērā, īpašumu nodaļā plānots izveidot papildus amata vietu nekustamā īpašuma speciālistam (19621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/gadā);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pašvaldības teritoriju sakopšanai un uzturēšanai – 3 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352 533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Izdevumos iekļauti atlīdzības izdevumi darbiniekiem, kas  nodarbināti teritorijas kopšanā, teritorijā savākto atkritumu izvešana, koku zāģēšana, zāles pļaušana, esošo labiekārtojumu elementu apsaimniekošana un atsevišķu teritoriju labiekārtošana</a:t>
            </a:r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Līdzdalības budžets - 125 000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Pašvaldības ēku vides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piekļūstamības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nodrošināšanas pasākumu projekts -  106 677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Atbalsta pasākumi cilvēkiem ar invaliditāti mājokļu vides pieejamības nodrošināšanai Aizkraukles novadā 50 000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6CE5924B-15F3-7B18-DF66-9AD963641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1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B00AF67-5BC8-2945-8BFC-00F4EFA3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Iedzīvotāju skaits novadā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1EF0129C-8B0F-81A7-50AB-D7F08A37E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32340"/>
              </p:ext>
            </p:extLst>
          </p:nvPr>
        </p:nvGraphicFramePr>
        <p:xfrm>
          <a:off x="1458455" y="1856509"/>
          <a:ext cx="8378272" cy="286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7606">
                  <a:extLst>
                    <a:ext uri="{9D8B030D-6E8A-4147-A177-3AD203B41FA5}">
                      <a16:colId xmlns:a16="http://schemas.microsoft.com/office/drawing/2014/main" val="4172251629"/>
                    </a:ext>
                  </a:extLst>
                </a:gridCol>
                <a:gridCol w="1126070">
                  <a:extLst>
                    <a:ext uri="{9D8B030D-6E8A-4147-A177-3AD203B41FA5}">
                      <a16:colId xmlns:a16="http://schemas.microsoft.com/office/drawing/2014/main" val="3859772104"/>
                    </a:ext>
                  </a:extLst>
                </a:gridCol>
                <a:gridCol w="1486055">
                  <a:extLst>
                    <a:ext uri="{9D8B030D-6E8A-4147-A177-3AD203B41FA5}">
                      <a16:colId xmlns:a16="http://schemas.microsoft.com/office/drawing/2014/main" val="1074309650"/>
                    </a:ext>
                  </a:extLst>
                </a:gridCol>
                <a:gridCol w="1588541">
                  <a:extLst>
                    <a:ext uri="{9D8B030D-6E8A-4147-A177-3AD203B41FA5}">
                      <a16:colId xmlns:a16="http://schemas.microsoft.com/office/drawing/2014/main" val="2965270509"/>
                    </a:ext>
                  </a:extLst>
                </a:gridCol>
              </a:tblGrid>
              <a:tr h="35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000">
                          <a:effectLst/>
                        </a:rPr>
                        <a:t>Iedzīvotāju skaits gada sākumā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880086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effectLst/>
                        </a:rPr>
                        <a:t>2022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effectLst/>
                        </a:rPr>
                        <a:t>2023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effectLst/>
                        </a:rPr>
                        <a:t>2024</a:t>
                      </a:r>
                      <a:endParaRPr lang="lv-LV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0973156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Aizkraukles novads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29 055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28 950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28 618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02724836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Aizkraukle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6 973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6 947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6 853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799397232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Jaunjelgava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1 750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1 789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1 713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395770172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Koknese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2 405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2 450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2 427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504433250"/>
                  </a:ext>
                </a:extLst>
              </a:tr>
              <a:tr h="382250"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Pļaviņas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2 865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>
                          <a:effectLst/>
                        </a:rPr>
                        <a:t>2 821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effectLst/>
                        </a:rPr>
                        <a:t>2 823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7409226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C7133B-6BD3-D3BA-00B4-7FDDAF557502}"/>
              </a:ext>
            </a:extLst>
          </p:cNvPr>
          <p:cNvSpPr txBox="1"/>
          <p:nvPr/>
        </p:nvSpPr>
        <p:spPr>
          <a:xfrm>
            <a:off x="8321963" y="5119724"/>
            <a:ext cx="610061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Avots: Oficiālās statistikas portāls</a:t>
            </a:r>
            <a:r>
              <a:rPr lang="lv-LV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C08E7CC2-750E-0F13-7764-58783049C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20439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6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6C81C55-E732-54A4-9CAB-8942D362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Teritoriju un mājokļu apsaimniekošana 06.000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F05937A-B330-5CD3-040F-393AFA4C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kapu apsaimniekošanas izdevumi plānoti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105 717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apmērā;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pašvaldības īpašumu apsaimniekošanai –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827 419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t.sk. ēku, kuras tiek izmantotas dažādiem mērķiem uzturēšana, īpašumu uzmērīšana, vērtēšana u.tml. 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pašvaldības īpašumā esošā dzīvojamā fonda uzturēšanas izmaksas plānotas 269 878 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apmērā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dzīvokļu apsaimniekošana un komunālo pakalpojumu sniegšanas izdevumi  -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1 102 515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pašvaldību komunālo nodaļu, kas nodrošina pakalpojumu sniegšanu, izdevumi plānoti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705 566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3E98A765-D8E1-55D0-45D2-CB08AEA78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8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8D92A4-2ACC-A405-0F57-0829D18C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Veselība 07.000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4A870FF-7FE6-968B-979B-09CF503D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Atbalsts veselības aprūpes pakalpojumu nodrošināšanai Skrīveru pagastā – 2 270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Seces pagasta feldšeru punkts – 20 520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Projekts vietējās sabiedrības veselības veicināšanas un slimību profilakses pasākumi Aizkraukles novadā 55 224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EE6F25E4-51BD-45F8-8F06-3DB446086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17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2892709-E11A-EE21-E386-3CFCE2D0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792780"/>
            <a:ext cx="9603275" cy="1049235"/>
          </a:xfrm>
        </p:spPr>
        <p:txBody>
          <a:bodyPr/>
          <a:lstStyle/>
          <a:p>
            <a:r>
              <a:rPr lang="lv-LV" dirty="0"/>
              <a:t>Atpūta, kultūra, sports reliģija 08.000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38B2D7D-1125-EE30-B2C4-C6325381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1400174"/>
            <a:ext cx="10686598" cy="47144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v-LV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Izdevumi plānoti 5 264 926 </a:t>
            </a:r>
            <a:r>
              <a:rPr lang="lv-LV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apmērā, t.sk.: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Kultūras pārvaldes darba nodrošināšanai –88 591euro;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kultūras centru, tautas namu un saieta namu darbības nodrošināšanai – 1 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837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156 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t.sk. iestāžu darbinieku atalgojumam, ēku uzturēšanai un labiekārtošanai;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kultūras pasākumu organizēšanas izdevumi – 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773 523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t.sk. atsevišķu kultūras darba organizatoru atlīdzība;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bibliotēku darbības nodrošināšanai – 1 029 948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sporta iestāžu darbības nodrošinājums 1 005 475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t.sk. aģentūra “Kokneses sporta centrs”;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sporta pasākumu organizēšanas – 351 600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muzeju darbības nodrošināšanai pašvaldībā kopā plānoti 274 719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Papildus plānota 0.5 slodze muzeja krājumu glabātājs Koknese (6500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Dziesmusvētku organizēšanai paredzēti 223 299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(no tiem valsts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transferti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plānoti 125 113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apmērā) (179 tūkst.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EKK 2000, 74 tūkst.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EKK 1000)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DAD6E84B-B621-E0A1-314B-8795D6F5D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26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47D82B-7756-861B-C7CE-5F517D58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Izglītība 09.000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98A9FDE-77E7-7EEC-C965-60869280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55" y="1699690"/>
            <a:ext cx="11106313" cy="449170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Izdevumi plānoti 24 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630 034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apmērā, kurus plānots segt no valsts dotācijas – 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9 178 933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maksas pakalpojumiem – 480 640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citu pašvaldību finansējuma – 330 000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un pašvaldības finanšu līdzekļiem 14 640 461 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valsts finansēto pedagogu atlīdzībai izmaksas plānotas </a:t>
            </a:r>
            <a:r>
              <a:rPr lang="lv-LV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9 178 933 </a:t>
            </a:r>
            <a:r>
              <a:rPr lang="lv-LV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vispārējās, pirmsskolas  un profesionālās ievirzes pedagogu atlīdzība plānota 8 mēnešu periodam;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pašvaldības finansēto pedagogu atlīdzībai plānoti 3 932 041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(12 mēnešu periodam);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pirmsskolas izglītības iestāžu uzturēšana, t.sk. tehnisko darbinieku atlīdzība – 2 724 766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vispārējās izglītības iestāžu uzturēšana, t.sk. tehnisko darbinieku atlīdzība – 4 464 419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profesionālās ievirzes programmu nodrošinājums, t.sk. tehnisko darbinieku atalgojums – 647 752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Aizkraukles novada pašvaldības Izglītības pārvaldes izdevumi – 201 422 </a:t>
            </a:r>
            <a:r>
              <a:rPr lang="lv-LV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5F55F473-0F34-9E26-E58A-E1CB0ED86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1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6F61DB-CC8D-77A5-09F5-5AFEC742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Izglītība 09.000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AF48B8F-EF25-8607-F295-76C05D90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10" y="1477818"/>
            <a:ext cx="9791436" cy="39885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izglītības atbalsta pasākumiem plānoti 2 618 649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t.sk. – ēdināšanai – 1 759 794euro, t.sk. ārpakalpojumi, pārtikas produkti un ēdnīcu darbinieku atlīdzība iestādēs, kas pašas nodrošina ēdināšanas pakalpojumu; skolēnu pārvadājumiem – 215 294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t.sk. ārpakalpojumu, biļešu kompensācijas un transporta līdzekļu uzturēšanas izdevumi, arī autovadītāju atalgojums; dienesta viesnīcu uzturēšana – 158 973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novadā plānoti 4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projekti par kopējo summu 51 253euro;</a:t>
            </a:r>
            <a:endParaRPr lang="lv-LV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bērnu un jauniešu interešu izglītības nodrošinājums – 239 584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kas ietver Aizkraukles Interešu izglītības centra izdevumus un </a:t>
            </a:r>
            <a:r>
              <a:rPr lang="lv-LV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Pļaviņu sākumskolas vecuma bērnu rotaļu un attīstības centra "</a:t>
            </a:r>
            <a:r>
              <a:rPr lang="lv-LV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Pepija</a:t>
            </a:r>
            <a:r>
              <a:rPr lang="lv-LV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izdevumus;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pašvaldību savstarpējiem norēķiniem par izglītības iestāžu sniegtajiem pakalpojumiem plānoti 300 000 </a:t>
            </a:r>
            <a:r>
              <a:rPr lang="lv-LV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Aizkraukles sporta centra Lāčplēša ielā 21B darbības nodrošinājums – 435 643 </a:t>
            </a:r>
            <a:r>
              <a:rPr lang="lv-LV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Novada jauniešu aktivitātēm plānoti 21 940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Aizkraukles Sporta skolā plānota papildus amata vieta – direktora vietnieks ( 24708 </a:t>
            </a:r>
            <a:r>
              <a:rPr lang="lv-LV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v-LV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/gadā)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Plānots palielināt slodzes Aizkraukles Interešu izglītības centrā lietvedim un pieaugušo izglītības speciālistam (8500 </a:t>
            </a:r>
            <a:r>
              <a:rPr lang="lv-LV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/gadā)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Papildus likmes nodrošināšana lietvedim PII Sprīdītis (esošā 0.25) ( 3648.52 EUR/gadā)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Sociālais pedagogs </a:t>
            </a:r>
            <a:r>
              <a:rPr lang="lv-LV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A.Upīša</a:t>
            </a: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Skrīveru vidusskolā no 01.09.2025  (2904.48 EUR/gadā)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218814 </a:t>
            </a:r>
            <a:r>
              <a:rPr lang="lv-LV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pieauguši plānotie izdevumi pamatkapitāla veidošanai materiāltehniskās bāzes atjaunošanai un remontdarbu veikšanai.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3000 EUR palielināti izdevumi Novada jauniešu aktivitātēm</a:t>
            </a: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D4FDB39C-5F62-3482-5668-D39D7DC88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98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C45FC5-B305-AF6B-9A59-B058F6CB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Sociālā aizsardzība 10.000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CB84AB7-DF6E-0258-AB5F-EB1648DA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067066"/>
            <a:ext cx="10770890" cy="383761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Sociālās aizsardzības funkcijai pašvaldībā plānoti 10 284 071 </a:t>
            </a:r>
            <a:r>
              <a:rPr lang="lv-LV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kas ir 17% no kopējā budžeta un par 634 307 </a:t>
            </a:r>
            <a:r>
              <a:rPr lang="lv-LV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pieauguši plānotie izdevumi salīdzinājumā ar plānu gada sākumā.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Nodarbinātības Valsts aģentūras finansētajam projektam “Algotie pagaidu sabiedriskie darbi” plānots finansējums 30 000 </a:t>
            </a:r>
            <a:r>
              <a:rPr lang="lv-LV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apmērā.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Bāriņtiesas darba nodrošināšanai plānoti izdevumi 418 681euro apmērā;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Sociāla rakstura maksājumi un kompensācijas– 3 706 241 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(+347 620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pieaugums) Garantētā minimuma pabalsts naudā palielināts par 119 689 EUR,  Samaksa par ilgstošas sociālās aprūpes un sociālās rehabilitācijas institūciju sniegtajiem pakalpojumiem palielinājums par 287271 EUR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1077B9AD-5BC3-EDCD-C5B9-7E02940ED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7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E1A8B4-D4B4-641A-DD05-61AF75C0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Sociālā aizsardzība 10.000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88A7BB2-EB94-91E1-62B7-88B68C49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10017034" cy="385908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Sociālā dienesta (iestādes) uzturēšana visā novadā – 1 169 541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Dienas centri, pansija un grupu dzīvokļi visā novadā – 584 776euro;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dažādu sadzīves pakalpojumu sniegšanas punkti  - 18 983 </a:t>
            </a:r>
            <a:r>
              <a:rPr lang="lv-LV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Sociālās aprūpes centri – 1 050 213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aģentūras “Sociālās aprūpes centrs “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Ziedugravas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plānotie izdevumi – 1 701 568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pabalsti bijušajiem pašvaldību  priekšsēdētājiem – 150 181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asistentu pakalpojumi – 1 045 740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(+171 756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skolēnu vasaras nodarbinātības pasākumi – 127 599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atbalsts Ukrainas civiliedzīvotājiem – 79 200 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0340EDC5-D3CC-E86D-A45B-D8E702A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68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B129FF8-58D9-18F4-9F09-E70919F8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Saistību apjoms % no plānotajiem pamatbudžeta ieņēmumiem 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9EA4EB97-CF02-AEA9-41BD-39235B7C5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59609"/>
              </p:ext>
            </p:extLst>
          </p:nvPr>
        </p:nvGraphicFramePr>
        <p:xfrm>
          <a:off x="1130300" y="2171700"/>
          <a:ext cx="9602788" cy="329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B8305D25-8F72-801A-2271-A728B512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A652AD-F9FB-61FF-1D66-E52F1964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Pašvaldības 2025.</a:t>
            </a:r>
            <a:r>
              <a:rPr lang="lv-LV" dirty="0"/>
              <a:t>gadā plānotie aizdevumi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D07E939-D474-697C-222A-6EEB2DFB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10435843" cy="373290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Pīlādžlauka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ceļa izbūve Kokneses pagastā, Aizkraukles novadā (līgums noslēgts 2023.gadā);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Daugavas ielas posma pārbūve no Raiņa ielas līdz Upes ielai, Pļaviņās, Aizkraukles novadā (līgums noslēgts 2023.gadā);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Artūra Piegāza, Bērzu, Draudzības, Robežu, Ozolu ielas segumu atjaunošana Aizkraukles novadā, Skrīveru pagastā (līgums noslēgts 2024.gadā).</a:t>
            </a:r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B54FA2D8-B7FA-BAA1-40BC-36C594BD6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0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2B508D-9D4B-8C08-4A6E-AE579A7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Plānotie aizņēmumi 2025.gadā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02098A-74F4-FEB4-6B7D-E381E8756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 hangingPunct="0">
              <a:tabLst>
                <a:tab pos="3060065" algn="ctr"/>
                <a:tab pos="3482975" algn="l"/>
              </a:tabLst>
            </a:pP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Aizņēmums Energoefektivitātes un pieejamības nodrošināšanas pasākumi Aizkraukles novada pašvaldības ēkā Lāčplēša ielā 1 " veiksmīgai realizācijai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(līdz 2.5 milj.)</a:t>
            </a:r>
          </a:p>
          <a:p>
            <a:pPr algn="ctr" fontAlgn="base" hangingPunct="0">
              <a:tabLst>
                <a:tab pos="3060065" algn="ctr"/>
                <a:tab pos="3482975" algn="l"/>
              </a:tabLst>
            </a:pP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Aizņēmums "Energoefektivitātes un pieejamības nodrošināšanas pasākumi Aizkraukles novada pašvaldības ēkā Lāčplēša ielā 1A" veiksmīgai realizācijai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(līdz 1.8 milj.)</a:t>
            </a:r>
          </a:p>
          <a:p>
            <a:pPr algn="ctr" fontAlgn="base" hangingPunct="0">
              <a:tabLst>
                <a:tab pos="3060065" algn="ctr"/>
                <a:tab pos="3482975" algn="l"/>
              </a:tabLst>
            </a:pP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Aizņēmums “Pašvaldības ēku vides </a:t>
            </a:r>
            <a:r>
              <a:rPr lang="lv-LV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piekļūstamības</a:t>
            </a: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nodrošināšanas pasākumi”  veiksmīgai realizācijai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(līdz 100 000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140F7CBF-48F7-0AC0-FF00-AE6AB987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8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CAF07E-124B-C616-C633-F48DBA57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Iedzīvotāju</a:t>
            </a:r>
            <a:r>
              <a:rPr lang="lv-LV" baseline="0" dirty="0"/>
              <a:t> sadalījums pa vecuma grupām 2024.gads</a:t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4" name="Satura vietturis 5">
            <a:extLst>
              <a:ext uri="{FF2B5EF4-FFF2-40B4-BE49-F238E27FC236}">
                <a16:creationId xmlns:a16="http://schemas.microsoft.com/office/drawing/2014/main" id="{10D6EBCB-AB08-2ECB-61B1-D9499C030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00600"/>
              </p:ext>
            </p:extLst>
          </p:nvPr>
        </p:nvGraphicFramePr>
        <p:xfrm>
          <a:off x="1130270" y="1365556"/>
          <a:ext cx="10780079" cy="493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2BC71B2A-D3B5-6B04-179E-B238137C6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20327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9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3C6C1D-5D5E-BDBD-1B26-027D2922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86FEBE3-1B13-C2A1-EF72-0AC62AB0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793559"/>
            <a:ext cx="9603275" cy="329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dirty="0"/>
              <a:t>Paldies par uzmanību!</a:t>
            </a: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D978CBD5-83B4-DAAB-D6C1-C2FD77E0A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5499574" y="953324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18EE535-FA2E-CFB4-9EF0-22B7A995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Ieņēmumu sadalījums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DE82A6DF-AED5-B9F6-80C7-6AD0672E2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244072"/>
              </p:ext>
            </p:extLst>
          </p:nvPr>
        </p:nvGraphicFramePr>
        <p:xfrm>
          <a:off x="1458455" y="1528834"/>
          <a:ext cx="9931460" cy="38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92FCBD18-4E22-2EB8-7741-C6E9308E2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0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DCD3E9-ACD8-0602-CB46-6004DE0D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Ieņēmumu salīdzinājums pret iepriekšējā gada sākotnējo plānu uz 25.01.2024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25D16D0-0974-1FF2-B320-19CC4D46C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/>
              <a:t>Ieņēmumi no iedzīvotāju ienākuma nodokļa palielinājušies par 1 499 875 </a:t>
            </a:r>
            <a:r>
              <a:rPr lang="lv-LV" dirty="0" err="1"/>
              <a:t>euro</a:t>
            </a:r>
            <a:r>
              <a:rPr lang="lv-LV" dirty="0"/>
              <a:t>;</a:t>
            </a:r>
          </a:p>
          <a:p>
            <a:r>
              <a:rPr lang="lv-LV" dirty="0"/>
              <a:t>Īpašuma nodokļi palielinājušies par 6159 </a:t>
            </a:r>
            <a:r>
              <a:rPr lang="lv-LV" dirty="0" err="1"/>
              <a:t>euro</a:t>
            </a:r>
            <a:r>
              <a:rPr lang="lv-LV" dirty="0"/>
              <a:t>;</a:t>
            </a:r>
          </a:p>
          <a:p>
            <a:r>
              <a:rPr lang="lv-LV" dirty="0"/>
              <a:t>Ieņēmumi no meža īpašuma pārdošanas samazināti par 463 895euro, bet palielināti ieņēmumi par zemes īpašuma pārdošanu (78 869 </a:t>
            </a:r>
            <a:r>
              <a:rPr lang="lv-LV" dirty="0" err="1"/>
              <a:t>euro</a:t>
            </a:r>
            <a:r>
              <a:rPr lang="lv-LV" dirty="0"/>
              <a:t>) un ēku un būvju pārdošanas (39 622 </a:t>
            </a:r>
            <a:r>
              <a:rPr lang="lv-LV" dirty="0" err="1"/>
              <a:t>euro</a:t>
            </a:r>
            <a:r>
              <a:rPr lang="lv-LV" dirty="0"/>
              <a:t>)veidojot samazinājumu 345 404 </a:t>
            </a:r>
            <a:r>
              <a:rPr lang="lv-LV" dirty="0" err="1"/>
              <a:t>euro</a:t>
            </a:r>
            <a:r>
              <a:rPr lang="lv-LV" dirty="0"/>
              <a:t> apmērā;</a:t>
            </a:r>
          </a:p>
          <a:p>
            <a:r>
              <a:rPr lang="lv-LV" dirty="0"/>
              <a:t>Par 1 734 102 </a:t>
            </a:r>
            <a:r>
              <a:rPr lang="lv-LV" dirty="0" err="1"/>
              <a:t>euro</a:t>
            </a:r>
            <a:r>
              <a:rPr lang="lv-LV" dirty="0"/>
              <a:t> palielinājušies valsts budžeta </a:t>
            </a:r>
            <a:r>
              <a:rPr lang="lv-LV" dirty="0" err="1"/>
              <a:t>transferti</a:t>
            </a:r>
            <a:r>
              <a:rPr lang="lv-LV" dirty="0"/>
              <a:t> (1,4 milj. palielinājusies dotācija no pašvaldību izlīdzināšanas fonda, </a:t>
            </a:r>
            <a:r>
              <a:rPr lang="lv-LV" dirty="0" err="1"/>
              <a:t>dziesmusvētku</a:t>
            </a:r>
            <a:r>
              <a:rPr lang="lv-LV" dirty="0"/>
              <a:t> organizēšanai 125 113 </a:t>
            </a:r>
            <a:r>
              <a:rPr lang="lv-LV" dirty="0" err="1"/>
              <a:t>euro</a:t>
            </a:r>
            <a:r>
              <a:rPr lang="lv-LV" dirty="0"/>
              <a:t>, mērķdotācijas pedagogu atalgojumam palielinājušās par 153 553 </a:t>
            </a:r>
            <a:r>
              <a:rPr lang="lv-LV" dirty="0" err="1"/>
              <a:t>euro</a:t>
            </a:r>
            <a:endParaRPr lang="lv-LV" dirty="0"/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9F629547-6250-B6E7-FD30-B2EDC5222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3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B36BDFF-61D6-B568-FD17-9AAB540D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Ieņēmumu salīdzinājums pret iepriekšējā gada sākotnējo plānu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D45794D-2050-D8E4-DC87-3AA91469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Par 263 253 </a:t>
            </a:r>
            <a:r>
              <a:rPr lang="lv-LV" dirty="0" err="1"/>
              <a:t>euro</a:t>
            </a:r>
            <a:r>
              <a:rPr lang="lv-LV" dirty="0"/>
              <a:t> palielināti iestāžu ieņēmumi </a:t>
            </a:r>
          </a:p>
          <a:p>
            <a:r>
              <a:rPr lang="lv-LV" u="sng" dirty="0"/>
              <a:t>3 183 194 </a:t>
            </a:r>
            <a:r>
              <a:rPr lang="lv-LV" u="sng" dirty="0" err="1"/>
              <a:t>euro</a:t>
            </a:r>
            <a:r>
              <a:rPr lang="lv-LV" u="sng" dirty="0"/>
              <a:t> kopējais ieņēmumu palielinājums</a:t>
            </a:r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A1D3152E-CE2C-CA72-AD24-1E45F28DA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4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9E8044-8D9B-32F3-8DD7-B4944270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34" y="822611"/>
            <a:ext cx="9603275" cy="1049235"/>
          </a:xfrm>
        </p:spPr>
        <p:txBody>
          <a:bodyPr/>
          <a:lstStyle/>
          <a:p>
            <a:r>
              <a:rPr lang="lv-LV" dirty="0"/>
              <a:t>Izdevumu sadalījums atbilstoši ekonomiskajām kategorijām</a:t>
            </a:r>
          </a:p>
        </p:txBody>
      </p:sp>
      <p:graphicFrame>
        <p:nvGraphicFramePr>
          <p:cNvPr id="8" name="Satura vietturis 7">
            <a:extLst>
              <a:ext uri="{FF2B5EF4-FFF2-40B4-BE49-F238E27FC236}">
                <a16:creationId xmlns:a16="http://schemas.microsoft.com/office/drawing/2014/main" id="{78A0B208-E490-F30C-B793-464B53479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00548"/>
              </p:ext>
            </p:extLst>
          </p:nvPr>
        </p:nvGraphicFramePr>
        <p:xfrm>
          <a:off x="775673" y="278811"/>
          <a:ext cx="10181795" cy="575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AEF83747-2FD0-7DC3-C513-E362693E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8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1D0B817-1E3D-A042-0C4A-17354C20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Izdevumu salīdzinājums pret iepriekšējā gada sākotnējo plānu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1A7C6A3E-2435-9457-6185-EE23DFA6E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90635"/>
              </p:ext>
            </p:extLst>
          </p:nvPr>
        </p:nvGraphicFramePr>
        <p:xfrm>
          <a:off x="821093" y="2631233"/>
          <a:ext cx="10963470" cy="3307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3058">
                  <a:extLst>
                    <a:ext uri="{9D8B030D-6E8A-4147-A177-3AD203B41FA5}">
                      <a16:colId xmlns:a16="http://schemas.microsoft.com/office/drawing/2014/main" val="615093014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3125229063"/>
                    </a:ext>
                  </a:extLst>
                </a:gridCol>
                <a:gridCol w="1717708">
                  <a:extLst>
                    <a:ext uri="{9D8B030D-6E8A-4147-A177-3AD203B41FA5}">
                      <a16:colId xmlns:a16="http://schemas.microsoft.com/office/drawing/2014/main" val="315686086"/>
                    </a:ext>
                  </a:extLst>
                </a:gridCol>
                <a:gridCol w="1479622">
                  <a:extLst>
                    <a:ext uri="{9D8B030D-6E8A-4147-A177-3AD203B41FA5}">
                      <a16:colId xmlns:a16="http://schemas.microsoft.com/office/drawing/2014/main" val="1351463814"/>
                    </a:ext>
                  </a:extLst>
                </a:gridCol>
                <a:gridCol w="1194395">
                  <a:extLst>
                    <a:ext uri="{9D8B030D-6E8A-4147-A177-3AD203B41FA5}">
                      <a16:colId xmlns:a16="http://schemas.microsoft.com/office/drawing/2014/main" val="2085288953"/>
                    </a:ext>
                  </a:extLst>
                </a:gridCol>
              </a:tblGrid>
              <a:tr h="61582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Izdevumi atbilstoši ekonomiskajām kategorijām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58133465.00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59043842.00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910377.00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576647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Atlīdzība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33872539.00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34714214.00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841675.00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739929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Preces un pakalpojumi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14556604.00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15377333.00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820729.00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56186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Subsīdijas un dotācijas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156096.00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163696.00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425088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Procentu izdevumi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1177675.00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1043842.00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-133833.00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836942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Pamatkapitāla veidošana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4094838.00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3271237.00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-823601.00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496378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Sociāla rakstura maksājumi un kompensācijas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3853838.00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4116198.00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262360.00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114220"/>
                  </a:ext>
                </a:extLst>
              </a:tr>
              <a:tr h="585147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Transferti, uzturēšanas izdevumu transferti, pašu resursu maksājumi, starptautiskā sadarbība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421875.00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357322.00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-64553.00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640414"/>
                  </a:ext>
                </a:extLst>
              </a:tr>
            </a:tbl>
          </a:graphicData>
        </a:graphic>
      </p:graphicFrame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168EF502-8CCA-CF27-6879-8CA607B09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85193"/>
              </p:ext>
            </p:extLst>
          </p:nvPr>
        </p:nvGraphicFramePr>
        <p:xfrm>
          <a:off x="821092" y="1940767"/>
          <a:ext cx="10963469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3059">
                  <a:extLst>
                    <a:ext uri="{9D8B030D-6E8A-4147-A177-3AD203B41FA5}">
                      <a16:colId xmlns:a16="http://schemas.microsoft.com/office/drawing/2014/main" val="554356527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841484819"/>
                    </a:ext>
                  </a:extLst>
                </a:gridCol>
                <a:gridCol w="1717706">
                  <a:extLst>
                    <a:ext uri="{9D8B030D-6E8A-4147-A177-3AD203B41FA5}">
                      <a16:colId xmlns:a16="http://schemas.microsoft.com/office/drawing/2014/main" val="1878194787"/>
                    </a:ext>
                  </a:extLst>
                </a:gridCol>
                <a:gridCol w="1479623">
                  <a:extLst>
                    <a:ext uri="{9D8B030D-6E8A-4147-A177-3AD203B41FA5}">
                      <a16:colId xmlns:a16="http://schemas.microsoft.com/office/drawing/2014/main" val="1242177864"/>
                    </a:ext>
                  </a:extLst>
                </a:gridCol>
                <a:gridCol w="1194394">
                  <a:extLst>
                    <a:ext uri="{9D8B030D-6E8A-4147-A177-3AD203B41FA5}">
                      <a16:colId xmlns:a16="http://schemas.microsoft.com/office/drawing/2014/main" val="1196600367"/>
                    </a:ext>
                  </a:extLst>
                </a:gridCol>
              </a:tblGrid>
              <a:tr h="507586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Rādītāju nosaukumi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Budžeta kategoriju kodi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Apstiprināts 2024. gadam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Plānots 2025. gadam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Palielinājums/samazinājums pret iepriekšējo 2024. gadu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6900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44951"/>
                  </a:ext>
                </a:extLst>
              </a:tr>
            </a:tbl>
          </a:graphicData>
        </a:graphic>
      </p:graphicFrame>
      <p:pic>
        <p:nvPicPr>
          <p:cNvPr id="3" name="Picture 2" descr="Aizkraukles novada ģerbonis">
            <a:extLst>
              <a:ext uri="{FF2B5EF4-FFF2-40B4-BE49-F238E27FC236}">
                <a16:creationId xmlns:a16="http://schemas.microsoft.com/office/drawing/2014/main" id="{A3C9A26D-6489-6B2F-0738-C18A96311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83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484F3A-63C2-C6BC-FC30-3D798F9A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Izdevumu salīdzinājums pret iepriekšējā gada sākotnējo plānu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1CF9BAF-9ECF-5147-8903-1B9D92A7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Par 910 377euro palielinājušies izdevumi kopā.</a:t>
            </a:r>
          </a:p>
          <a:p>
            <a:r>
              <a:rPr lang="lv-LV" dirty="0"/>
              <a:t>Par 552 271 </a:t>
            </a:r>
            <a:r>
              <a:rPr lang="lv-LV" dirty="0" err="1"/>
              <a:t>euro</a:t>
            </a:r>
            <a:r>
              <a:rPr lang="lv-LV" dirty="0"/>
              <a:t> pieaudzis atalgojums, kas tiek segts no vispārējiem ieņēmumiem, 180 550 </a:t>
            </a:r>
            <a:r>
              <a:rPr lang="lv-LV" dirty="0" err="1"/>
              <a:t>euro</a:t>
            </a:r>
            <a:r>
              <a:rPr lang="lv-LV" dirty="0"/>
              <a:t> pedagogu mērķdotācija</a:t>
            </a:r>
          </a:p>
          <a:p>
            <a:r>
              <a:rPr lang="lv-LV" dirty="0"/>
              <a:t> Par 820 729 </a:t>
            </a:r>
            <a:r>
              <a:rPr lang="lv-LV" dirty="0" err="1"/>
              <a:t>euro</a:t>
            </a:r>
            <a:r>
              <a:rPr lang="lv-LV" dirty="0"/>
              <a:t> palielinājušies preču un pakalpojumu izdevumi, taču bāzes izdevumi palielinājušies vien par 129 235 </a:t>
            </a:r>
            <a:r>
              <a:rPr lang="lv-LV" dirty="0" err="1"/>
              <a:t>euro</a:t>
            </a:r>
            <a:r>
              <a:rPr lang="lv-LV" dirty="0"/>
              <a:t>. No tiem 51 578 </a:t>
            </a:r>
            <a:r>
              <a:rPr lang="lv-LV" dirty="0" err="1"/>
              <a:t>euro</a:t>
            </a:r>
            <a:r>
              <a:rPr lang="lv-LV" dirty="0"/>
              <a:t> EKK 2224 Izdevumi par atkritumu savākšanu, kā arī pieauguši iestāžu uzturēšanas izdevumi</a:t>
            </a:r>
          </a:p>
          <a:p>
            <a:endParaRPr lang="lv-LV" dirty="0"/>
          </a:p>
        </p:txBody>
      </p:sp>
      <p:pic>
        <p:nvPicPr>
          <p:cNvPr id="4" name="Picture 2" descr="Aizkraukles novada ģerbonis">
            <a:extLst>
              <a:ext uri="{FF2B5EF4-FFF2-40B4-BE49-F238E27FC236}">
                <a16:creationId xmlns:a16="http://schemas.microsoft.com/office/drawing/2014/main" id="{AE55739B-DA6F-8C8A-6FFB-36060A8F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/>
          <a:stretch/>
        </p:blipFill>
        <p:spPr bwMode="auto">
          <a:xfrm>
            <a:off x="10624016" y="214540"/>
            <a:ext cx="1192852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91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1672</TotalTime>
  <Words>2296</Words>
  <Application>Microsoft Office PowerPoint</Application>
  <PresentationFormat>Platekrāna</PresentationFormat>
  <Paragraphs>219</Paragraphs>
  <Slides>30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Symbol</vt:lpstr>
      <vt:lpstr>Times New Roman</vt:lpstr>
      <vt:lpstr>Galerija</vt:lpstr>
      <vt:lpstr>Aizkraukles novada pašvaldības budžets 2025.gadam</vt:lpstr>
      <vt:lpstr>Iedzīvotāju skaits novadā</vt:lpstr>
      <vt:lpstr>Iedzīvotāju sadalījums pa vecuma grupām 2024.gads </vt:lpstr>
      <vt:lpstr>Ieņēmumu sadalījums</vt:lpstr>
      <vt:lpstr>Ieņēmumu salīdzinājums pret iepriekšējā gada sākotnējo plānu uz 25.01.2024</vt:lpstr>
      <vt:lpstr>Ieņēmumu salīdzinājums pret iepriekšējā gada sākotnējo plānu</vt:lpstr>
      <vt:lpstr>Izdevumu sadalījums atbilstoši ekonomiskajām kategorijām</vt:lpstr>
      <vt:lpstr>Izdevumu salīdzinājums pret iepriekšējā gada sākotnējo plānu</vt:lpstr>
      <vt:lpstr>Izdevumu salīdzinājums pret iepriekšējā gada sākotnējo plānu</vt:lpstr>
      <vt:lpstr>Izdevumu salīdzinājums pret iepriekšējā gada sākotnējo plānu</vt:lpstr>
      <vt:lpstr>Aizdevumu procentu maksājumu pieaugums pa gadiem, euro</vt:lpstr>
      <vt:lpstr>Budžeta sadalījums pa teritorijām</vt:lpstr>
      <vt:lpstr>Izdevumu sadalījums par funkcionālajām kategorijām</vt:lpstr>
      <vt:lpstr>Vispārējie valdības dienesti 01.000  Atlīdzības sadaļa pieaugusi par 11% ( 357 343 euro), uzņēmējdarbības centrs pievienots komunikāciju nodaļai (funkc.kat.maiņa), komisiju darba nodrošinājumam vērtējot 2024.gada izpildi, plāns tika koriģēts, precēs un pakalpojumos pieauguši pārējie izdevumi, saistībā ar iestāžu vadītāju prioritātēm. </vt:lpstr>
      <vt:lpstr>Civilā aizsardzība 02.000</vt:lpstr>
      <vt:lpstr>Sabiedriskā kārtība un drošība 03.000</vt:lpstr>
      <vt:lpstr>Ekonomiskā darbība 04.000  Ekonomiskās darbības funkcijas nodrošināšanai plānoti izdevumi 5 542 931 euro apmērā:</vt:lpstr>
      <vt:lpstr>Vides aizsardzība 05.000 </vt:lpstr>
      <vt:lpstr>Teritoriju un mājokļu apsaimniekošana 06.000</vt:lpstr>
      <vt:lpstr>Teritoriju un mājokļu apsaimniekošana 06.000</vt:lpstr>
      <vt:lpstr>Veselība 07.000</vt:lpstr>
      <vt:lpstr>Atpūta, kultūra, sports reliģija 08.000</vt:lpstr>
      <vt:lpstr>Izglītība 09.000</vt:lpstr>
      <vt:lpstr>Izglītība 09.000</vt:lpstr>
      <vt:lpstr>Sociālā aizsardzība 10.000</vt:lpstr>
      <vt:lpstr>Sociālā aizsardzība 10.000</vt:lpstr>
      <vt:lpstr>Saistību apjoms % no plānotajiem pamatbudžeta ieņēmumiem </vt:lpstr>
      <vt:lpstr>Pašvaldības 2025.gadā plānotie aizdevumi</vt:lpstr>
      <vt:lpstr>Plānotie aizņēmumi 2025.gadā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Aizkraukles novada pašvaldības budžets 2024.gadam</dc:title>
  <dc:creator>Krista Dzene</dc:creator>
  <cp:lastModifiedBy>Krista Dzene</cp:lastModifiedBy>
  <cp:revision>12</cp:revision>
  <dcterms:created xsi:type="dcterms:W3CDTF">2024-01-17T16:50:26Z</dcterms:created>
  <dcterms:modified xsi:type="dcterms:W3CDTF">2025-01-23T07:33:52Z</dcterms:modified>
</cp:coreProperties>
</file>