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783" r:id="rId1"/>
  </p:sldMasterIdLst>
  <p:notesMasterIdLst>
    <p:notesMasterId r:id="rId11"/>
  </p:notes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4" r:id="rId9"/>
    <p:sldId id="263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5A0A0D-5214-4F39-BDB9-01F0AA84B5F8}" v="1" dt="2025-05-19T13:38:10.9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ārīte Ziemele" userId="90876a73-0b89-40a3-90eb-f00cc0e5f8f3" providerId="ADAL" clId="{7B5A0A0D-5214-4F39-BDB9-01F0AA84B5F8}"/>
    <pc:docChg chg="modSld sldOrd">
      <pc:chgData name="Mārīte Ziemele" userId="90876a73-0b89-40a3-90eb-f00cc0e5f8f3" providerId="ADAL" clId="{7B5A0A0D-5214-4F39-BDB9-01F0AA84B5F8}" dt="2025-05-19T14:33:27.585" v="51"/>
      <pc:docMkLst>
        <pc:docMk/>
      </pc:docMkLst>
      <pc:sldChg chg="modSp mod">
        <pc:chgData name="Mārīte Ziemele" userId="90876a73-0b89-40a3-90eb-f00cc0e5f8f3" providerId="ADAL" clId="{7B5A0A0D-5214-4F39-BDB9-01F0AA84B5F8}" dt="2025-05-19T14:22:24.697" v="6" actId="20577"/>
        <pc:sldMkLst>
          <pc:docMk/>
          <pc:sldMk cId="2486580542" sldId="257"/>
        </pc:sldMkLst>
        <pc:graphicFrameChg chg="modGraphic">
          <ac:chgData name="Mārīte Ziemele" userId="90876a73-0b89-40a3-90eb-f00cc0e5f8f3" providerId="ADAL" clId="{7B5A0A0D-5214-4F39-BDB9-01F0AA84B5F8}" dt="2025-05-19T14:22:24.697" v="6" actId="20577"/>
          <ac:graphicFrameMkLst>
            <pc:docMk/>
            <pc:sldMk cId="2486580542" sldId="257"/>
            <ac:graphicFrameMk id="6" creationId="{E86E2219-8EE9-847F-45E9-2ECEE412537D}"/>
          </ac:graphicFrameMkLst>
        </pc:graphicFrameChg>
      </pc:sldChg>
      <pc:sldChg chg="ord">
        <pc:chgData name="Mārīte Ziemele" userId="90876a73-0b89-40a3-90eb-f00cc0e5f8f3" providerId="ADAL" clId="{7B5A0A0D-5214-4F39-BDB9-01F0AA84B5F8}" dt="2025-05-19T14:32:57.065" v="47"/>
        <pc:sldMkLst>
          <pc:docMk/>
          <pc:sldMk cId="3174527252" sldId="259"/>
        </pc:sldMkLst>
      </pc:sldChg>
      <pc:sldChg chg="modSp mod">
        <pc:chgData name="Mārīte Ziemele" userId="90876a73-0b89-40a3-90eb-f00cc0e5f8f3" providerId="ADAL" clId="{7B5A0A0D-5214-4F39-BDB9-01F0AA84B5F8}" dt="2025-05-19T14:30:07.660" v="14" actId="20577"/>
        <pc:sldMkLst>
          <pc:docMk/>
          <pc:sldMk cId="1604493651" sldId="260"/>
        </pc:sldMkLst>
        <pc:graphicFrameChg chg="modGraphic">
          <ac:chgData name="Mārīte Ziemele" userId="90876a73-0b89-40a3-90eb-f00cc0e5f8f3" providerId="ADAL" clId="{7B5A0A0D-5214-4F39-BDB9-01F0AA84B5F8}" dt="2025-05-19T14:30:07.660" v="14" actId="20577"/>
          <ac:graphicFrameMkLst>
            <pc:docMk/>
            <pc:sldMk cId="1604493651" sldId="260"/>
            <ac:graphicFrameMk id="3" creationId="{71D7AD0C-440B-19E6-C079-55193A493D03}"/>
          </ac:graphicFrameMkLst>
        </pc:graphicFrameChg>
      </pc:sldChg>
      <pc:sldChg chg="modSp mod ord">
        <pc:chgData name="Mārīte Ziemele" userId="90876a73-0b89-40a3-90eb-f00cc0e5f8f3" providerId="ADAL" clId="{7B5A0A0D-5214-4F39-BDB9-01F0AA84B5F8}" dt="2025-05-19T14:33:10.031" v="49"/>
        <pc:sldMkLst>
          <pc:docMk/>
          <pc:sldMk cId="3432236565" sldId="261"/>
        </pc:sldMkLst>
        <pc:graphicFrameChg chg="modGraphic">
          <ac:chgData name="Mārīte Ziemele" userId="90876a73-0b89-40a3-90eb-f00cc0e5f8f3" providerId="ADAL" clId="{7B5A0A0D-5214-4F39-BDB9-01F0AA84B5F8}" dt="2025-05-19T14:30:28.769" v="18" actId="20577"/>
          <ac:graphicFrameMkLst>
            <pc:docMk/>
            <pc:sldMk cId="3432236565" sldId="261"/>
            <ac:graphicFrameMk id="3" creationId="{CCA05BD0-B0EA-E1DB-1177-13ED0254B405}"/>
          </ac:graphicFrameMkLst>
        </pc:graphicFrameChg>
      </pc:sldChg>
      <pc:sldChg chg="modSp mod">
        <pc:chgData name="Mārīte Ziemele" userId="90876a73-0b89-40a3-90eb-f00cc0e5f8f3" providerId="ADAL" clId="{7B5A0A0D-5214-4F39-BDB9-01F0AA84B5F8}" dt="2025-05-19T14:30:58.016" v="28" actId="20577"/>
        <pc:sldMkLst>
          <pc:docMk/>
          <pc:sldMk cId="440200293" sldId="262"/>
        </pc:sldMkLst>
        <pc:graphicFrameChg chg="modGraphic">
          <ac:chgData name="Mārīte Ziemele" userId="90876a73-0b89-40a3-90eb-f00cc0e5f8f3" providerId="ADAL" clId="{7B5A0A0D-5214-4F39-BDB9-01F0AA84B5F8}" dt="2025-05-19T14:30:58.016" v="28" actId="20577"/>
          <ac:graphicFrameMkLst>
            <pc:docMk/>
            <pc:sldMk cId="440200293" sldId="262"/>
            <ac:graphicFrameMk id="3" creationId="{77955791-F6D5-87D5-B669-74300E79A6A2}"/>
          </ac:graphicFrameMkLst>
        </pc:graphicFrameChg>
      </pc:sldChg>
      <pc:sldChg chg="modSp mod">
        <pc:chgData name="Mārīte Ziemele" userId="90876a73-0b89-40a3-90eb-f00cc0e5f8f3" providerId="ADAL" clId="{7B5A0A0D-5214-4F39-BDB9-01F0AA84B5F8}" dt="2025-05-19T14:31:30.389" v="45" actId="20577"/>
        <pc:sldMkLst>
          <pc:docMk/>
          <pc:sldMk cId="3350338116" sldId="263"/>
        </pc:sldMkLst>
        <pc:graphicFrameChg chg="modGraphic">
          <ac:chgData name="Mārīte Ziemele" userId="90876a73-0b89-40a3-90eb-f00cc0e5f8f3" providerId="ADAL" clId="{7B5A0A0D-5214-4F39-BDB9-01F0AA84B5F8}" dt="2025-05-19T14:31:30.389" v="45" actId="20577"/>
          <ac:graphicFrameMkLst>
            <pc:docMk/>
            <pc:sldMk cId="3350338116" sldId="263"/>
            <ac:graphicFrameMk id="3" creationId="{EA35C313-984D-26CA-2434-813120C24305}"/>
          </ac:graphicFrameMkLst>
        </pc:graphicFrameChg>
      </pc:sldChg>
      <pc:sldChg chg="ord">
        <pc:chgData name="Mārīte Ziemele" userId="90876a73-0b89-40a3-90eb-f00cc0e5f8f3" providerId="ADAL" clId="{7B5A0A0D-5214-4F39-BDB9-01F0AA84B5F8}" dt="2025-05-19T14:33:27.585" v="51"/>
        <pc:sldMkLst>
          <pc:docMk/>
          <pc:sldMk cId="905657461" sldId="264"/>
        </pc:sldMkLst>
      </pc:sldChg>
    </pc:docChg>
  </pc:docChgLst>
  <pc:docChgLst>
    <pc:chgData name="Mārīte Ziemele" userId="90876a73-0b89-40a3-90eb-f00cc0e5f8f3" providerId="ADAL" clId="{2D876162-BEA4-46EC-86D4-8FCDC4FDA0BC}"/>
    <pc:docChg chg="undo custSel modSld">
      <pc:chgData name="Mārīte Ziemele" userId="90876a73-0b89-40a3-90eb-f00cc0e5f8f3" providerId="ADAL" clId="{2D876162-BEA4-46EC-86D4-8FCDC4FDA0BC}" dt="2025-05-15T12:34:00.420" v="1343" actId="207"/>
      <pc:docMkLst>
        <pc:docMk/>
      </pc:docMkLst>
      <pc:sldChg chg="modSp mod">
        <pc:chgData name="Mārīte Ziemele" userId="90876a73-0b89-40a3-90eb-f00cc0e5f8f3" providerId="ADAL" clId="{2D876162-BEA4-46EC-86D4-8FCDC4FDA0BC}" dt="2025-05-15T12:31:33.519" v="1299" actId="207"/>
        <pc:sldMkLst>
          <pc:docMk/>
          <pc:sldMk cId="3871818325" sldId="256"/>
        </pc:sldMkLst>
        <pc:spChg chg="mod">
          <ac:chgData name="Mārīte Ziemele" userId="90876a73-0b89-40a3-90eb-f00cc0e5f8f3" providerId="ADAL" clId="{2D876162-BEA4-46EC-86D4-8FCDC4FDA0BC}" dt="2025-05-15T10:58:21.691" v="961" actId="20577"/>
          <ac:spMkLst>
            <pc:docMk/>
            <pc:sldMk cId="3871818325" sldId="256"/>
            <ac:spMk id="2" creationId="{B1CAB094-0046-2059-770C-2FF5B568C24E}"/>
          </ac:spMkLst>
        </pc:spChg>
        <pc:graphicFrameChg chg="mod modGraphic">
          <ac:chgData name="Mārīte Ziemele" userId="90876a73-0b89-40a3-90eb-f00cc0e5f8f3" providerId="ADAL" clId="{2D876162-BEA4-46EC-86D4-8FCDC4FDA0BC}" dt="2025-05-15T12:31:33.519" v="1299" actId="207"/>
          <ac:graphicFrameMkLst>
            <pc:docMk/>
            <pc:sldMk cId="3871818325" sldId="256"/>
            <ac:graphicFrameMk id="10" creationId="{32228825-5CE0-BAD1-F8DF-AA2E25347598}"/>
          </ac:graphicFrameMkLst>
        </pc:graphicFrameChg>
      </pc:sldChg>
      <pc:sldChg chg="modSp mod">
        <pc:chgData name="Mārīte Ziemele" userId="90876a73-0b89-40a3-90eb-f00cc0e5f8f3" providerId="ADAL" clId="{2D876162-BEA4-46EC-86D4-8FCDC4FDA0BC}" dt="2025-05-15T12:30:57.200" v="1293" actId="20577"/>
        <pc:sldMkLst>
          <pc:docMk/>
          <pc:sldMk cId="2486580542" sldId="257"/>
        </pc:sldMkLst>
        <pc:graphicFrameChg chg="mod modGraphic">
          <ac:chgData name="Mārīte Ziemele" userId="90876a73-0b89-40a3-90eb-f00cc0e5f8f3" providerId="ADAL" clId="{2D876162-BEA4-46EC-86D4-8FCDC4FDA0BC}" dt="2025-05-15T12:30:57.200" v="1293" actId="20577"/>
          <ac:graphicFrameMkLst>
            <pc:docMk/>
            <pc:sldMk cId="2486580542" sldId="257"/>
            <ac:graphicFrameMk id="6" creationId="{E86E2219-8EE9-847F-45E9-2ECEE412537D}"/>
          </ac:graphicFrameMkLst>
        </pc:graphicFrameChg>
      </pc:sldChg>
      <pc:sldChg chg="modSp mod">
        <pc:chgData name="Mārīte Ziemele" userId="90876a73-0b89-40a3-90eb-f00cc0e5f8f3" providerId="ADAL" clId="{2D876162-BEA4-46EC-86D4-8FCDC4FDA0BC}" dt="2025-05-15T12:32:13.121" v="1302" actId="207"/>
        <pc:sldMkLst>
          <pc:docMk/>
          <pc:sldMk cId="3445937204" sldId="258"/>
        </pc:sldMkLst>
        <pc:graphicFrameChg chg="mod modGraphic">
          <ac:chgData name="Mārīte Ziemele" userId="90876a73-0b89-40a3-90eb-f00cc0e5f8f3" providerId="ADAL" clId="{2D876162-BEA4-46EC-86D4-8FCDC4FDA0BC}" dt="2025-05-15T12:32:13.121" v="1302" actId="207"/>
          <ac:graphicFrameMkLst>
            <pc:docMk/>
            <pc:sldMk cId="3445937204" sldId="258"/>
            <ac:graphicFrameMk id="3" creationId="{A90C85B9-DC64-D637-4C14-9576652838D1}"/>
          </ac:graphicFrameMkLst>
        </pc:graphicFrameChg>
      </pc:sldChg>
      <pc:sldChg chg="modSp mod">
        <pc:chgData name="Mārīte Ziemele" userId="90876a73-0b89-40a3-90eb-f00cc0e5f8f3" providerId="ADAL" clId="{2D876162-BEA4-46EC-86D4-8FCDC4FDA0BC}" dt="2025-05-15T12:32:24.629" v="1306" actId="207"/>
        <pc:sldMkLst>
          <pc:docMk/>
          <pc:sldMk cId="3174527252" sldId="259"/>
        </pc:sldMkLst>
        <pc:graphicFrameChg chg="mod modGraphic">
          <ac:chgData name="Mārīte Ziemele" userId="90876a73-0b89-40a3-90eb-f00cc0e5f8f3" providerId="ADAL" clId="{2D876162-BEA4-46EC-86D4-8FCDC4FDA0BC}" dt="2025-05-15T12:32:24.629" v="1306" actId="207"/>
          <ac:graphicFrameMkLst>
            <pc:docMk/>
            <pc:sldMk cId="3174527252" sldId="259"/>
            <ac:graphicFrameMk id="3" creationId="{34B97B0A-472A-A27D-296E-4AA0CB57D95E}"/>
          </ac:graphicFrameMkLst>
        </pc:graphicFrameChg>
      </pc:sldChg>
      <pc:sldChg chg="modSp mod">
        <pc:chgData name="Mārīte Ziemele" userId="90876a73-0b89-40a3-90eb-f00cc0e5f8f3" providerId="ADAL" clId="{2D876162-BEA4-46EC-86D4-8FCDC4FDA0BC}" dt="2025-05-15T12:32:41.565" v="1312" actId="207"/>
        <pc:sldMkLst>
          <pc:docMk/>
          <pc:sldMk cId="1604493651" sldId="260"/>
        </pc:sldMkLst>
        <pc:graphicFrameChg chg="mod modGraphic">
          <ac:chgData name="Mārīte Ziemele" userId="90876a73-0b89-40a3-90eb-f00cc0e5f8f3" providerId="ADAL" clId="{2D876162-BEA4-46EC-86D4-8FCDC4FDA0BC}" dt="2025-05-15T12:32:41.565" v="1312" actId="207"/>
          <ac:graphicFrameMkLst>
            <pc:docMk/>
            <pc:sldMk cId="1604493651" sldId="260"/>
            <ac:graphicFrameMk id="3" creationId="{71D7AD0C-440B-19E6-C079-55193A493D03}"/>
          </ac:graphicFrameMkLst>
        </pc:graphicFrameChg>
      </pc:sldChg>
      <pc:sldChg chg="modSp mod">
        <pc:chgData name="Mārīte Ziemele" userId="90876a73-0b89-40a3-90eb-f00cc0e5f8f3" providerId="ADAL" clId="{2D876162-BEA4-46EC-86D4-8FCDC4FDA0BC}" dt="2025-05-15T12:32:54.373" v="1316" actId="207"/>
        <pc:sldMkLst>
          <pc:docMk/>
          <pc:sldMk cId="3432236565" sldId="261"/>
        </pc:sldMkLst>
        <pc:graphicFrameChg chg="mod modGraphic">
          <ac:chgData name="Mārīte Ziemele" userId="90876a73-0b89-40a3-90eb-f00cc0e5f8f3" providerId="ADAL" clId="{2D876162-BEA4-46EC-86D4-8FCDC4FDA0BC}" dt="2025-05-15T12:32:54.373" v="1316" actId="207"/>
          <ac:graphicFrameMkLst>
            <pc:docMk/>
            <pc:sldMk cId="3432236565" sldId="261"/>
            <ac:graphicFrameMk id="3" creationId="{CCA05BD0-B0EA-E1DB-1177-13ED0254B405}"/>
          </ac:graphicFrameMkLst>
        </pc:graphicFrameChg>
      </pc:sldChg>
      <pc:sldChg chg="modSp mod">
        <pc:chgData name="Mārīte Ziemele" userId="90876a73-0b89-40a3-90eb-f00cc0e5f8f3" providerId="ADAL" clId="{2D876162-BEA4-46EC-86D4-8FCDC4FDA0BC}" dt="2025-05-15T12:33:22.786" v="1329" actId="207"/>
        <pc:sldMkLst>
          <pc:docMk/>
          <pc:sldMk cId="440200293" sldId="262"/>
        </pc:sldMkLst>
        <pc:graphicFrameChg chg="mod modGraphic">
          <ac:chgData name="Mārīte Ziemele" userId="90876a73-0b89-40a3-90eb-f00cc0e5f8f3" providerId="ADAL" clId="{2D876162-BEA4-46EC-86D4-8FCDC4FDA0BC}" dt="2025-05-15T12:33:22.786" v="1329" actId="207"/>
          <ac:graphicFrameMkLst>
            <pc:docMk/>
            <pc:sldMk cId="440200293" sldId="262"/>
            <ac:graphicFrameMk id="3" creationId="{77955791-F6D5-87D5-B669-74300E79A6A2}"/>
          </ac:graphicFrameMkLst>
        </pc:graphicFrameChg>
      </pc:sldChg>
      <pc:sldChg chg="modSp mod">
        <pc:chgData name="Mārīte Ziemele" userId="90876a73-0b89-40a3-90eb-f00cc0e5f8f3" providerId="ADAL" clId="{2D876162-BEA4-46EC-86D4-8FCDC4FDA0BC}" dt="2025-05-15T12:33:35.876" v="1333" actId="207"/>
        <pc:sldMkLst>
          <pc:docMk/>
          <pc:sldMk cId="3350338116" sldId="263"/>
        </pc:sldMkLst>
        <pc:graphicFrameChg chg="mod modGraphic">
          <ac:chgData name="Mārīte Ziemele" userId="90876a73-0b89-40a3-90eb-f00cc0e5f8f3" providerId="ADAL" clId="{2D876162-BEA4-46EC-86D4-8FCDC4FDA0BC}" dt="2025-05-15T12:33:35.876" v="1333" actId="207"/>
          <ac:graphicFrameMkLst>
            <pc:docMk/>
            <pc:sldMk cId="3350338116" sldId="263"/>
            <ac:graphicFrameMk id="3" creationId="{EA35C313-984D-26CA-2434-813120C24305}"/>
          </ac:graphicFrameMkLst>
        </pc:graphicFrameChg>
      </pc:sldChg>
      <pc:sldChg chg="modSp mod">
        <pc:chgData name="Mārīte Ziemele" userId="90876a73-0b89-40a3-90eb-f00cc0e5f8f3" providerId="ADAL" clId="{2D876162-BEA4-46EC-86D4-8FCDC4FDA0BC}" dt="2025-05-15T12:34:00.420" v="1343" actId="207"/>
        <pc:sldMkLst>
          <pc:docMk/>
          <pc:sldMk cId="905657461" sldId="264"/>
        </pc:sldMkLst>
        <pc:graphicFrameChg chg="mod modGraphic">
          <ac:chgData name="Mārīte Ziemele" userId="90876a73-0b89-40a3-90eb-f00cc0e5f8f3" providerId="ADAL" clId="{2D876162-BEA4-46EC-86D4-8FCDC4FDA0BC}" dt="2025-05-15T12:34:00.420" v="1343" actId="207"/>
          <ac:graphicFrameMkLst>
            <pc:docMk/>
            <pc:sldMk cId="905657461" sldId="264"/>
            <ac:graphicFrameMk id="3" creationId="{5214BE2E-2BC7-51FF-2324-735663AEE6B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2D141-89AA-481C-AF61-1636C36B611D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2CA3E-6A5C-4132-ADD1-A1642E0F74E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50538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72CA3E-6A5C-4132-ADD1-A1642E0F74EE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87572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72CA3E-6A5C-4132-ADD1-A1642E0F74EE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46852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517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22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0350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2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2553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335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78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412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6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37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1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2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5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91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5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17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36193-EDE3-4BB5-AE5F-E6E5472AB8B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8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Isosceles Triangle 41">
            <a:extLst>
              <a:ext uri="{FF2B5EF4-FFF2-40B4-BE49-F238E27FC236}">
                <a16:creationId xmlns:a16="http://schemas.microsoft.com/office/drawing/2014/main" id="{F5F0CD5C-72F3-4090-8A69-8E15CB432A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v-LV"/>
          </a:p>
        </p:txBody>
      </p:sp>
      <p:sp>
        <p:nvSpPr>
          <p:cNvPr id="40" name="Parallelogram 43">
            <a:extLst>
              <a:ext uri="{FF2B5EF4-FFF2-40B4-BE49-F238E27FC236}">
                <a16:creationId xmlns:a16="http://schemas.microsoft.com/office/drawing/2014/main" id="{217496A2-9394-4FB7-BA0E-717D2D2E7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33800" y="0"/>
            <a:ext cx="7315200" cy="6858000"/>
          </a:xfrm>
          <a:prstGeom prst="parallelogram">
            <a:avLst>
              <a:gd name="adj" fmla="val 15925"/>
            </a:avLst>
          </a:prstGeom>
          <a:solidFill>
            <a:schemeClr val="bg1">
              <a:alpha val="8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5">
            <a:extLst>
              <a:ext uri="{FF2B5EF4-FFF2-40B4-BE49-F238E27FC236}">
                <a16:creationId xmlns:a16="http://schemas.microsoft.com/office/drawing/2014/main" id="{D02CF681-4765-4E88-802F-B2474DCD5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7">
            <a:extLst>
              <a:ext uri="{FF2B5EF4-FFF2-40B4-BE49-F238E27FC236}">
                <a16:creationId xmlns:a16="http://schemas.microsoft.com/office/drawing/2014/main" id="{3D57B2BA-243C-45C7-A5D8-46CA71943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23">
            <a:extLst>
              <a:ext uri="{FF2B5EF4-FFF2-40B4-BE49-F238E27FC236}">
                <a16:creationId xmlns:a16="http://schemas.microsoft.com/office/drawing/2014/main" id="{67374FB5-CBB7-46FF-95B5-2251BC685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v-LV"/>
          </a:p>
        </p:txBody>
      </p:sp>
      <p:sp>
        <p:nvSpPr>
          <p:cNvPr id="52" name="Rectangle 25">
            <a:extLst>
              <a:ext uri="{FF2B5EF4-FFF2-40B4-BE49-F238E27FC236}">
                <a16:creationId xmlns:a16="http://schemas.microsoft.com/office/drawing/2014/main" id="{34BCEAB7-D9E0-40A4-9254-8593BD346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v-LV"/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D567A354-BB63-405C-8E5F-2F510E670F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v-LV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B1CAB094-0046-2059-770C-2FF5B568C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776" y="365762"/>
            <a:ext cx="9447277" cy="1344507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lv-LV" sz="26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Kapitālsabiedrību pamatkapitāls, pašu kapitāla lielums un</a:t>
            </a:r>
            <a:br>
              <a:rPr lang="lv-LV" sz="2600" b="1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lv-LV" sz="2600" b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pārskata gada peļņa/zaudējumi par 2024.gadu</a:t>
            </a:r>
            <a:br>
              <a:rPr lang="lv-LV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lv-LV" sz="2600" dirty="0"/>
          </a:p>
        </p:txBody>
      </p:sp>
      <p:sp>
        <p:nvSpPr>
          <p:cNvPr id="56" name="Rectangle 27">
            <a:extLst>
              <a:ext uri="{FF2B5EF4-FFF2-40B4-BE49-F238E27FC236}">
                <a16:creationId xmlns:a16="http://schemas.microsoft.com/office/drawing/2014/main" id="{9185A8D7-2F20-4F7A-97BE-21DB1654C7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v-LV"/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CB65BD56-22B3-4E13-BFCA-B8E8BEB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v-LV"/>
          </a:p>
        </p:txBody>
      </p:sp>
      <p:sp>
        <p:nvSpPr>
          <p:cNvPr id="60" name="Rectangle 29">
            <a:extLst>
              <a:ext uri="{FF2B5EF4-FFF2-40B4-BE49-F238E27FC236}">
                <a16:creationId xmlns:a16="http://schemas.microsoft.com/office/drawing/2014/main" id="{6790ED68-BCA0-4247-A72F-1CB85DF06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v-LV"/>
          </a:p>
        </p:txBody>
      </p:sp>
      <p:sp>
        <p:nvSpPr>
          <p:cNvPr id="62" name="Isosceles Triangle 61">
            <a:extLst>
              <a:ext uri="{FF2B5EF4-FFF2-40B4-BE49-F238E27FC236}">
                <a16:creationId xmlns:a16="http://schemas.microsoft.com/office/drawing/2014/main" id="{DD0F2B3F-DC55-4FA7-B667-1ACD07920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v-LV"/>
          </a:p>
        </p:txBody>
      </p:sp>
      <p:graphicFrame>
        <p:nvGraphicFramePr>
          <p:cNvPr id="10" name="Tabula 9">
            <a:extLst>
              <a:ext uri="{FF2B5EF4-FFF2-40B4-BE49-F238E27FC236}">
                <a16:creationId xmlns:a16="http://schemas.microsoft.com/office/drawing/2014/main" id="{32228825-5CE0-BAD1-F8DF-AA2E253475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07709"/>
              </p:ext>
            </p:extLst>
          </p:nvPr>
        </p:nvGraphicFramePr>
        <p:xfrm>
          <a:off x="1167054" y="1876955"/>
          <a:ext cx="8087743" cy="3867716"/>
        </p:xfrm>
        <a:graphic>
          <a:graphicData uri="http://schemas.openxmlformats.org/drawingml/2006/table">
            <a:tbl>
              <a:tblPr firstRow="1" firstCol="1" bandRow="1"/>
              <a:tblGrid>
                <a:gridCol w="352180">
                  <a:extLst>
                    <a:ext uri="{9D8B030D-6E8A-4147-A177-3AD203B41FA5}">
                      <a16:colId xmlns:a16="http://schemas.microsoft.com/office/drawing/2014/main" val="3368752231"/>
                    </a:ext>
                  </a:extLst>
                </a:gridCol>
                <a:gridCol w="3156878">
                  <a:extLst>
                    <a:ext uri="{9D8B030D-6E8A-4147-A177-3AD203B41FA5}">
                      <a16:colId xmlns:a16="http://schemas.microsoft.com/office/drawing/2014/main" val="4197147609"/>
                    </a:ext>
                  </a:extLst>
                </a:gridCol>
                <a:gridCol w="1631939">
                  <a:extLst>
                    <a:ext uri="{9D8B030D-6E8A-4147-A177-3AD203B41FA5}">
                      <a16:colId xmlns:a16="http://schemas.microsoft.com/office/drawing/2014/main" val="256194425"/>
                    </a:ext>
                  </a:extLst>
                </a:gridCol>
                <a:gridCol w="1512510">
                  <a:extLst>
                    <a:ext uri="{9D8B030D-6E8A-4147-A177-3AD203B41FA5}">
                      <a16:colId xmlns:a16="http://schemas.microsoft.com/office/drawing/2014/main" val="4082881193"/>
                    </a:ext>
                  </a:extLst>
                </a:gridCol>
                <a:gridCol w="1434236">
                  <a:extLst>
                    <a:ext uri="{9D8B030D-6E8A-4147-A177-3AD203B41FA5}">
                      <a16:colId xmlns:a16="http://schemas.microsoft.com/office/drawing/2014/main" val="2695232957"/>
                    </a:ext>
                  </a:extLst>
                </a:gridCol>
              </a:tblGrid>
              <a:tr h="1543117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N.p.k</a:t>
                      </a: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Kapitālsabiedrība</a:t>
                      </a:r>
                      <a:endParaRPr lang="lv-LV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Pamatkapitāls uz 31.12.2024., EUR</a:t>
                      </a:r>
                      <a:endParaRPr lang="lv-LV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Pašu kapitāls uz 31.12.2024., EUR</a:t>
                      </a:r>
                      <a:endParaRPr lang="lv-LV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2024.gada peļņa (+)/ zaudējumi (-), EUR</a:t>
                      </a:r>
                      <a:endParaRPr lang="lv-LV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865449"/>
                  </a:ext>
                </a:extLst>
              </a:tr>
              <a:tr h="264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SIA “Aizkraukles ūdens”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1 577 047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1 512 455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2 633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4890443"/>
                  </a:ext>
                </a:extLst>
              </a:tr>
              <a:tr h="264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SIA “LAUMA A”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209 933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257 862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65 725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185408"/>
                  </a:ext>
                </a:extLst>
              </a:tr>
              <a:tr h="264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SIA “Aizkraukles siltums”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1 273 446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1 927 658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(-99 470)</a:t>
                      </a:r>
                      <a:endParaRPr lang="lv-LV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533070"/>
                  </a:ext>
                </a:extLst>
              </a:tr>
              <a:tr h="4706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SIA “Skrīveru saimnieks”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1 319 008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1 067 805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9946</a:t>
                      </a:r>
                      <a:endParaRPr lang="lv-LV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677618"/>
                  </a:ext>
                </a:extLst>
              </a:tr>
              <a:tr h="264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SIA “Kokneses komunālie pakalpojumi”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458 007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523 309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61 828</a:t>
                      </a:r>
                      <a:endParaRPr lang="lv-LV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666765"/>
                  </a:ext>
                </a:extLst>
              </a:tr>
              <a:tr h="264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SIA “Aizkraukles KUK”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101 483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248 953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5919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687264"/>
                  </a:ext>
                </a:extLst>
              </a:tr>
              <a:tr h="264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SIA “Pļaviņu komunālie pakalpojumi”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1 651 237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1 476 614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(- 4586)</a:t>
                      </a:r>
                      <a:endParaRPr lang="lv-LV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867186"/>
                  </a:ext>
                </a:extLst>
              </a:tr>
              <a:tr h="264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SIA “Aizkraukles slimnīca”</a:t>
                      </a:r>
                      <a:endParaRPr lang="lv-LV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1 474 088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2 658 321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154 857</a:t>
                      </a:r>
                      <a:endParaRPr lang="lv-LV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09333"/>
                  </a:ext>
                </a:extLst>
              </a:tr>
            </a:tbl>
          </a:graphicData>
        </a:graphic>
      </p:graphicFrame>
      <p:sp>
        <p:nvSpPr>
          <p:cNvPr id="24" name="Rectangle 4">
            <a:extLst>
              <a:ext uri="{FF2B5EF4-FFF2-40B4-BE49-F238E27FC236}">
                <a16:creationId xmlns:a16="http://schemas.microsoft.com/office/drawing/2014/main" id="{6BA07F0C-3981-0EED-D847-90C3343DB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7838" y="28813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lv-LV" altLang="lv-L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818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A31C511-7109-2A4E-7B00-9E823E5EF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3712"/>
          </a:xfrm>
        </p:spPr>
        <p:txBody>
          <a:bodyPr>
            <a:normAutofit/>
          </a:bodyPr>
          <a:lstStyle/>
          <a:p>
            <a:pPr algn="ctr"/>
            <a:r>
              <a:rPr lang="lv-LV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SIA "Aizkraukles slimnīca"</a:t>
            </a:r>
          </a:p>
        </p:txBody>
      </p:sp>
      <p:graphicFrame>
        <p:nvGraphicFramePr>
          <p:cNvPr id="6" name="Tabula 5">
            <a:extLst>
              <a:ext uri="{FF2B5EF4-FFF2-40B4-BE49-F238E27FC236}">
                <a16:creationId xmlns:a16="http://schemas.microsoft.com/office/drawing/2014/main" id="{E86E2219-8EE9-847F-45E9-2ECEE41253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570101"/>
              </p:ext>
            </p:extLst>
          </p:nvPr>
        </p:nvGraphicFramePr>
        <p:xfrm>
          <a:off x="1422886" y="1752469"/>
          <a:ext cx="7626096" cy="3984946"/>
        </p:xfrm>
        <a:graphic>
          <a:graphicData uri="http://schemas.openxmlformats.org/drawingml/2006/table">
            <a:tbl>
              <a:tblPr firstRow="1" firstCol="1" bandRow="1"/>
              <a:tblGrid>
                <a:gridCol w="3940120">
                  <a:extLst>
                    <a:ext uri="{9D8B030D-6E8A-4147-A177-3AD203B41FA5}">
                      <a16:colId xmlns:a16="http://schemas.microsoft.com/office/drawing/2014/main" val="2630657022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1482478481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3987766799"/>
                    </a:ext>
                  </a:extLst>
                </a:gridCol>
                <a:gridCol w="882688">
                  <a:extLst>
                    <a:ext uri="{9D8B030D-6E8A-4147-A177-3AD203B41FA5}">
                      <a16:colId xmlns:a16="http://schemas.microsoft.com/office/drawing/2014/main" val="1775686364"/>
                    </a:ext>
                  </a:extLst>
                </a:gridCol>
                <a:gridCol w="841248">
                  <a:extLst>
                    <a:ext uri="{9D8B030D-6E8A-4147-A177-3AD203B41FA5}">
                      <a16:colId xmlns:a16="http://schemas.microsoft.com/office/drawing/2014/main" val="4010193720"/>
                    </a:ext>
                  </a:extLst>
                </a:gridCol>
              </a:tblGrid>
              <a:tr h="378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Rādītāji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b="1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2023.gads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613481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apgrozījums, </a:t>
                      </a:r>
                      <a:r>
                        <a:rPr lang="lv-LV" sz="12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4 347 222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4 509 863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4 577 496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5 093 359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125756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Pārdotās produkcijas ražošanas izmaksas, </a:t>
                      </a:r>
                      <a:r>
                        <a:rPr lang="lv-LV" sz="12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3 936 786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4 026 432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4 233 349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4 680 568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079178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Administrācijas izmaksas, </a:t>
                      </a:r>
                      <a:r>
                        <a:rPr lang="lv-LV" sz="12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222 542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257 678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250 609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254 145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2104190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peļņa vai zaudējumi, </a:t>
                      </a:r>
                      <a:r>
                        <a:rPr lang="lv-LV" sz="12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270 373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294 711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165 832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154 857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4935370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Debitori, </a:t>
                      </a:r>
                      <a:r>
                        <a:rPr lang="lv-LV" sz="12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261 161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217 519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206 737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225 166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7092303"/>
                  </a:ext>
                </a:extLst>
              </a:tr>
              <a:tr h="242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Kreditori, </a:t>
                      </a:r>
                      <a:r>
                        <a:rPr lang="lv-LV" sz="12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1 064 740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1 006 131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923 652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917 086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1215239"/>
                  </a:ext>
                </a:extLst>
              </a:tr>
              <a:tr h="242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Kopējās likviditātes koeficients (=</a:t>
                      </a:r>
                      <a:r>
                        <a:rPr lang="lv-LV" sz="1100" i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apgrozāmie līdzekļi/īstermiņa saistības)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1.98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79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580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49A6945-A267-E44B-AC53-056122EC1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SIA "Aizkraukles ūdens</a:t>
            </a:r>
            <a:r>
              <a:rPr kumimoji="0" lang="lv-LV" sz="2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endParaRPr lang="lv-LV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34B97B0A-472A-A27D-296E-4AA0CB57D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249009"/>
              </p:ext>
            </p:extLst>
          </p:nvPr>
        </p:nvGraphicFramePr>
        <p:xfrm>
          <a:off x="1574359" y="1533392"/>
          <a:ext cx="7577593" cy="4284472"/>
        </p:xfrm>
        <a:graphic>
          <a:graphicData uri="http://schemas.openxmlformats.org/drawingml/2006/table">
            <a:tbl>
              <a:tblPr firstRow="1" firstCol="1" bandRow="1"/>
              <a:tblGrid>
                <a:gridCol w="3630584">
                  <a:extLst>
                    <a:ext uri="{9D8B030D-6E8A-4147-A177-3AD203B41FA5}">
                      <a16:colId xmlns:a16="http://schemas.microsoft.com/office/drawing/2014/main" val="3387390701"/>
                    </a:ext>
                  </a:extLst>
                </a:gridCol>
                <a:gridCol w="993032">
                  <a:extLst>
                    <a:ext uri="{9D8B030D-6E8A-4147-A177-3AD203B41FA5}">
                      <a16:colId xmlns:a16="http://schemas.microsoft.com/office/drawing/2014/main" val="227421035"/>
                    </a:ext>
                  </a:extLst>
                </a:gridCol>
                <a:gridCol w="1035497">
                  <a:extLst>
                    <a:ext uri="{9D8B030D-6E8A-4147-A177-3AD203B41FA5}">
                      <a16:colId xmlns:a16="http://schemas.microsoft.com/office/drawing/2014/main" val="1237709764"/>
                    </a:ext>
                  </a:extLst>
                </a:gridCol>
                <a:gridCol w="931146">
                  <a:extLst>
                    <a:ext uri="{9D8B030D-6E8A-4147-A177-3AD203B41FA5}">
                      <a16:colId xmlns:a16="http://schemas.microsoft.com/office/drawing/2014/main" val="872967696"/>
                    </a:ext>
                  </a:extLst>
                </a:gridCol>
                <a:gridCol w="987334">
                  <a:extLst>
                    <a:ext uri="{9D8B030D-6E8A-4147-A177-3AD203B41FA5}">
                      <a16:colId xmlns:a16="http://schemas.microsoft.com/office/drawing/2014/main" val="3764024258"/>
                    </a:ext>
                  </a:extLst>
                </a:gridCol>
              </a:tblGrid>
              <a:tr h="5819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Rādītāji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2021.gads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2022.gads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2023.gads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6878338"/>
                  </a:ext>
                </a:extLst>
              </a:tr>
              <a:tr h="5843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apgrozījums,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592 680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572 700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830 994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879 360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9521041"/>
                  </a:ext>
                </a:extLst>
              </a:tr>
              <a:tr h="684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Pārdotās produkcijas ražošanas izmaksas,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522 240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437 991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681 547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770 286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2184720"/>
                  </a:ext>
                </a:extLst>
              </a:tr>
              <a:tr h="5125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Administrācijas izmaksas,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145 669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143 818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164 092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181 673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41746"/>
                  </a:ext>
                </a:extLst>
              </a:tr>
              <a:tr h="517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peļņa vai zaudējumi,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(- 9834)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38 657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70 743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2633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379988"/>
                  </a:ext>
                </a:extLst>
              </a:tr>
              <a:tr h="531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Debitori,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94 959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89 454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142 071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145 930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809479"/>
                  </a:ext>
                </a:extLst>
              </a:tr>
              <a:tr h="263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Kreditori,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2 197 964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2 077 060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1 985 412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1 962 416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260338"/>
                  </a:ext>
                </a:extLst>
              </a:tr>
              <a:tr h="263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Kopējās likviditātes koeficients (=</a:t>
                      </a:r>
                      <a:r>
                        <a:rPr lang="lv-LV" sz="1100" i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apgrozāmie līdzekļi/īstermiņa saistības)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0.88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1,35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1.98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576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527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6BC7452-3658-B618-5811-78CCEF598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6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SIA "Aizkraukles siltums"</a:t>
            </a:r>
            <a:endParaRPr lang="lv-LV" sz="2600" dirty="0"/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A90C85B9-DC64-D637-4C14-9576652838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854745"/>
              </p:ext>
            </p:extLst>
          </p:nvPr>
        </p:nvGraphicFramePr>
        <p:xfrm>
          <a:off x="1466954" y="1559077"/>
          <a:ext cx="7629337" cy="4567557"/>
        </p:xfrm>
        <a:graphic>
          <a:graphicData uri="http://schemas.openxmlformats.org/drawingml/2006/table">
            <a:tbl>
              <a:tblPr firstRow="1" firstCol="1" bandRow="1"/>
              <a:tblGrid>
                <a:gridCol w="3732560">
                  <a:extLst>
                    <a:ext uri="{9D8B030D-6E8A-4147-A177-3AD203B41FA5}">
                      <a16:colId xmlns:a16="http://schemas.microsoft.com/office/drawing/2014/main" val="15529987"/>
                    </a:ext>
                  </a:extLst>
                </a:gridCol>
                <a:gridCol w="1123188">
                  <a:extLst>
                    <a:ext uri="{9D8B030D-6E8A-4147-A177-3AD203B41FA5}">
                      <a16:colId xmlns:a16="http://schemas.microsoft.com/office/drawing/2014/main" val="3363953361"/>
                    </a:ext>
                  </a:extLst>
                </a:gridCol>
                <a:gridCol w="916889">
                  <a:extLst>
                    <a:ext uri="{9D8B030D-6E8A-4147-A177-3AD203B41FA5}">
                      <a16:colId xmlns:a16="http://schemas.microsoft.com/office/drawing/2014/main" val="3386360475"/>
                    </a:ext>
                  </a:extLst>
                </a:gridCol>
                <a:gridCol w="883336">
                  <a:extLst>
                    <a:ext uri="{9D8B030D-6E8A-4147-A177-3AD203B41FA5}">
                      <a16:colId xmlns:a16="http://schemas.microsoft.com/office/drawing/2014/main" val="4001622997"/>
                    </a:ext>
                  </a:extLst>
                </a:gridCol>
                <a:gridCol w="973364">
                  <a:extLst>
                    <a:ext uri="{9D8B030D-6E8A-4147-A177-3AD203B41FA5}">
                      <a16:colId xmlns:a16="http://schemas.microsoft.com/office/drawing/2014/main" val="1516874153"/>
                    </a:ext>
                  </a:extLst>
                </a:gridCol>
              </a:tblGrid>
              <a:tr h="6909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Rādītāji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b="1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b="1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b="1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b="1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2024.gads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73028"/>
                  </a:ext>
                </a:extLst>
              </a:tr>
              <a:tr h="690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apgrozījums,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1 716 746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3 249 406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3 732 529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2 873 059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608551"/>
                  </a:ext>
                </a:extLst>
              </a:tr>
              <a:tr h="690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Pārdotās produkcijas ražošanas izmaksas,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1 511 387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2 920 689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3 341 283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2 731 791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74439"/>
                  </a:ext>
                </a:extLst>
              </a:tr>
              <a:tr h="515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Administrācijas izmaksas,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191 797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207 474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232 696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249 284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948718"/>
                  </a:ext>
                </a:extLst>
              </a:tr>
              <a:tr h="515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peļņa vai zaudējumi,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27 006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104 654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157 922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(- 99 470)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589832"/>
                  </a:ext>
                </a:extLst>
              </a:tr>
              <a:tr h="515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Debitori,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669 511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1 462 489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778 186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716 273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541874"/>
                  </a:ext>
                </a:extLst>
              </a:tr>
              <a:tr h="263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Kreditori,</a:t>
                      </a:r>
                      <a:r>
                        <a:rPr lang="lv-LV" sz="1100" i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362 932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1 193 776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569 154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471 957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13865"/>
                  </a:ext>
                </a:extLst>
              </a:tr>
              <a:tr h="263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Kopējās likviditātes koeficients (=</a:t>
                      </a:r>
                      <a:r>
                        <a:rPr lang="lv-LV" sz="1100" i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apgrozāmie līdzekļi/īstermiņa saistības)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4.58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1.44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2.17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2.35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9085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937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4A51114-2286-B8C0-6AF5-56FCDF520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6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SIA "Aizkraukles KUK"</a:t>
            </a:r>
            <a:endParaRPr lang="lv-LV" sz="2600" dirty="0"/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CCA05BD0-B0EA-E1DB-1177-13ED0254B4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620543"/>
              </p:ext>
            </p:extLst>
          </p:nvPr>
        </p:nvGraphicFramePr>
        <p:xfrm>
          <a:off x="1174347" y="1564021"/>
          <a:ext cx="7890140" cy="3598722"/>
        </p:xfrm>
        <a:graphic>
          <a:graphicData uri="http://schemas.openxmlformats.org/drawingml/2006/table">
            <a:tbl>
              <a:tblPr firstRow="1" firstCol="1" bandRow="1"/>
              <a:tblGrid>
                <a:gridCol w="3731136">
                  <a:extLst>
                    <a:ext uri="{9D8B030D-6E8A-4147-A177-3AD203B41FA5}">
                      <a16:colId xmlns:a16="http://schemas.microsoft.com/office/drawing/2014/main" val="1057575938"/>
                    </a:ext>
                  </a:extLst>
                </a:gridCol>
                <a:gridCol w="1023247">
                  <a:extLst>
                    <a:ext uri="{9D8B030D-6E8A-4147-A177-3AD203B41FA5}">
                      <a16:colId xmlns:a16="http://schemas.microsoft.com/office/drawing/2014/main" val="1029681619"/>
                    </a:ext>
                  </a:extLst>
                </a:gridCol>
                <a:gridCol w="1031498">
                  <a:extLst>
                    <a:ext uri="{9D8B030D-6E8A-4147-A177-3AD203B41FA5}">
                      <a16:colId xmlns:a16="http://schemas.microsoft.com/office/drawing/2014/main" val="2120742572"/>
                    </a:ext>
                  </a:extLst>
                </a:gridCol>
                <a:gridCol w="998491">
                  <a:extLst>
                    <a:ext uri="{9D8B030D-6E8A-4147-A177-3AD203B41FA5}">
                      <a16:colId xmlns:a16="http://schemas.microsoft.com/office/drawing/2014/main" val="3027652055"/>
                    </a:ext>
                  </a:extLst>
                </a:gridCol>
                <a:gridCol w="1105768">
                  <a:extLst>
                    <a:ext uri="{9D8B030D-6E8A-4147-A177-3AD203B41FA5}">
                      <a16:colId xmlns:a16="http://schemas.microsoft.com/office/drawing/2014/main" val="967680136"/>
                    </a:ext>
                  </a:extLst>
                </a:gridCol>
              </a:tblGrid>
              <a:tr h="4582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Rādītāji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2024.gads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b="1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077245"/>
                  </a:ext>
                </a:extLst>
              </a:tr>
              <a:tr h="458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apgrozījums,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1 108 727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589 028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1 265 586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1 249 300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9381482"/>
                  </a:ext>
                </a:extLst>
              </a:tr>
              <a:tr h="6139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Pārdotās produkcijas ražošanas izmaksas,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910 112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507 469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1 112 586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1 082 588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60950"/>
                  </a:ext>
                </a:extLst>
              </a:tr>
              <a:tr h="458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Administrācijas izmaksas,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127 531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61 792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132 795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149 367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802426"/>
                  </a:ext>
                </a:extLst>
              </a:tr>
              <a:tr h="458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peļņa vai zaudējumi,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57 092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(-34 789)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4885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5919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5319102"/>
                  </a:ext>
                </a:extLst>
              </a:tr>
              <a:tr h="458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Debitori,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108 198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112 127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97 449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75 771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87433"/>
                  </a:ext>
                </a:extLst>
              </a:tr>
              <a:tr h="229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Kreditori,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177 182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242 268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161 251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183 896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924642"/>
                  </a:ext>
                </a:extLst>
              </a:tr>
              <a:tr h="229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Kopējās likviditātes koeficients (=</a:t>
                      </a:r>
                      <a:r>
                        <a:rPr lang="lv-LV" sz="1100" i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apgrozāmie līdzekļi/īstermiņa saistības)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0.92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0.78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037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236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A5D330F-57B9-C9C0-8A21-96E71B091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6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SIA "Lauma A"</a:t>
            </a:r>
            <a:endParaRPr lang="lv-LV" sz="2600" dirty="0"/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71D7AD0C-440B-19E6-C079-55193A493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941572"/>
              </p:ext>
            </p:extLst>
          </p:nvPr>
        </p:nvGraphicFramePr>
        <p:xfrm>
          <a:off x="1249334" y="1428851"/>
          <a:ext cx="7891088" cy="4007075"/>
        </p:xfrm>
        <a:graphic>
          <a:graphicData uri="http://schemas.openxmlformats.org/drawingml/2006/table">
            <a:tbl>
              <a:tblPr firstRow="1" firstCol="1" bandRow="1"/>
              <a:tblGrid>
                <a:gridCol w="3846217">
                  <a:extLst>
                    <a:ext uri="{9D8B030D-6E8A-4147-A177-3AD203B41FA5}">
                      <a16:colId xmlns:a16="http://schemas.microsoft.com/office/drawing/2014/main" val="2327685272"/>
                    </a:ext>
                  </a:extLst>
                </a:gridCol>
                <a:gridCol w="1001767">
                  <a:extLst>
                    <a:ext uri="{9D8B030D-6E8A-4147-A177-3AD203B41FA5}">
                      <a16:colId xmlns:a16="http://schemas.microsoft.com/office/drawing/2014/main" val="4145922907"/>
                    </a:ext>
                  </a:extLst>
                </a:gridCol>
                <a:gridCol w="982866">
                  <a:extLst>
                    <a:ext uri="{9D8B030D-6E8A-4147-A177-3AD203B41FA5}">
                      <a16:colId xmlns:a16="http://schemas.microsoft.com/office/drawing/2014/main" val="2511382359"/>
                    </a:ext>
                  </a:extLst>
                </a:gridCol>
                <a:gridCol w="954514">
                  <a:extLst>
                    <a:ext uri="{9D8B030D-6E8A-4147-A177-3AD203B41FA5}">
                      <a16:colId xmlns:a16="http://schemas.microsoft.com/office/drawing/2014/main" val="4252454594"/>
                    </a:ext>
                  </a:extLst>
                </a:gridCol>
                <a:gridCol w="1105724">
                  <a:extLst>
                    <a:ext uri="{9D8B030D-6E8A-4147-A177-3AD203B41FA5}">
                      <a16:colId xmlns:a16="http://schemas.microsoft.com/office/drawing/2014/main" val="666997020"/>
                    </a:ext>
                  </a:extLst>
                </a:gridCol>
              </a:tblGrid>
              <a:tr h="302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Rādītāji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2021.gads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2022.gads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2023.gads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2024.gads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0740098"/>
                  </a:ext>
                </a:extLst>
              </a:tr>
              <a:tr h="6910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apgrozījums, </a:t>
                      </a:r>
                      <a:r>
                        <a:rPr lang="lv-LV" sz="12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1 584 709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1 835 258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1 800 493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2 076 370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237241"/>
                  </a:ext>
                </a:extLst>
              </a:tr>
              <a:tr h="6910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Pārdotās produkcijas ražošanas izmaksas, </a:t>
                      </a:r>
                      <a:r>
                        <a:rPr lang="lv-LV" sz="12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1 462 765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1 695 052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1 637 483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1 856 675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315171"/>
                  </a:ext>
                </a:extLst>
              </a:tr>
              <a:tr h="5367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Administrācijas izmaksas, </a:t>
                      </a:r>
                      <a:r>
                        <a:rPr lang="lv-LV" sz="12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141 867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152 841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158 149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181 408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988568"/>
                  </a:ext>
                </a:extLst>
              </a:tr>
              <a:tr h="5367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Peļņa vai zaudējumi, </a:t>
                      </a:r>
                      <a:r>
                        <a:rPr lang="lv-LV" sz="12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(-23 856)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(-16 359)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9 092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65 725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1002560"/>
                  </a:ext>
                </a:extLst>
              </a:tr>
              <a:tr h="5367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Debitori, </a:t>
                      </a:r>
                      <a:r>
                        <a:rPr lang="lv-LV" sz="12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139 397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223 983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245 860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291 421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157843"/>
                  </a:ext>
                </a:extLst>
              </a:tr>
              <a:tr h="268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Kreditori, </a:t>
                      </a:r>
                      <a:r>
                        <a:rPr lang="lv-LV" sz="12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1 091 461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959 999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2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925 429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936 409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9462282"/>
                  </a:ext>
                </a:extLst>
              </a:tr>
              <a:tr h="268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Kopējās likviditātes koeficients (=</a:t>
                      </a:r>
                      <a:r>
                        <a:rPr lang="lv-LV" sz="1100" i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apgrozāmie līdzekļi/īstermiņa saistības)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0.95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0.85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0.91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3208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4493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28B088D-9506-4057-FBA8-9ECD0D26C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SIA "Skrīveru saimnieks"</a:t>
            </a:r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77955791-F6D5-87D5-B669-74300E79A6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810451"/>
              </p:ext>
            </p:extLst>
          </p:nvPr>
        </p:nvGraphicFramePr>
        <p:xfrm>
          <a:off x="978010" y="1684486"/>
          <a:ext cx="8412479" cy="4907760"/>
        </p:xfrm>
        <a:graphic>
          <a:graphicData uri="http://schemas.openxmlformats.org/drawingml/2006/table">
            <a:tbl>
              <a:tblPr firstRow="1" firstCol="1" bandRow="1"/>
              <a:tblGrid>
                <a:gridCol w="3492797">
                  <a:extLst>
                    <a:ext uri="{9D8B030D-6E8A-4147-A177-3AD203B41FA5}">
                      <a16:colId xmlns:a16="http://schemas.microsoft.com/office/drawing/2014/main" val="2299935736"/>
                    </a:ext>
                  </a:extLst>
                </a:gridCol>
                <a:gridCol w="1225542">
                  <a:extLst>
                    <a:ext uri="{9D8B030D-6E8A-4147-A177-3AD203B41FA5}">
                      <a16:colId xmlns:a16="http://schemas.microsoft.com/office/drawing/2014/main" val="3065662871"/>
                    </a:ext>
                  </a:extLst>
                </a:gridCol>
                <a:gridCol w="1181774">
                  <a:extLst>
                    <a:ext uri="{9D8B030D-6E8A-4147-A177-3AD203B41FA5}">
                      <a16:colId xmlns:a16="http://schemas.microsoft.com/office/drawing/2014/main" val="1641422187"/>
                    </a:ext>
                  </a:extLst>
                </a:gridCol>
                <a:gridCol w="1243053">
                  <a:extLst>
                    <a:ext uri="{9D8B030D-6E8A-4147-A177-3AD203B41FA5}">
                      <a16:colId xmlns:a16="http://schemas.microsoft.com/office/drawing/2014/main" val="523306860"/>
                    </a:ext>
                  </a:extLst>
                </a:gridCol>
                <a:gridCol w="1269313">
                  <a:extLst>
                    <a:ext uri="{9D8B030D-6E8A-4147-A177-3AD203B41FA5}">
                      <a16:colId xmlns:a16="http://schemas.microsoft.com/office/drawing/2014/main" val="1551703418"/>
                    </a:ext>
                  </a:extLst>
                </a:gridCol>
              </a:tblGrid>
              <a:tr h="1194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Rādītāji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2021.gads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2022.gads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2023.gads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2024.gads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609561"/>
                  </a:ext>
                </a:extLst>
              </a:tr>
              <a:tr h="520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apgrozījums,</a:t>
                      </a:r>
                      <a:r>
                        <a:rPr lang="lv-LV" sz="1100" i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341 889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386 279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457 232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468 188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2088738"/>
                  </a:ext>
                </a:extLst>
              </a:tr>
              <a:tr h="520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Pārdotās produkcijas ražošanas izmaksas,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375 194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433 385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501 193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488 365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695339"/>
                  </a:ext>
                </a:extLst>
              </a:tr>
              <a:tr h="520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Administrācijas izmaksas,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64 215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65 317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76 023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74 914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008255"/>
                  </a:ext>
                </a:extLst>
              </a:tr>
              <a:tr h="520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peļņa vai zaudējumi,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(- 1 682)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(- 13 129)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lv-LV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lv-LV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- 14 962)</a:t>
                      </a:r>
                    </a:p>
                    <a:p>
                      <a:pPr marL="0" indent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endParaRPr lang="lv-LV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9946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5457835"/>
                  </a:ext>
                </a:extLst>
              </a:tr>
              <a:tr h="520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Debitori,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31 439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47 523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47 680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47 747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4710900"/>
                  </a:ext>
                </a:extLst>
              </a:tr>
              <a:tr h="364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Kreditori,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4 519 569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4 407 641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4 286 346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4 097 288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185785"/>
                  </a:ext>
                </a:extLst>
              </a:tr>
              <a:tr h="364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Kopējās likviditātes koeficients (=</a:t>
                      </a:r>
                      <a:r>
                        <a:rPr lang="lv-LV" sz="1100" i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apgrozāmie līdzekļi/īstermiņa saistības)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0.74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1.28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195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200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5116470-4BC2-E6BA-0A30-2F6C460FC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6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SIA "Kokneses Komunālie pakalpojumi"</a:t>
            </a:r>
            <a:endParaRPr lang="lv-LV" sz="2600" dirty="0"/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5214BE2E-2BC7-51FF-2324-735663AEE6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082352"/>
              </p:ext>
            </p:extLst>
          </p:nvPr>
        </p:nvGraphicFramePr>
        <p:xfrm>
          <a:off x="1160890" y="1540343"/>
          <a:ext cx="8455018" cy="4425309"/>
        </p:xfrm>
        <a:graphic>
          <a:graphicData uri="http://schemas.openxmlformats.org/drawingml/2006/table">
            <a:tbl>
              <a:tblPr firstRow="1" firstCol="1" bandRow="1"/>
              <a:tblGrid>
                <a:gridCol w="4026160">
                  <a:extLst>
                    <a:ext uri="{9D8B030D-6E8A-4147-A177-3AD203B41FA5}">
                      <a16:colId xmlns:a16="http://schemas.microsoft.com/office/drawing/2014/main" val="930708927"/>
                    </a:ext>
                  </a:extLst>
                </a:gridCol>
                <a:gridCol w="1089211">
                  <a:extLst>
                    <a:ext uri="{9D8B030D-6E8A-4147-A177-3AD203B41FA5}">
                      <a16:colId xmlns:a16="http://schemas.microsoft.com/office/drawing/2014/main" val="556943012"/>
                    </a:ext>
                  </a:extLst>
                </a:gridCol>
                <a:gridCol w="1215235">
                  <a:extLst>
                    <a:ext uri="{9D8B030D-6E8A-4147-A177-3AD203B41FA5}">
                      <a16:colId xmlns:a16="http://schemas.microsoft.com/office/drawing/2014/main" val="3968327707"/>
                    </a:ext>
                  </a:extLst>
                </a:gridCol>
                <a:gridCol w="1062206">
                  <a:extLst>
                    <a:ext uri="{9D8B030D-6E8A-4147-A177-3AD203B41FA5}">
                      <a16:colId xmlns:a16="http://schemas.microsoft.com/office/drawing/2014/main" val="4023656891"/>
                    </a:ext>
                  </a:extLst>
                </a:gridCol>
                <a:gridCol w="1062206">
                  <a:extLst>
                    <a:ext uri="{9D8B030D-6E8A-4147-A177-3AD203B41FA5}">
                      <a16:colId xmlns:a16="http://schemas.microsoft.com/office/drawing/2014/main" val="3957270024"/>
                    </a:ext>
                  </a:extLst>
                </a:gridCol>
              </a:tblGrid>
              <a:tr h="3631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Rādītāji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2021.gads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2022.gads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2023.gads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2024.gads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1848759"/>
                  </a:ext>
                </a:extLst>
              </a:tr>
              <a:tr h="592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apgrozījums,</a:t>
                      </a:r>
                      <a:r>
                        <a:rPr lang="lv-LV" sz="1100" i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768 067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855 970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942 077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1 171 474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453978"/>
                  </a:ext>
                </a:extLst>
              </a:tr>
              <a:tr h="592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Pārdotās produkcijas ražošanas izmaksas,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743 439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880 611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963 918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899 672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028168"/>
                  </a:ext>
                </a:extLst>
              </a:tr>
              <a:tr h="592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Administrācijas izmaksas,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130 695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141 649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177 852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208 993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327728"/>
                  </a:ext>
                </a:extLst>
              </a:tr>
              <a:tr h="8200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Peļņa vai zaudējumi,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(- 24 963)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(- 100 740)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(- 186 390)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61 828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5632540"/>
                  </a:ext>
                </a:extLst>
              </a:tr>
              <a:tr h="592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Debitori,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216 999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214 999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240 112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277 226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159951"/>
                  </a:ext>
                </a:extLst>
              </a:tr>
              <a:tr h="2961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Kreditori,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2 845 076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2 741 553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2 563 235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2 416 858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455114"/>
                  </a:ext>
                </a:extLst>
              </a:tr>
              <a:tr h="2961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Kopējās likviditātes koeficients (=</a:t>
                      </a:r>
                      <a:r>
                        <a:rPr lang="lv-LV" sz="1100" i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apgrozāmie līdzekļi/īstermiņa saistības)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0.85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0.85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4897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5657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68DD3AB-06F7-8523-5E9D-164450C33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SIA "Pļaviņu Komunālie pakalpojumi"</a:t>
            </a:r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EA35C313-984D-26CA-2434-813120C24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841540"/>
              </p:ext>
            </p:extLst>
          </p:nvPr>
        </p:nvGraphicFramePr>
        <p:xfrm>
          <a:off x="1116760" y="1683910"/>
          <a:ext cx="8329390" cy="4136793"/>
        </p:xfrm>
        <a:graphic>
          <a:graphicData uri="http://schemas.openxmlformats.org/drawingml/2006/table">
            <a:tbl>
              <a:tblPr firstRow="1" firstCol="1" bandRow="1"/>
              <a:tblGrid>
                <a:gridCol w="2928301">
                  <a:extLst>
                    <a:ext uri="{9D8B030D-6E8A-4147-A177-3AD203B41FA5}">
                      <a16:colId xmlns:a16="http://schemas.microsoft.com/office/drawing/2014/main" val="1323083067"/>
                    </a:ext>
                  </a:extLst>
                </a:gridCol>
                <a:gridCol w="1415736">
                  <a:extLst>
                    <a:ext uri="{9D8B030D-6E8A-4147-A177-3AD203B41FA5}">
                      <a16:colId xmlns:a16="http://schemas.microsoft.com/office/drawing/2014/main" val="737545055"/>
                    </a:ext>
                  </a:extLst>
                </a:gridCol>
                <a:gridCol w="1345057">
                  <a:extLst>
                    <a:ext uri="{9D8B030D-6E8A-4147-A177-3AD203B41FA5}">
                      <a16:colId xmlns:a16="http://schemas.microsoft.com/office/drawing/2014/main" val="71964235"/>
                    </a:ext>
                  </a:extLst>
                </a:gridCol>
                <a:gridCol w="1215533">
                  <a:extLst>
                    <a:ext uri="{9D8B030D-6E8A-4147-A177-3AD203B41FA5}">
                      <a16:colId xmlns:a16="http://schemas.microsoft.com/office/drawing/2014/main" val="3886937103"/>
                    </a:ext>
                  </a:extLst>
                </a:gridCol>
                <a:gridCol w="1424763">
                  <a:extLst>
                    <a:ext uri="{9D8B030D-6E8A-4147-A177-3AD203B41FA5}">
                      <a16:colId xmlns:a16="http://schemas.microsoft.com/office/drawing/2014/main" val="2939254285"/>
                    </a:ext>
                  </a:extLst>
                </a:gridCol>
              </a:tblGrid>
              <a:tr h="4857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Rādītāji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2021.gads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2022.gads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2023.gads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b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2024.gads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337459"/>
                  </a:ext>
                </a:extLst>
              </a:tr>
              <a:tr h="576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apgrozījums,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904 973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999 741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1 139 848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1 135 240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125931"/>
                  </a:ext>
                </a:extLst>
              </a:tr>
              <a:tr h="576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Pārdotās produkcijas ražošanas izmaksas,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847 926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985 669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1 019 363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1 051 696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1869820"/>
                  </a:ext>
                </a:extLst>
              </a:tr>
              <a:tr h="566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Administrācijas izmaksas, </a:t>
                      </a:r>
                      <a:r>
                        <a:rPr lang="lv-LV" sz="1100" i="1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108 235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118 191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135 246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172 568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891381"/>
                  </a:ext>
                </a:extLst>
              </a:tr>
              <a:tr h="566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Neto peļņa vai zaudējumi,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20 832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5 076 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33 284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(- 4586)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4473875"/>
                  </a:ext>
                </a:extLst>
              </a:tr>
              <a:tr h="566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Debitori,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275 675</a:t>
                      </a:r>
                      <a:endParaRPr lang="lv-LV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316 751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243 534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216 930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1236849"/>
                  </a:ext>
                </a:extLst>
              </a:tr>
              <a:tr h="288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Kreditori, </a:t>
                      </a:r>
                      <a:r>
                        <a:rPr lang="lv-LV" sz="1100" i="1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1 875 741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1 886 074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1 667 369</a:t>
                      </a:r>
                      <a:endParaRPr lang="lv-LV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1 527 484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350395"/>
                  </a:ext>
                </a:extLst>
              </a:tr>
              <a:tr h="288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Kopējās likviditātes koeficients (=</a:t>
                      </a:r>
                      <a:r>
                        <a:rPr lang="lv-LV" sz="1100" i="1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apgrozāmie līdzekļi/īstermiņa saistības)</a:t>
                      </a: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1.18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1.19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11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1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360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0338116"/>
      </p:ext>
    </p:extLst>
  </p:cSld>
  <p:clrMapOvr>
    <a:masterClrMapping/>
  </p:clrMapOvr>
</p:sld>
</file>

<file path=ppt/theme/theme1.xml><?xml version="1.0" encoding="utf-8"?>
<a:theme xmlns:a="http://schemas.openxmlformats.org/drawingml/2006/main" name="Šķautne">
  <a:themeElements>
    <a:clrScheme name="Zils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Šķautn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ķautn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TM02900688[[fn=Šķautne]]</Template>
  <TotalTime>515</TotalTime>
  <Words>1087</Words>
  <Application>Microsoft Office PowerPoint</Application>
  <PresentationFormat>Platekrāna</PresentationFormat>
  <Paragraphs>506</Paragraphs>
  <Slides>9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9</vt:i4>
      </vt:variant>
    </vt:vector>
  </HeadingPairs>
  <TitlesOfParts>
    <vt:vector size="15" baseType="lpstr">
      <vt:lpstr>Aptos</vt:lpstr>
      <vt:lpstr>Arial</vt:lpstr>
      <vt:lpstr>Times New Roman</vt:lpstr>
      <vt:lpstr>Trebuchet MS</vt:lpstr>
      <vt:lpstr>Wingdings 3</vt:lpstr>
      <vt:lpstr>Šķautne</vt:lpstr>
      <vt:lpstr>Kapitālsabiedrību pamatkapitāls, pašu kapitāla lielums un pārskata gada peļņa/zaudējumi par 2024.gadu </vt:lpstr>
      <vt:lpstr>SIA "Aizkraukles slimnīca"</vt:lpstr>
      <vt:lpstr>SIA "Aizkraukles ūdens "</vt:lpstr>
      <vt:lpstr>SIA "Aizkraukles siltums"</vt:lpstr>
      <vt:lpstr>SIA "Aizkraukles KUK"</vt:lpstr>
      <vt:lpstr>SIA "Lauma A"</vt:lpstr>
      <vt:lpstr>SIA "Skrīveru saimnieks"</vt:lpstr>
      <vt:lpstr>SIA "Kokneses Komunālie pakalpojumi"</vt:lpstr>
      <vt:lpstr>SIA "Pļaviņu Komunālie pakalpojumi"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Kapitālsabiedrību pamatkapitāls, pašu kapitāla lielums un pārskata gada peļņa/zaudējumi par 2023.gadu</dc:title>
  <dc:creator>Mārīte Ziemele</dc:creator>
  <cp:lastModifiedBy>Mārīte Ziemele</cp:lastModifiedBy>
  <cp:revision>2</cp:revision>
  <cp:lastPrinted>2024-04-15T10:19:57Z</cp:lastPrinted>
  <dcterms:created xsi:type="dcterms:W3CDTF">2024-04-15T06:41:45Z</dcterms:created>
  <dcterms:modified xsi:type="dcterms:W3CDTF">2025-05-19T14:33:27Z</dcterms:modified>
</cp:coreProperties>
</file>