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7" r:id="rId7"/>
    <p:sldId id="265" r:id="rId8"/>
    <p:sldId id="273" r:id="rId9"/>
    <p:sldId id="274" r:id="rId10"/>
    <p:sldId id="275" r:id="rId11"/>
    <p:sldId id="2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1" d="100"/>
          <a:sy n="91" d="100"/>
        </p:scale>
        <p:origin x="43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7760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rsraksts un pa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465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āt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211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zīt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843343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ēt vizītkar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44319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tiess vai apla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1062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532991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111200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7613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23005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8069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449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539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901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78534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3831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1EF16-9F95-4D8B-9D40-0B5CD2131E92}" type="datetimeFigureOut">
              <a:rPr lang="lv-LV" smtClean="0"/>
              <a:t>19.05.2025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98F36E8-9760-47D3-A546-9F012B2362D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1505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7F28A9A-BDA5-4C3B-BB12-47628363CA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Ziņojums par 2024.gada darbības rezultātiem</a:t>
            </a:r>
            <a:b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B1DC5BD5-60CA-47F4-80EB-C132E1774D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lv-LV" dirty="0"/>
          </a:p>
          <a:p>
            <a:pPr algn="ctr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SIA «Pļaviņu Komunālie pakalpojumi»</a:t>
            </a:r>
          </a:p>
          <a:p>
            <a:pPr algn="ctr"/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2024.gads</a:t>
            </a:r>
          </a:p>
        </p:txBody>
      </p:sp>
    </p:spTree>
    <p:extLst>
      <p:ext uri="{BB962C8B-B14F-4D97-AF65-F5344CB8AC3E}">
        <p14:creationId xmlns:p14="http://schemas.microsoft.com/office/powerpoint/2010/main" val="2690896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F6DCEC-88FF-2C12-53E4-902EC211E1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716510FE-651A-BEEA-2311-C6B16AE5ED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D0C21507-45C1-8947-058B-8E0F3A96F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157681"/>
            <a:ext cx="8215809" cy="5545123"/>
          </a:xfrm>
        </p:spPr>
        <p:txBody>
          <a:bodyPr>
            <a:normAutofit/>
          </a:bodyPr>
          <a:lstStyle/>
          <a:p>
            <a:pPr lvl="1" algn="just">
              <a:lnSpc>
                <a:spcPct val="150000"/>
              </a:lnSpc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Apkopojot 2024. gada uzņēmuma finanšu rezultātus lielākās novirzes no plāna bija siltumapgādes un apsaimniekošanas nozarēs. </a:t>
            </a:r>
          </a:p>
          <a:p>
            <a:pPr lvl="1" algn="just">
              <a:lnSpc>
                <a:spcPct val="150000"/>
              </a:lnSpc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Uzņēmuma darbībā citu būtisku noviržu no plānotā 2024.gada budžeta nebija.</a:t>
            </a:r>
          </a:p>
          <a:p>
            <a:pPr lvl="1" algn="just">
              <a:lnSpc>
                <a:spcPct val="150000"/>
              </a:lnSpc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2025. gadam tika izvirzīti jauni mērķi uzņēmuma darbībai, izstrādāts kapitālsabiedrības budžeta plāns pēc kura turpināsim strādāt.</a:t>
            </a:r>
          </a:p>
          <a:p>
            <a:pPr marL="0" indent="0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58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B5FE7CC-DC52-4049-91FA-E485C9172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2707" y="2438400"/>
            <a:ext cx="8081905" cy="3106723"/>
          </a:xfrm>
        </p:spPr>
        <p:txBody>
          <a:bodyPr>
            <a:normAutofit/>
          </a:bodyPr>
          <a:lstStyle/>
          <a:p>
            <a:r>
              <a:rPr lang="lv-LV" sz="3200" dirty="0">
                <a:solidFill>
                  <a:schemeClr val="accent1"/>
                </a:solidFill>
              </a:rPr>
              <a:t>Paldies par uzmanību</a:t>
            </a:r>
          </a:p>
        </p:txBody>
      </p:sp>
    </p:spTree>
    <p:extLst>
      <p:ext uri="{BB962C8B-B14F-4D97-AF65-F5344CB8AC3E}">
        <p14:creationId xmlns:p14="http://schemas.microsoft.com/office/powerpoint/2010/main" val="124424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86C44D51-8948-438D-94C6-B298028C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DEBITORI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B32187C-BC2C-4BFD-A973-C9C039666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2024.gadā prioritāri turpinājām darbu ar uzņēmuma debitoriem.  Strādājām ar vēsturiskajiem parādiem.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Jaunas parādsaistības neveidojas.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Debitoru parādsaistības uz 31.12.2024. gadu ir 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243702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Debitoru samazinājums gadā </a:t>
            </a:r>
            <a:r>
              <a:rPr lang="lv-LV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20%</a:t>
            </a: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Norakstīti šaubīgie debitori 3462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Norakstīti bezcerīgie debitori 0 </a:t>
            </a:r>
            <a:r>
              <a:rPr lang="lv-LV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84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994D80F-EF68-497B-99AD-15417C19C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4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ŪDENSAPGĀDE UN KANALIZĀCIJA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684EB95C-BA47-4CF9-93D6-D788C5C73C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0489" y="1905000"/>
            <a:ext cx="8915400" cy="4737538"/>
          </a:xfrm>
        </p:spPr>
        <p:txBody>
          <a:bodyPr>
            <a:normAutofit/>
          </a:bodyPr>
          <a:lstStyle/>
          <a:p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Tarifs: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2024. gada janvāris-jūlijs ūdens 1.31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/m3+PVN, kanalizācija 2.19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/m3 +PVN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2024.augusts-decembris ūdens 1.38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/m3++PVN, kanalizācija 2.47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/m3+PVN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Stukmaņu ciemā infiltrācijas novēršana akās.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 nolietošanas rezultātā tika veikti atjaunošanas darbi gan kanalizācijas, gan ūdensvada sistēmās.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Atjaunoto pamatlīdzekļu summa 11574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Tika tamponēts  dziļurbums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Bebrulejas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ielā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Lietotājiem piegādātais ūdens 57 666 m3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lietotājiem savākts kanalizācijas daudzums 56 555 </a:t>
            </a:r>
            <a:r>
              <a:rPr lang="lv-LV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m3</a:t>
            </a:r>
          </a:p>
          <a:p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351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465BE38-40B4-44B0-9BB9-043592E7F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NEKUSTAMĀ ĪPAŠUMA APSAIMNIEKOŠANA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0FD7A6D-79DC-4BA9-9680-DB2FAEE936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Nekustamā īpašuma apsaimniekošanā ir 63mājas. Turpinājām darbu pie iepriekšējos gados neapgūto apsaimniekošanas maksu samazināšanu. 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Izstrādāts energoefektivitātes projekts mājas siltināšanā Daugavas ielā 111, Pļaviņās, parakstīti dokumenti par aizdevuma saņemšanu ar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Sewdbank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Altumu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celtniecības uzsākšanu ar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Solar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Būve SIA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Izstrādāts energoefektivitātes projekts mājas siltināšanā Dzirnavu ielā 2, Pļaviņās, parakstīti dokumenti par aizdevuma saņemšanu ar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Sewdbank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Altumu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celtniecības uzsākšanu ar </a:t>
            </a:r>
            <a:r>
              <a:rPr lang="lv-LV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Ošukalns</a:t>
            </a: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SIA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daudzīvokļu mājās veiktas tehniskās apsekošanas</a:t>
            </a:r>
          </a:p>
          <a:p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8619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7277C8B-02F4-4FAB-AEE9-0EF36D937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SILTUMAPGĀDE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D19DD1D-169E-4A32-8C5F-0B15F5F67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9192" y="2265027"/>
            <a:ext cx="9214607" cy="411475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Tarifs: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gada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janvāra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līdz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2024.gada 3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septembrim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81.35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EUR/MWh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PV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2024.gada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oktobris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75.49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EUR/MWh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PVN 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.gada 1.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novembra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līdz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2024.gada 3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decembrim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 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67.80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EUR/MWh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PV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Šķeldas iepirkuma cena 2024. gadā-15.80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/m3        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Saražotas 6652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MWh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Izlietotais kurināmais 11766 m3 šķeldas   uz 1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MWh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izlietots 1.77 m3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Kurināmā izmaksas 200834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657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a 1">
            <a:extLst>
              <a:ext uri="{FF2B5EF4-FFF2-40B4-BE49-F238E27FC236}">
                <a16:creationId xmlns:a16="http://schemas.microsoft.com/office/drawing/2014/main" id="{81778977-065A-42E8-ABBC-4C2089C3F2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20613"/>
              </p:ext>
            </p:extLst>
          </p:nvPr>
        </p:nvGraphicFramePr>
        <p:xfrm>
          <a:off x="2503680" y="983537"/>
          <a:ext cx="6266576" cy="4562072"/>
        </p:xfrm>
        <a:graphic>
          <a:graphicData uri="http://schemas.openxmlformats.org/drawingml/2006/table">
            <a:tbl>
              <a:tblPr/>
              <a:tblGrid>
                <a:gridCol w="4283970">
                  <a:extLst>
                    <a:ext uri="{9D8B030D-6E8A-4147-A177-3AD203B41FA5}">
                      <a16:colId xmlns:a16="http://schemas.microsoft.com/office/drawing/2014/main" val="1641727895"/>
                    </a:ext>
                  </a:extLst>
                </a:gridCol>
                <a:gridCol w="1982606">
                  <a:extLst>
                    <a:ext uri="{9D8B030D-6E8A-4147-A177-3AD203B41FA5}">
                      <a16:colId xmlns:a16="http://schemas.microsoft.com/office/drawing/2014/main" val="2564405662"/>
                    </a:ext>
                  </a:extLst>
                </a:gridCol>
              </a:tblGrid>
              <a:tr h="39707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lv-LV" sz="3200" b="1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Rezultāti pa nozarēm</a:t>
                      </a:r>
                    </a:p>
                    <a:p>
                      <a:pPr algn="ctr" fontAlgn="b"/>
                      <a:endParaRPr lang="lv-LV" sz="2400" b="1" i="0" u="none" strike="noStrike" dirty="0">
                        <a:solidFill>
                          <a:srgbClr val="0070C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59334"/>
                  </a:ext>
                </a:extLst>
              </a:tr>
              <a:tr h="655180"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Nozare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lv-LV" sz="2000" b="0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Rezultāti EUR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3587903"/>
                  </a:ext>
                </a:extLst>
              </a:tr>
              <a:tr h="337517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Ūdens un kanalizācija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075498"/>
                  </a:ext>
                </a:extLst>
              </a:tr>
              <a:tr h="337517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Asenizācija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4860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2006476"/>
                  </a:ext>
                </a:extLst>
              </a:tr>
              <a:tr h="337517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Īre un apsaimniekošana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-31493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1296088"/>
                  </a:ext>
                </a:extLst>
              </a:tr>
              <a:tr h="337517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Siltumapgādes pakalpojumi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35779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Transporta pakalpojumi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183246"/>
                  </a:ext>
                </a:extLst>
              </a:tr>
              <a:tr h="337517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Pasūtījumu izpildīšana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056255"/>
                  </a:ext>
                </a:extLst>
              </a:tr>
              <a:tr h="337517"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Citi papildus ieņēmumi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3113716"/>
                  </a:ext>
                </a:extLst>
              </a:tr>
              <a:tr h="416932">
                <a:tc>
                  <a:txBody>
                    <a:bodyPr/>
                    <a:lstStyle/>
                    <a:p>
                      <a:pPr algn="l" fontAlgn="b"/>
                      <a:r>
                        <a:rPr lang="lv-L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-4586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71829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480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a 2">
            <a:extLst>
              <a:ext uri="{FF2B5EF4-FFF2-40B4-BE49-F238E27FC236}">
                <a16:creationId xmlns:a16="http://schemas.microsoft.com/office/drawing/2014/main" id="{D89DD270-3764-44DC-82CA-59733C777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51823"/>
              </p:ext>
            </p:extLst>
          </p:nvPr>
        </p:nvGraphicFramePr>
        <p:xfrm>
          <a:off x="2592280" y="1180730"/>
          <a:ext cx="7244177" cy="5221048"/>
        </p:xfrm>
        <a:graphic>
          <a:graphicData uri="http://schemas.openxmlformats.org/drawingml/2006/table">
            <a:tbl>
              <a:tblPr/>
              <a:tblGrid>
                <a:gridCol w="4454692">
                  <a:extLst>
                    <a:ext uri="{9D8B030D-6E8A-4147-A177-3AD203B41FA5}">
                      <a16:colId xmlns:a16="http://schemas.microsoft.com/office/drawing/2014/main" val="3139594008"/>
                    </a:ext>
                  </a:extLst>
                </a:gridCol>
                <a:gridCol w="811209">
                  <a:extLst>
                    <a:ext uri="{9D8B030D-6E8A-4147-A177-3AD203B41FA5}">
                      <a16:colId xmlns:a16="http://schemas.microsoft.com/office/drawing/2014/main" val="2210760208"/>
                    </a:ext>
                  </a:extLst>
                </a:gridCol>
                <a:gridCol w="860952">
                  <a:extLst>
                    <a:ext uri="{9D8B030D-6E8A-4147-A177-3AD203B41FA5}">
                      <a16:colId xmlns:a16="http://schemas.microsoft.com/office/drawing/2014/main" val="2941180596"/>
                    </a:ext>
                  </a:extLst>
                </a:gridCol>
                <a:gridCol w="198976">
                  <a:extLst>
                    <a:ext uri="{9D8B030D-6E8A-4147-A177-3AD203B41FA5}">
                      <a16:colId xmlns:a16="http://schemas.microsoft.com/office/drawing/2014/main" val="4181842431"/>
                    </a:ext>
                  </a:extLst>
                </a:gridCol>
                <a:gridCol w="918348">
                  <a:extLst>
                    <a:ext uri="{9D8B030D-6E8A-4147-A177-3AD203B41FA5}">
                      <a16:colId xmlns:a16="http://schemas.microsoft.com/office/drawing/2014/main" val="3989434915"/>
                    </a:ext>
                  </a:extLst>
                </a:gridCol>
              </a:tblGrid>
              <a:tr h="266260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1" i="0" u="none" strike="noStrike" dirty="0">
                          <a:solidFill>
                            <a:schemeClr val="accent1"/>
                          </a:solidFill>
                          <a:effectLst/>
                          <a:latin typeface="Times New Roman" panose="02020603050405020304" pitchFamily="18" charset="0"/>
                        </a:rPr>
                        <a:t>PEĻŅAS VAI ZAUDĒJUMU APRĒĶINS </a:t>
                      </a:r>
                      <a:r>
                        <a:rPr lang="lv-LV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(pēc izdevumu funkcijas</a:t>
                      </a:r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solidFill>
                          <a:srgbClr val="2F75B5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117000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3094084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1" u="none" strike="noStrike">
                          <a:effectLst/>
                          <a:latin typeface="Times New Roman" panose="02020603050405020304" pitchFamily="18" charset="0"/>
                        </a:rPr>
                        <a:t>euro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1" u="none" strike="noStrike" dirty="0" err="1">
                          <a:effectLst/>
                          <a:latin typeface="Times New Roman" panose="02020603050405020304" pitchFamily="18" charset="0"/>
                        </a:rPr>
                        <a:t>euro</a:t>
                      </a:r>
                      <a:endParaRPr lang="lv-LV" sz="105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627769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l" fontAlgn="b"/>
                      <a:endParaRPr lang="lv-LV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529045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0" u="none" strike="noStrike">
                          <a:effectLst/>
                          <a:latin typeface="Times New Roman" panose="02020603050405020304" pitchFamily="18" charset="0"/>
                        </a:rPr>
                        <a:t>Neto apgrozījums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1 135 240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1 139 848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0713359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0" u="none" strike="noStrike">
                          <a:effectLst/>
                          <a:latin typeface="Times New Roman" panose="02020603050405020304" pitchFamily="18" charset="0"/>
                        </a:rPr>
                        <a:t>t.sk.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456035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1" u="none" strike="noStrike">
                          <a:effectLst/>
                          <a:latin typeface="Times New Roman" panose="02020603050405020304" pitchFamily="18" charset="0"/>
                        </a:rPr>
                        <a:t>b) no citiem pamatdarbības veidiem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1" u="none" strike="noStrike" dirty="0">
                          <a:effectLst/>
                          <a:latin typeface="Times New Roman" panose="02020603050405020304" pitchFamily="18" charset="0"/>
                        </a:rPr>
                        <a:t>1 135 240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1" u="none" strike="noStrike" dirty="0">
                          <a:effectLst/>
                          <a:latin typeface="Times New Roman" panose="02020603050405020304" pitchFamily="18" charset="0"/>
                        </a:rPr>
                        <a:t>1 139 848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3770526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1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0638730"/>
                  </a:ext>
                </a:extLst>
              </a:tr>
              <a:tr h="326395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Pārdotās produkcijas ražošanas pašizmaksa, pārdoto preču vai sniegto pakalpojumu iegādes izmaksas.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(1 051 696)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(1 019 363)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8154940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304051"/>
                  </a:ext>
                </a:extLst>
              </a:tr>
              <a:tr h="213011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Bruto peļņa vai zaudējumi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83 544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120 485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1201645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909068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0" u="none" strike="noStrike">
                          <a:effectLst/>
                          <a:latin typeface="Times New Roman" panose="02020603050405020304" pitchFamily="18" charset="0"/>
                        </a:rPr>
                        <a:t>Administrācijas izmaksas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(172 568)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(135 246)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7311354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686776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0" u="none" strike="noStrike">
                          <a:effectLst/>
                          <a:latin typeface="Times New Roman" panose="02020603050405020304" pitchFamily="18" charset="0"/>
                        </a:rPr>
                        <a:t>Pārējie saimnieciskās darbības ieņēmumi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97 550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103 932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809556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665195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Pārējās saimnieciskās darbības izmaksas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(7 195)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(50 704)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568755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8138665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Procentu maksājumi un tamlīdzīgas izmaksas: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(4 934)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(4 508)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1454803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0" u="none" strike="noStrike">
                          <a:effectLst/>
                          <a:latin typeface="Times New Roman" panose="02020603050405020304" pitchFamily="18" charset="0"/>
                        </a:rPr>
                        <a:t>t.sk.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0036947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0" i="1" u="none" strike="noStrike">
                          <a:effectLst/>
                          <a:latin typeface="Times New Roman" panose="02020603050405020304" pitchFamily="18" charset="0"/>
                        </a:rPr>
                        <a:t>b) no citām personām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(4 934)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1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1" u="none" strike="noStrike" dirty="0">
                          <a:effectLst/>
                          <a:latin typeface="Times New Roman" panose="02020603050405020304" pitchFamily="18" charset="0"/>
                        </a:rPr>
                        <a:t>          (4 508)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752372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3931827"/>
                  </a:ext>
                </a:extLst>
              </a:tr>
              <a:tr h="169160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Peļņa vai zaudējumi pirms uzņēmumu ienākuma nodokļa</a:t>
                      </a:r>
                    </a:p>
                    <a:p>
                      <a:pPr algn="l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Uzņēmuma ienākuma nodoklis</a:t>
                      </a:r>
                    </a:p>
                    <a:p>
                      <a:pPr algn="l" fontAlgn="b"/>
                      <a:endParaRPr lang="lv-LV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(3 603)</a:t>
                      </a:r>
                    </a:p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(983)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33 959</a:t>
                      </a:r>
                    </a:p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(675)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315354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6154231"/>
                  </a:ext>
                </a:extLst>
              </a:tr>
              <a:tr h="168635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1" i="0" u="none" strike="noStrike">
                          <a:effectLst/>
                          <a:latin typeface="Times New Roman" panose="02020603050405020304" pitchFamily="18" charset="0"/>
                        </a:rPr>
                        <a:t>Peļņa vai zaudējumi pēc uzņēmumu ienākuma nodokļa aprēķināšanas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(4 586)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0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  33 284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310400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1706406"/>
                  </a:ext>
                </a:extLst>
              </a:tr>
              <a:tr h="163198">
                <a:tc>
                  <a:txBody>
                    <a:bodyPr/>
                    <a:lstStyle/>
                    <a:p>
                      <a:pPr algn="l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288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lv-LV" sz="1050" b="1" i="0" u="none" strike="noStrike">
                          <a:effectLst/>
                          <a:latin typeface="Times New Roman" panose="02020603050405020304" pitchFamily="18" charset="0"/>
                        </a:rPr>
                        <a:t>PĀRSKATA GADA PEĻŅA VAI ZAUDĒJUMI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lv-LV" sz="105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(4 586)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lv-LV" sz="105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05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          33 284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9538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719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2D6331-48A5-33F6-4B16-ADDF1FBF7A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8F675F9-C515-3DE5-3137-1B53CC0DE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2024. GADA BUDŽETA NOVIRZE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089C5216-0A72-6616-C863-66061CD26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998752"/>
          </a:xfrm>
        </p:spPr>
        <p:txBody>
          <a:bodyPr>
            <a:normAutofit/>
          </a:bodyPr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2024. gada budžetā tika plānota peļņa 18 367 EUR; 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2024. gadu faktiski noslēdzām ar negatīvu peļņu 4 586 EUR;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Vislielākās novirzes no plānotā budžeta bija siltumenerģijas nozarē: 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plānotie ieņēmumi 554 500 EUR, 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faktiskie ieņēmumi 460 043 EUR,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ieņēmumu samazinājums 94 457 EUR.</a:t>
            </a:r>
          </a:p>
          <a:p>
            <a:pPr marL="0" indent="0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48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2736E6-3A5F-1F1C-2178-9374E2AB9D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A9A8F23-E9F5-2470-B961-E41A5C521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v-LV" sz="3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sz="3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208905FB-A5A0-1443-38BA-06B2C67427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157681"/>
            <a:ext cx="9071485" cy="5545123"/>
          </a:xfrm>
        </p:spPr>
        <p:txBody>
          <a:bodyPr>
            <a:normAutofit/>
          </a:bodyPr>
          <a:lstStyle/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Nekustamo īpašumu apsaimniekošanas 63 māju bilance uz 01.2024. gadu 84 008 EUR, uz 01.2025. gadu 50 393 EUR. Iepriekšējo gadu neapgūto apsaimniekošanas maksu samazinājām par 33 615 EUR. </a:t>
            </a:r>
          </a:p>
          <a:p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Šī mērķa sasniegšanai ir būtiskas novirzes no plānotā budžeta 2024. gadam: materiālu iegādes izdevumi saistītie ar apsaimniekošanu: 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plāns 28 824 EUR,                    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fakts 45 499 EUR. 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Pakalpojumu izmaksas saistītas ar apsaimniekošanu: 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plāns 3 600 EUR, 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fakts 25 647 EUR. </a:t>
            </a:r>
          </a:p>
          <a:p>
            <a:pPr marL="0" indent="0">
              <a:buNone/>
            </a:pPr>
            <a:r>
              <a:rPr lang="lv-LV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Kopējo izmaksu palielinājums sastāda 38 722 EUR. </a:t>
            </a:r>
          </a:p>
          <a:p>
            <a:pPr marL="0" indent="0">
              <a:buNone/>
            </a:pPr>
            <a:endParaRPr lang="lv-LV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875719"/>
      </p:ext>
    </p:extLst>
  </p:cSld>
  <p:clrMapOvr>
    <a:masterClrMapping/>
  </p:clrMapOvr>
</p:sld>
</file>

<file path=ppt/theme/theme1.xml><?xml version="1.0" encoding="utf-8"?>
<a:theme xmlns:a="http://schemas.openxmlformats.org/drawingml/2006/main" name="Smilgas">
  <a:themeElements>
    <a:clrScheme name="Smilga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ilga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ilga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1796</TotalTime>
  <Words>549</Words>
  <Application>Microsoft Office PowerPoint</Application>
  <PresentationFormat>Widescreen</PresentationFormat>
  <Paragraphs>131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Smilgas</vt:lpstr>
      <vt:lpstr>Ziņojums par 2024.gada darbības rezultātiem </vt:lpstr>
      <vt:lpstr> DEBITORI</vt:lpstr>
      <vt:lpstr> ŪDENSAPGĀDE UN KANALIZĀCIJA</vt:lpstr>
      <vt:lpstr> NEKUSTAMĀ ĪPAŠUMA APSAIMNIEKOŠANA</vt:lpstr>
      <vt:lpstr> SILTUMAPGĀDE</vt:lpstr>
      <vt:lpstr>PowerPoint Presentation</vt:lpstr>
      <vt:lpstr>PowerPoint Presentation</vt:lpstr>
      <vt:lpstr> 2024. GADA BUDŽETA NOVIRZE</vt:lpstr>
      <vt:lpstr> </vt:lpstr>
      <vt:lpstr> </vt:lpstr>
      <vt:lpstr>Paldies par uzmanību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SIA»Pļaviņu Komunālie pakalpojumi»</dc:title>
  <dc:creator>User</dc:creator>
  <cp:lastModifiedBy>User</cp:lastModifiedBy>
  <cp:revision>125</cp:revision>
  <dcterms:created xsi:type="dcterms:W3CDTF">2022-04-20T11:44:37Z</dcterms:created>
  <dcterms:modified xsi:type="dcterms:W3CDTF">2025-05-19T12:08:26Z</dcterms:modified>
</cp:coreProperties>
</file>