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5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6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73" r:id="rId3"/>
    <p:sldId id="259" r:id="rId4"/>
    <p:sldId id="258" r:id="rId5"/>
    <p:sldId id="261" r:id="rId6"/>
    <p:sldId id="279" r:id="rId7"/>
    <p:sldId id="281" r:id="rId8"/>
    <p:sldId id="278" r:id="rId9"/>
    <p:sldId id="274" r:id="rId10"/>
  </p:sldIdLst>
  <p:sldSz cx="12192000" cy="6858000"/>
  <p:notesSz cx="6888163" cy="10018713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nfo KUK" initials="IK" lastIdx="3" clrIdx="0">
    <p:extLst>
      <p:ext uri="{19B8F6BF-5375-455C-9EA6-DF929625EA0E}">
        <p15:presenceInfo xmlns:p15="http://schemas.microsoft.com/office/powerpoint/2012/main" userId="S::info@kuk.lv::4018fc89-e9ff-4f29-9e9b-e2b6e59b0af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9F9F9"/>
    <a:srgbClr val="F5F5F5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75" autoAdjust="0"/>
    <p:restoredTop sz="94660"/>
  </p:normalViewPr>
  <p:slideViewPr>
    <p:cSldViewPr snapToGrid="0">
      <p:cViewPr varScale="1">
        <p:scale>
          <a:sx n="154" d="100"/>
          <a:sy n="154" d="100"/>
        </p:scale>
        <p:origin x="45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kaidrite\OneDrive%20-%20KUK\Desktop\ATSKAITES\2024\Kopija%20no%20Nodoklu%20tabula%20%202024.g.xls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kaidrite\OneDrive%20-%20KUK\Desktop\ATSKAITES\2024\Ie&#326;&#275;mumi%20sanit.iec.2024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kaidrite\OneDrive%20-%20KUK\Desktop\ATSKAITES\2024\SA%20TARIFI%202024.g-2025.g..sal&#299;dzin&#257;jums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kaidrite\AppData\Local\Microsoft\Windows\INetCache\Content.Outlook\VB6Q5GQY\ZD%20(002)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sng" strike="noStrike" kern="1200" cap="small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v-LV" sz="1800" b="1" u="sng" dirty="0"/>
              <a:t>SIA "AIZKRAUKLES</a:t>
            </a:r>
            <a:r>
              <a:rPr lang="lv-LV" sz="1800" b="1" u="sng" baseline="0" dirty="0"/>
              <a:t> KUK" </a:t>
            </a:r>
          </a:p>
          <a:p>
            <a:pPr>
              <a:defRPr sz="1800" b="1" i="0" u="sng" strike="noStrike" kern="1200" cap="small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v-LV" sz="1800" b="1" u="sng" dirty="0"/>
              <a:t>NODOKĻU MAKSĀJUMU KOPSAVILKUMA TABULA PAR</a:t>
            </a:r>
            <a:r>
              <a:rPr lang="lv-LV" sz="1800" b="1" u="sng" baseline="0" dirty="0"/>
              <a:t> PERIODU no</a:t>
            </a:r>
            <a:r>
              <a:rPr lang="lv-LV" sz="1800" b="1" u="sng" dirty="0"/>
              <a:t> 2018.-2024.gads</a:t>
            </a:r>
          </a:p>
        </c:rich>
      </c:tx>
      <c:overlay val="0"/>
      <c:spPr>
        <a:noFill/>
        <a:ln w="25400">
          <a:noFill/>
        </a:ln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Sheet1!$B$4:$B$5</c:f>
              <c:strCache>
                <c:ptCount val="2"/>
                <c:pt idx="0">
                  <c:v>2018</c:v>
                </c:pt>
              </c:strCache>
            </c:strRef>
          </c:tx>
          <c:spPr>
            <a:solidFill>
              <a:srgbClr val="4F81BD"/>
            </a:solidFill>
            <a:ln w="25400">
              <a:noFill/>
            </a:ln>
          </c:spPr>
          <c:invertIfNegative val="0"/>
          <c:cat>
            <c:strRef>
              <c:f>Sheet1!$A$6:$A$12</c:f>
              <c:strCache>
                <c:ptCount val="7"/>
                <c:pt idx="0">
                  <c:v>Pievienotās vērtības nodoklis</c:v>
                </c:pt>
                <c:pt idx="1">
                  <c:v>Uzņēmuma ienākumu nodoklis</c:v>
                </c:pt>
                <c:pt idx="2">
                  <c:v>Iedzīvotāju ienākuma nodoklis</c:v>
                </c:pt>
                <c:pt idx="3">
                  <c:v>Sociālās apdrošināšanas obligātās iemaksas</c:v>
                </c:pt>
                <c:pt idx="4">
                  <c:v>Nekustamā īpašuma nodoklis</c:v>
                </c:pt>
                <c:pt idx="5">
                  <c:v>Riska nodeva</c:v>
                </c:pt>
                <c:pt idx="6">
                  <c:v>Samaksāts kopā pārskata periodā (eur)</c:v>
                </c:pt>
              </c:strCache>
            </c:strRef>
          </c:cat>
          <c:val>
            <c:numRef>
              <c:f>Sheet1!$B$6:$B$12</c:f>
              <c:numCache>
                <c:formatCode>#\ ##0.00\ "€"</c:formatCode>
                <c:ptCount val="7"/>
                <c:pt idx="0">
                  <c:v>136574</c:v>
                </c:pt>
                <c:pt idx="1">
                  <c:v>1358</c:v>
                </c:pt>
                <c:pt idx="2">
                  <c:v>26481</c:v>
                </c:pt>
                <c:pt idx="3">
                  <c:v>56649</c:v>
                </c:pt>
                <c:pt idx="4">
                  <c:v>2158</c:v>
                </c:pt>
                <c:pt idx="5">
                  <c:v>61</c:v>
                </c:pt>
                <c:pt idx="6">
                  <c:v>223281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E92-4100-83C4-4BB7EAB1D76F}"/>
            </c:ext>
          </c:extLst>
        </c:ser>
        <c:ser>
          <c:idx val="1"/>
          <c:order val="1"/>
          <c:tx>
            <c:strRef>
              <c:f>Sheet1!$C$4:$C$5</c:f>
              <c:strCache>
                <c:ptCount val="2"/>
                <c:pt idx="0">
                  <c:v>2019</c:v>
                </c:pt>
              </c:strCache>
            </c:strRef>
          </c:tx>
          <c:spPr>
            <a:solidFill>
              <a:srgbClr val="C0504D"/>
            </a:solidFill>
            <a:ln w="25400">
              <a:noFill/>
            </a:ln>
          </c:spPr>
          <c:invertIfNegative val="0"/>
          <c:cat>
            <c:strRef>
              <c:f>Sheet1!$A$6:$A$12</c:f>
              <c:strCache>
                <c:ptCount val="7"/>
                <c:pt idx="0">
                  <c:v>Pievienotās vērtības nodoklis</c:v>
                </c:pt>
                <c:pt idx="1">
                  <c:v>Uzņēmuma ienākumu nodoklis</c:v>
                </c:pt>
                <c:pt idx="2">
                  <c:v>Iedzīvotāju ienākuma nodoklis</c:v>
                </c:pt>
                <c:pt idx="3">
                  <c:v>Sociālās apdrošināšanas obligātās iemaksas</c:v>
                </c:pt>
                <c:pt idx="4">
                  <c:v>Nekustamā īpašuma nodoklis</c:v>
                </c:pt>
                <c:pt idx="5">
                  <c:v>Riska nodeva</c:v>
                </c:pt>
                <c:pt idx="6">
                  <c:v>Samaksāts kopā pārskata periodā (eur)</c:v>
                </c:pt>
              </c:strCache>
            </c:strRef>
          </c:cat>
          <c:val>
            <c:numRef>
              <c:f>Sheet1!$C$6:$C$12</c:f>
              <c:numCache>
                <c:formatCode>General</c:formatCode>
                <c:ptCount val="7"/>
                <c:pt idx="0" formatCode="#\ ##0.00\ &quot;€&quot;">
                  <c:v>152033</c:v>
                </c:pt>
                <c:pt idx="2" formatCode="#\ ##0.00\ &quot;€&quot;">
                  <c:v>30409</c:v>
                </c:pt>
                <c:pt idx="3" formatCode="#\ ##0.00\ &quot;€&quot;">
                  <c:v>67687</c:v>
                </c:pt>
                <c:pt idx="4" formatCode="#\ ##0.00\ &quot;€&quot;">
                  <c:v>2158</c:v>
                </c:pt>
                <c:pt idx="5" formatCode="#\ ##0.00\ &quot;€&quot;">
                  <c:v>71</c:v>
                </c:pt>
                <c:pt idx="6" formatCode="#\ ##0.00\ &quot;€&quot;">
                  <c:v>252358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E92-4100-83C4-4BB7EAB1D76F}"/>
            </c:ext>
          </c:extLst>
        </c:ser>
        <c:ser>
          <c:idx val="2"/>
          <c:order val="2"/>
          <c:tx>
            <c:strRef>
              <c:f>Sheet1!$D$4:$D$5</c:f>
              <c:strCache>
                <c:ptCount val="2"/>
                <c:pt idx="0">
                  <c:v>2020</c:v>
                </c:pt>
              </c:strCache>
            </c:strRef>
          </c:tx>
          <c:spPr>
            <a:solidFill>
              <a:srgbClr val="9BBB59"/>
            </a:solidFill>
            <a:ln w="25400">
              <a:noFill/>
            </a:ln>
          </c:spPr>
          <c:invertIfNegative val="0"/>
          <c:cat>
            <c:strRef>
              <c:f>Sheet1!$A$6:$A$12</c:f>
              <c:strCache>
                <c:ptCount val="7"/>
                <c:pt idx="0">
                  <c:v>Pievienotās vērtības nodoklis</c:v>
                </c:pt>
                <c:pt idx="1">
                  <c:v>Uzņēmuma ienākumu nodoklis</c:v>
                </c:pt>
                <c:pt idx="2">
                  <c:v>Iedzīvotāju ienākuma nodoklis</c:v>
                </c:pt>
                <c:pt idx="3">
                  <c:v>Sociālās apdrošināšanas obligātās iemaksas</c:v>
                </c:pt>
                <c:pt idx="4">
                  <c:v>Nekustamā īpašuma nodoklis</c:v>
                </c:pt>
                <c:pt idx="5">
                  <c:v>Riska nodeva</c:v>
                </c:pt>
                <c:pt idx="6">
                  <c:v>Samaksāts kopā pārskata periodā (eur)</c:v>
                </c:pt>
              </c:strCache>
            </c:strRef>
          </c:cat>
          <c:val>
            <c:numRef>
              <c:f>Sheet1!$D$6:$D$12</c:f>
              <c:numCache>
                <c:formatCode>General</c:formatCode>
                <c:ptCount val="7"/>
                <c:pt idx="0" formatCode="#\ ##0.00\ &quot;€&quot;">
                  <c:v>149758</c:v>
                </c:pt>
                <c:pt idx="2" formatCode="#\ ##0.00\ &quot;€&quot;">
                  <c:v>32753</c:v>
                </c:pt>
                <c:pt idx="3" formatCode="#\ ##0.00\ &quot;€&quot;">
                  <c:v>72934</c:v>
                </c:pt>
                <c:pt idx="4" formatCode="#\ ##0.00\ &quot;€&quot;">
                  <c:v>5378</c:v>
                </c:pt>
                <c:pt idx="5" formatCode="#\ ##0.00\ &quot;€&quot;">
                  <c:v>74</c:v>
                </c:pt>
                <c:pt idx="6" formatCode="#\ ##0.00\ &quot;€&quot;">
                  <c:v>260897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E92-4100-83C4-4BB7EAB1D76F}"/>
            </c:ext>
          </c:extLst>
        </c:ser>
        <c:ser>
          <c:idx val="3"/>
          <c:order val="3"/>
          <c:tx>
            <c:strRef>
              <c:f>Sheet1!$E$4:$E$5</c:f>
              <c:strCache>
                <c:ptCount val="2"/>
                <c:pt idx="0">
                  <c:v>2021</c:v>
                </c:pt>
              </c:strCache>
            </c:strRef>
          </c:tx>
          <c:spPr>
            <a:solidFill>
              <a:srgbClr val="8064A2"/>
            </a:solidFill>
            <a:ln w="25400">
              <a:noFill/>
            </a:ln>
          </c:spPr>
          <c:invertIfNegative val="0"/>
          <c:cat>
            <c:strRef>
              <c:f>Sheet1!$A$6:$A$12</c:f>
              <c:strCache>
                <c:ptCount val="7"/>
                <c:pt idx="0">
                  <c:v>Pievienotās vērtības nodoklis</c:v>
                </c:pt>
                <c:pt idx="1">
                  <c:v>Uzņēmuma ienākumu nodoklis</c:v>
                </c:pt>
                <c:pt idx="2">
                  <c:v>Iedzīvotāju ienākuma nodoklis</c:v>
                </c:pt>
                <c:pt idx="3">
                  <c:v>Sociālās apdrošināšanas obligātās iemaksas</c:v>
                </c:pt>
                <c:pt idx="4">
                  <c:v>Nekustamā īpašuma nodoklis</c:v>
                </c:pt>
                <c:pt idx="5">
                  <c:v>Riska nodeva</c:v>
                </c:pt>
                <c:pt idx="6">
                  <c:v>Samaksāts kopā pārskata periodā (eur)</c:v>
                </c:pt>
              </c:strCache>
            </c:strRef>
          </c:cat>
          <c:val>
            <c:numRef>
              <c:f>Sheet1!$E$6:$E$12</c:f>
              <c:numCache>
                <c:formatCode>General</c:formatCode>
                <c:ptCount val="7"/>
                <c:pt idx="0" formatCode="#\ ##0.00\ &quot;€&quot;">
                  <c:v>220005</c:v>
                </c:pt>
                <c:pt idx="2" formatCode="#\ ##0.00\ &quot;€&quot;">
                  <c:v>47712</c:v>
                </c:pt>
                <c:pt idx="3" formatCode="#\ ##0.00\ &quot;€&quot;">
                  <c:v>100769</c:v>
                </c:pt>
                <c:pt idx="4" formatCode="#\ ##0.00\ &quot;€&quot;">
                  <c:v>5378</c:v>
                </c:pt>
                <c:pt idx="5" formatCode="#\ ##0.00\ &quot;€&quot;">
                  <c:v>98</c:v>
                </c:pt>
                <c:pt idx="6" formatCode="#\ ##0.00\ &quot;€&quot;">
                  <c:v>373962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E92-4100-83C4-4BB7EAB1D76F}"/>
            </c:ext>
          </c:extLst>
        </c:ser>
        <c:ser>
          <c:idx val="4"/>
          <c:order val="4"/>
          <c:tx>
            <c:strRef>
              <c:f>Sheet1!$F$4:$F$5</c:f>
              <c:strCache>
                <c:ptCount val="2"/>
                <c:pt idx="0">
                  <c:v>2022</c:v>
                </c:pt>
              </c:strCache>
            </c:strRef>
          </c:tx>
          <c:spPr>
            <a:solidFill>
              <a:srgbClr val="4BACC6"/>
            </a:solidFill>
            <a:ln w="25400">
              <a:noFill/>
            </a:ln>
          </c:spPr>
          <c:invertIfNegative val="0"/>
          <c:cat>
            <c:strRef>
              <c:f>Sheet1!$A$6:$A$12</c:f>
              <c:strCache>
                <c:ptCount val="7"/>
                <c:pt idx="0">
                  <c:v>Pievienotās vērtības nodoklis</c:v>
                </c:pt>
                <c:pt idx="1">
                  <c:v>Uzņēmuma ienākumu nodoklis</c:v>
                </c:pt>
                <c:pt idx="2">
                  <c:v>Iedzīvotāju ienākuma nodoklis</c:v>
                </c:pt>
                <c:pt idx="3">
                  <c:v>Sociālās apdrošināšanas obligātās iemaksas</c:v>
                </c:pt>
                <c:pt idx="4">
                  <c:v>Nekustamā īpašuma nodoklis</c:v>
                </c:pt>
                <c:pt idx="5">
                  <c:v>Riska nodeva</c:v>
                </c:pt>
                <c:pt idx="6">
                  <c:v>Samaksāts kopā pārskata periodā (eur)</c:v>
                </c:pt>
              </c:strCache>
            </c:strRef>
          </c:cat>
          <c:val>
            <c:numRef>
              <c:f>Sheet1!$F$6:$F$12</c:f>
              <c:numCache>
                <c:formatCode>General</c:formatCode>
                <c:ptCount val="7"/>
                <c:pt idx="0" formatCode="#\ ##0.00\ &quot;€&quot;">
                  <c:v>207574</c:v>
                </c:pt>
                <c:pt idx="2" formatCode="#\ ##0.00\ &quot;€&quot;">
                  <c:v>64437</c:v>
                </c:pt>
                <c:pt idx="3" formatCode="#\ ##0.00\ &quot;€&quot;">
                  <c:v>133526</c:v>
                </c:pt>
                <c:pt idx="4" formatCode="#\ ##0.00\ &quot;€&quot;">
                  <c:v>5378</c:v>
                </c:pt>
                <c:pt idx="5" formatCode="#\ ##0.00\ &quot;€&quot;">
                  <c:v>111</c:v>
                </c:pt>
                <c:pt idx="6" formatCode="#\ ##0.00\ &quot;€&quot;">
                  <c:v>411026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E92-4100-83C4-4BB7EAB1D76F}"/>
            </c:ext>
          </c:extLst>
        </c:ser>
        <c:ser>
          <c:idx val="5"/>
          <c:order val="5"/>
          <c:tx>
            <c:strRef>
              <c:f>Sheet1!$G$4:$G$5</c:f>
              <c:strCache>
                <c:ptCount val="2"/>
                <c:pt idx="0">
                  <c:v>2023</c:v>
                </c:pt>
              </c:strCache>
            </c:strRef>
          </c:tx>
          <c:spPr>
            <a:solidFill>
              <a:srgbClr val="F79646"/>
            </a:solidFill>
            <a:ln w="25400">
              <a:noFill/>
            </a:ln>
          </c:spPr>
          <c:invertIfNegative val="0"/>
          <c:cat>
            <c:strRef>
              <c:f>Sheet1!$A$6:$A$12</c:f>
              <c:strCache>
                <c:ptCount val="7"/>
                <c:pt idx="0">
                  <c:v>Pievienotās vērtības nodoklis</c:v>
                </c:pt>
                <c:pt idx="1">
                  <c:v>Uzņēmuma ienākumu nodoklis</c:v>
                </c:pt>
                <c:pt idx="2">
                  <c:v>Iedzīvotāju ienākuma nodoklis</c:v>
                </c:pt>
                <c:pt idx="3">
                  <c:v>Sociālās apdrošināšanas obligātās iemaksas</c:v>
                </c:pt>
                <c:pt idx="4">
                  <c:v>Nekustamā īpašuma nodoklis</c:v>
                </c:pt>
                <c:pt idx="5">
                  <c:v>Riska nodeva</c:v>
                </c:pt>
                <c:pt idx="6">
                  <c:v>Samaksāts kopā pārskata periodā (eur)</c:v>
                </c:pt>
              </c:strCache>
            </c:strRef>
          </c:cat>
          <c:val>
            <c:numRef>
              <c:f>Sheet1!$G$6:$G$12</c:f>
              <c:numCache>
                <c:formatCode>General</c:formatCode>
                <c:ptCount val="7"/>
                <c:pt idx="0" formatCode="#\ ##0.00\ &quot;€&quot;">
                  <c:v>265639</c:v>
                </c:pt>
                <c:pt idx="2" formatCode="#\ ##0.00\ &quot;€&quot;">
                  <c:v>73169</c:v>
                </c:pt>
                <c:pt idx="3" formatCode="#\ ##0.00\ &quot;€&quot;">
                  <c:v>148606</c:v>
                </c:pt>
                <c:pt idx="4" formatCode="#\ ##0.00\ &quot;€&quot;">
                  <c:v>5378</c:v>
                </c:pt>
                <c:pt idx="5" formatCode="#\ ##0.00\ &quot;€&quot;">
                  <c:v>115</c:v>
                </c:pt>
                <c:pt idx="6" formatCode="#\ ##0.00\ &quot;€&quot;">
                  <c:v>492907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E92-4100-83C4-4BB7EAB1D76F}"/>
            </c:ext>
          </c:extLst>
        </c:ser>
        <c:ser>
          <c:idx val="6"/>
          <c:order val="6"/>
          <c:tx>
            <c:strRef>
              <c:f>Sheet1!$H$4:$H$5</c:f>
              <c:strCache>
                <c:ptCount val="2"/>
                <c:pt idx="0">
                  <c:v>2024</c:v>
                </c:pt>
              </c:strCache>
            </c:strRef>
          </c:tx>
          <c:invertIfNegative val="0"/>
          <c:cat>
            <c:strRef>
              <c:f>Sheet1!$A$6:$A$12</c:f>
              <c:strCache>
                <c:ptCount val="7"/>
                <c:pt idx="0">
                  <c:v>Pievienotās vērtības nodoklis</c:v>
                </c:pt>
                <c:pt idx="1">
                  <c:v>Uzņēmuma ienākumu nodoklis</c:v>
                </c:pt>
                <c:pt idx="2">
                  <c:v>Iedzīvotāju ienākuma nodoklis</c:v>
                </c:pt>
                <c:pt idx="3">
                  <c:v>Sociālās apdrošināšanas obligātās iemaksas</c:v>
                </c:pt>
                <c:pt idx="4">
                  <c:v>Nekustamā īpašuma nodoklis</c:v>
                </c:pt>
                <c:pt idx="5">
                  <c:v>Riska nodeva</c:v>
                </c:pt>
                <c:pt idx="6">
                  <c:v>Samaksāts kopā pārskata periodā (eur)</c:v>
                </c:pt>
              </c:strCache>
            </c:strRef>
          </c:cat>
          <c:val>
            <c:numRef>
              <c:f>Sheet1!$H$6:$H$12</c:f>
              <c:numCache>
                <c:formatCode>General</c:formatCode>
                <c:ptCount val="7"/>
                <c:pt idx="0" formatCode="#\ ##0.00\ &quot;€&quot;">
                  <c:v>265697</c:v>
                </c:pt>
                <c:pt idx="2" formatCode="#\ ##0.00\ &quot;€&quot;">
                  <c:v>76442</c:v>
                </c:pt>
                <c:pt idx="3" formatCode="#\ ##0.00\ &quot;€&quot;">
                  <c:v>158206</c:v>
                </c:pt>
                <c:pt idx="4" formatCode="#\ ##0.00\ &quot;€&quot;">
                  <c:v>5378</c:v>
                </c:pt>
                <c:pt idx="5" formatCode="#\ ##0.00\ &quot;€&quot;">
                  <c:v>124</c:v>
                </c:pt>
                <c:pt idx="6" formatCode="#\ ##0.00\ &quot;€&quot;">
                  <c:v>505847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E92-4100-83C4-4BB7EAB1D7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78284512"/>
        <c:axId val="1"/>
      </c:barChart>
      <c:catAx>
        <c:axId val="5782845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sm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\ \€" sourceLinked="0"/>
        <c:majorTickMark val="none"/>
        <c:minorTickMark val="none"/>
        <c:tickLblPos val="nextTo"/>
        <c:spPr>
          <a:ln w="9525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sm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578284512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cap="sm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</c:dTable>
      <c:spPr>
        <a:noFill/>
        <a:ln w="25400">
          <a:noFill/>
        </a:ln>
      </c:spPr>
    </c:plotArea>
    <c:legend>
      <c:legendPos val="b"/>
      <c:overlay val="0"/>
      <c:spPr>
        <a:noFill/>
        <a:ln w="25400">
          <a:noFill/>
        </a:ln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sm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cap="small" baseline="0"/>
      </a:pPr>
      <a:endParaRPr lang="lv-LV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sng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v-LV" sz="1800" b="1" u="sng" dirty="0"/>
              <a:t>SIA "AIZKRAUKLES</a:t>
            </a:r>
            <a:r>
              <a:rPr lang="lv-LV" sz="1800" b="1" u="sng" baseline="0" dirty="0"/>
              <a:t> KUK" ieņēmumi (sanitārais iecirknis) 2023.gads</a:t>
            </a:r>
          </a:p>
          <a:p>
            <a:pPr>
              <a:defRPr sz="1800" b="1" u="sng"/>
            </a:pPr>
            <a:endParaRPr lang="lv-LV" sz="1800" b="1" u="sng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sng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plotArea>
      <c:layout>
        <c:manualLayout>
          <c:layoutTarget val="inner"/>
          <c:xMode val="edge"/>
          <c:yMode val="edge"/>
          <c:x val="6.9778028801252168E-2"/>
          <c:y val="9.9704301075268828E-2"/>
          <c:w val="0.90021728296621151"/>
          <c:h val="0.80840508847684367"/>
        </c:manualLayout>
      </c:layout>
      <c:bar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94803816"/>
        <c:axId val="394808136"/>
      </c:barChart>
      <c:catAx>
        <c:axId val="3948038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394808136"/>
        <c:crosses val="autoZero"/>
        <c:auto val="1"/>
        <c:lblAlgn val="ctr"/>
        <c:lblOffset val="100"/>
        <c:noMultiLvlLbl val="0"/>
      </c:catAx>
      <c:valAx>
        <c:axId val="3948081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\ &quot;€&quot;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3948038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sng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v-LV" sz="1800" b="1" u="sng" dirty="0"/>
              <a:t>SIA "Aizkraukles</a:t>
            </a:r>
            <a:r>
              <a:rPr lang="lv-LV" sz="1800" b="1" u="sng" baseline="0" dirty="0"/>
              <a:t> KUK" ieņēmumi (sanitārais iecirknis) 2024.gads</a:t>
            </a:r>
          </a:p>
          <a:p>
            <a:pPr>
              <a:defRPr sz="1800" b="1" u="sng"/>
            </a:pPr>
            <a:endParaRPr lang="lv-LV" sz="1800" b="1" u="sng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sng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plotArea>
      <c:layout>
        <c:manualLayout>
          <c:layoutTarget val="inner"/>
          <c:xMode val="edge"/>
          <c:yMode val="edge"/>
          <c:x val="6.9778028801252168E-2"/>
          <c:y val="9.9704301075268828E-2"/>
          <c:w val="0.90021728296621151"/>
          <c:h val="0.8084050884768436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  <a:effectLst/>
          </c:spPr>
          <c:invertIfNegative val="0"/>
          <c:dLbls>
            <c:numFmt formatCode="#,##0.00\ &quot;€&quot;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Lapa1!$B$4:$B$10</c:f>
              <c:strCache>
                <c:ptCount val="7"/>
                <c:pt idx="0">
                  <c:v>Nešķirotie sadzīves atkritumi</c:v>
                </c:pt>
                <c:pt idx="1">
                  <c:v>Tekstilizstrādājumi</c:v>
                </c:pt>
                <c:pt idx="2">
                  <c:v>Jauktais iepakojums (kartons, papīrs, PET)</c:v>
                </c:pt>
                <c:pt idx="3">
                  <c:v>Stikla iepakojums</c:v>
                </c:pt>
                <c:pt idx="4">
                  <c:v>Nestandarta atkritumi</c:v>
                </c:pt>
                <c:pt idx="5">
                  <c:v>Bioloģiski noārdāmi virtuves atkritumi</c:v>
                </c:pt>
                <c:pt idx="6">
                  <c:v>Citi </c:v>
                </c:pt>
              </c:strCache>
            </c:strRef>
          </c:cat>
          <c:val>
            <c:numRef>
              <c:f>Lapa1!$C$4:$C$10</c:f>
              <c:numCache>
                <c:formatCode>General</c:formatCode>
                <c:ptCount val="7"/>
                <c:pt idx="0" formatCode="0.00">
                  <c:v>424127.65</c:v>
                </c:pt>
                <c:pt idx="1">
                  <c:v>9847.26</c:v>
                </c:pt>
                <c:pt idx="2">
                  <c:v>9173.6</c:v>
                </c:pt>
                <c:pt idx="3">
                  <c:v>5067</c:v>
                </c:pt>
                <c:pt idx="4">
                  <c:v>93596.78</c:v>
                </c:pt>
                <c:pt idx="5">
                  <c:v>6375.91</c:v>
                </c:pt>
                <c:pt idx="6">
                  <c:v>8270.74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4A1-4023-8318-04EFA0AABB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94803816"/>
        <c:axId val="394808136"/>
      </c:barChart>
      <c:catAx>
        <c:axId val="3948038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394808136"/>
        <c:crosses val="autoZero"/>
        <c:auto val="1"/>
        <c:lblAlgn val="ctr"/>
        <c:lblOffset val="100"/>
        <c:noMultiLvlLbl val="0"/>
      </c:catAx>
      <c:valAx>
        <c:axId val="3948081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\ &quot;€&quot;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3948038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sng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v-LV" sz="1800" b="1" u="sng" dirty="0"/>
              <a:t>SIA "AIZKRAUKLES KUK" savāktais atkritumu veids un daudzums tonnās </a:t>
            </a:r>
          </a:p>
          <a:p>
            <a:pPr>
              <a:defRPr sz="1800" b="1" u="sng"/>
            </a:pPr>
            <a:r>
              <a:rPr lang="lv-LV" sz="1800" b="1" u="sng" dirty="0"/>
              <a:t>par periodu no 2020.g.-2024.g.</a:t>
            </a:r>
          </a:p>
        </c:rich>
      </c:tx>
      <c:layout>
        <c:manualLayout>
          <c:xMode val="edge"/>
          <c:yMode val="edge"/>
          <c:x val="0.22134731081044326"/>
          <c:y val="2.265750656816300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sng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Lapa1!$B$7</c:f>
              <c:strCache>
                <c:ptCount val="1"/>
                <c:pt idx="0">
                  <c:v>2020.gads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Lapa1!$A$8:$A$15</c:f>
              <c:strCache>
                <c:ptCount val="8"/>
                <c:pt idx="0">
                  <c:v>Nešķirotie sadzīves atkritumi</c:v>
                </c:pt>
                <c:pt idx="1">
                  <c:v>Liela izmēra atkritumi</c:v>
                </c:pt>
                <c:pt idx="2">
                  <c:v>Būvniecības atkritumi</c:v>
                </c:pt>
                <c:pt idx="3">
                  <c:v>Bioloģiski noārdāmi virtuves atkritumi</c:v>
                </c:pt>
                <c:pt idx="4">
                  <c:v>Jauktais iepakojums (kartons, papīrs, PET)</c:v>
                </c:pt>
                <c:pt idx="5">
                  <c:v>Stikla iepakojums</c:v>
                </c:pt>
                <c:pt idx="6">
                  <c:v>Tekstilizstrādājumi</c:v>
                </c:pt>
                <c:pt idx="7">
                  <c:v>Nolietotas riepas</c:v>
                </c:pt>
              </c:strCache>
            </c:strRef>
          </c:cat>
          <c:val>
            <c:numRef>
              <c:f>Lapa1!$B$8:$B$15</c:f>
              <c:numCache>
                <c:formatCode>General</c:formatCode>
                <c:ptCount val="8"/>
                <c:pt idx="0">
                  <c:v>2185.56</c:v>
                </c:pt>
                <c:pt idx="1">
                  <c:v>454.39</c:v>
                </c:pt>
                <c:pt idx="2">
                  <c:v>235.72</c:v>
                </c:pt>
                <c:pt idx="4">
                  <c:v>242.33</c:v>
                </c:pt>
                <c:pt idx="5">
                  <c:v>142.79</c:v>
                </c:pt>
                <c:pt idx="7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1E2-497D-B4ED-8570F2BEEC00}"/>
            </c:ext>
          </c:extLst>
        </c:ser>
        <c:ser>
          <c:idx val="1"/>
          <c:order val="1"/>
          <c:tx>
            <c:strRef>
              <c:f>Lapa1!$C$7</c:f>
              <c:strCache>
                <c:ptCount val="1"/>
                <c:pt idx="0">
                  <c:v>2021.gads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Lapa1!$A$8:$A$15</c:f>
              <c:strCache>
                <c:ptCount val="8"/>
                <c:pt idx="0">
                  <c:v>Nešķirotie sadzīves atkritumi</c:v>
                </c:pt>
                <c:pt idx="1">
                  <c:v>Liela izmēra atkritumi</c:v>
                </c:pt>
                <c:pt idx="2">
                  <c:v>Būvniecības atkritumi</c:v>
                </c:pt>
                <c:pt idx="3">
                  <c:v>Bioloģiski noārdāmi virtuves atkritumi</c:v>
                </c:pt>
                <c:pt idx="4">
                  <c:v>Jauktais iepakojums (kartons, papīrs, PET)</c:v>
                </c:pt>
                <c:pt idx="5">
                  <c:v>Stikla iepakojums</c:v>
                </c:pt>
                <c:pt idx="6">
                  <c:v>Tekstilizstrādājumi</c:v>
                </c:pt>
                <c:pt idx="7">
                  <c:v>Nolietotas riepas</c:v>
                </c:pt>
              </c:strCache>
            </c:strRef>
          </c:cat>
          <c:val>
            <c:numRef>
              <c:f>Lapa1!$C$8:$C$15</c:f>
              <c:numCache>
                <c:formatCode>General</c:formatCode>
                <c:ptCount val="8"/>
                <c:pt idx="0">
                  <c:v>2292.8000000000002</c:v>
                </c:pt>
                <c:pt idx="1">
                  <c:v>382.22</c:v>
                </c:pt>
                <c:pt idx="2">
                  <c:v>100.02</c:v>
                </c:pt>
                <c:pt idx="4">
                  <c:v>236.19</c:v>
                </c:pt>
                <c:pt idx="5">
                  <c:v>152.56</c:v>
                </c:pt>
                <c:pt idx="6">
                  <c:v>4.7300000000000004</c:v>
                </c:pt>
                <c:pt idx="7">
                  <c:v>4.8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1E2-497D-B4ED-8570F2BEEC00}"/>
            </c:ext>
          </c:extLst>
        </c:ser>
        <c:ser>
          <c:idx val="2"/>
          <c:order val="2"/>
          <c:tx>
            <c:strRef>
              <c:f>Lapa1!$D$7</c:f>
              <c:strCache>
                <c:ptCount val="1"/>
                <c:pt idx="0">
                  <c:v>2022.gads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Lapa1!$A$8:$A$15</c:f>
              <c:strCache>
                <c:ptCount val="8"/>
                <c:pt idx="0">
                  <c:v>Nešķirotie sadzīves atkritumi</c:v>
                </c:pt>
                <c:pt idx="1">
                  <c:v>Liela izmēra atkritumi</c:v>
                </c:pt>
                <c:pt idx="2">
                  <c:v>Būvniecības atkritumi</c:v>
                </c:pt>
                <c:pt idx="3">
                  <c:v>Bioloģiski noārdāmi virtuves atkritumi</c:v>
                </c:pt>
                <c:pt idx="4">
                  <c:v>Jauktais iepakojums (kartons, papīrs, PET)</c:v>
                </c:pt>
                <c:pt idx="5">
                  <c:v>Stikla iepakojums</c:v>
                </c:pt>
                <c:pt idx="6">
                  <c:v>Tekstilizstrādājumi</c:v>
                </c:pt>
                <c:pt idx="7">
                  <c:v>Nolietotas riepas</c:v>
                </c:pt>
              </c:strCache>
            </c:strRef>
          </c:cat>
          <c:val>
            <c:numRef>
              <c:f>Lapa1!$D$8:$D$15</c:f>
              <c:numCache>
                <c:formatCode>General</c:formatCode>
                <c:ptCount val="8"/>
                <c:pt idx="0">
                  <c:v>2049.56</c:v>
                </c:pt>
                <c:pt idx="1">
                  <c:v>235.48</c:v>
                </c:pt>
                <c:pt idx="2">
                  <c:v>155.19999999999999</c:v>
                </c:pt>
                <c:pt idx="3">
                  <c:v>26.02</c:v>
                </c:pt>
                <c:pt idx="4" formatCode="0.00">
                  <c:v>241.30600000000001</c:v>
                </c:pt>
                <c:pt idx="5">
                  <c:v>120.94</c:v>
                </c:pt>
                <c:pt idx="6">
                  <c:v>23.78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1E2-497D-B4ED-8570F2BEEC00}"/>
            </c:ext>
          </c:extLst>
        </c:ser>
        <c:ser>
          <c:idx val="3"/>
          <c:order val="3"/>
          <c:tx>
            <c:strRef>
              <c:f>Lapa1!$E$7</c:f>
              <c:strCache>
                <c:ptCount val="1"/>
                <c:pt idx="0">
                  <c:v>2023.gads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Lapa1!$A$8:$A$15</c:f>
              <c:strCache>
                <c:ptCount val="8"/>
                <c:pt idx="0">
                  <c:v>Nešķirotie sadzīves atkritumi</c:v>
                </c:pt>
                <c:pt idx="1">
                  <c:v>Liela izmēra atkritumi</c:v>
                </c:pt>
                <c:pt idx="2">
                  <c:v>Būvniecības atkritumi</c:v>
                </c:pt>
                <c:pt idx="3">
                  <c:v>Bioloģiski noārdāmi virtuves atkritumi</c:v>
                </c:pt>
                <c:pt idx="4">
                  <c:v>Jauktais iepakojums (kartons, papīrs, PET)</c:v>
                </c:pt>
                <c:pt idx="5">
                  <c:v>Stikla iepakojums</c:v>
                </c:pt>
                <c:pt idx="6">
                  <c:v>Tekstilizstrādājumi</c:v>
                </c:pt>
                <c:pt idx="7">
                  <c:v>Nolietotas riepas</c:v>
                </c:pt>
              </c:strCache>
            </c:strRef>
          </c:cat>
          <c:val>
            <c:numRef>
              <c:f>Lapa1!$E$8:$E$15</c:f>
              <c:numCache>
                <c:formatCode>General</c:formatCode>
                <c:ptCount val="8"/>
                <c:pt idx="0">
                  <c:v>1906.16</c:v>
                </c:pt>
                <c:pt idx="1">
                  <c:v>325.26</c:v>
                </c:pt>
                <c:pt idx="2">
                  <c:v>397.62</c:v>
                </c:pt>
                <c:pt idx="3" formatCode="0.00">
                  <c:v>55.6</c:v>
                </c:pt>
                <c:pt idx="4">
                  <c:v>245.98</c:v>
                </c:pt>
                <c:pt idx="5">
                  <c:v>135.54</c:v>
                </c:pt>
                <c:pt idx="6">
                  <c:v>42.06</c:v>
                </c:pt>
                <c:pt idx="7">
                  <c:v>28.39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1E2-497D-B4ED-8570F2BEEC00}"/>
            </c:ext>
          </c:extLst>
        </c:ser>
        <c:ser>
          <c:idx val="4"/>
          <c:order val="4"/>
          <c:tx>
            <c:strRef>
              <c:f>Lapa1!$F$7</c:f>
              <c:strCache>
                <c:ptCount val="1"/>
                <c:pt idx="0">
                  <c:v>2024.gads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Lapa1!$A$8:$A$15</c:f>
              <c:strCache>
                <c:ptCount val="8"/>
                <c:pt idx="0">
                  <c:v>Nešķirotie sadzīves atkritumi</c:v>
                </c:pt>
                <c:pt idx="1">
                  <c:v>Liela izmēra atkritumi</c:v>
                </c:pt>
                <c:pt idx="2">
                  <c:v>Būvniecības atkritumi</c:v>
                </c:pt>
                <c:pt idx="3">
                  <c:v>Bioloģiski noārdāmi virtuves atkritumi</c:v>
                </c:pt>
                <c:pt idx="4">
                  <c:v>Jauktais iepakojums (kartons, papīrs, PET)</c:v>
                </c:pt>
                <c:pt idx="5">
                  <c:v>Stikla iepakojums</c:v>
                </c:pt>
                <c:pt idx="6">
                  <c:v>Tekstilizstrādājumi</c:v>
                </c:pt>
                <c:pt idx="7">
                  <c:v>Nolietotas riepas</c:v>
                </c:pt>
              </c:strCache>
            </c:strRef>
          </c:cat>
          <c:val>
            <c:numRef>
              <c:f>Lapa1!$F$8:$F$15</c:f>
              <c:numCache>
                <c:formatCode>General</c:formatCode>
                <c:ptCount val="8"/>
                <c:pt idx="0">
                  <c:v>1885.92</c:v>
                </c:pt>
                <c:pt idx="1">
                  <c:v>283.02</c:v>
                </c:pt>
                <c:pt idx="2">
                  <c:v>74.92</c:v>
                </c:pt>
                <c:pt idx="3">
                  <c:v>95.36</c:v>
                </c:pt>
                <c:pt idx="4">
                  <c:v>229.33999999999997</c:v>
                </c:pt>
                <c:pt idx="5">
                  <c:v>101.34</c:v>
                </c:pt>
                <c:pt idx="6">
                  <c:v>65.22</c:v>
                </c:pt>
                <c:pt idx="7">
                  <c:v>11.8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1E2-497D-B4ED-8570F2BEEC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07231648"/>
        <c:axId val="407233088"/>
      </c:barChart>
      <c:catAx>
        <c:axId val="40723164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407233088"/>
        <c:crosses val="autoZero"/>
        <c:auto val="1"/>
        <c:lblAlgn val="ctr"/>
        <c:lblOffset val="100"/>
        <c:noMultiLvlLbl val="0"/>
      </c:catAx>
      <c:valAx>
        <c:axId val="40723308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407231648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</c:dTable>
      <c:spPr>
        <a:noFill/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sng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v-LV" sz="1800" b="1" u="sng" dirty="0"/>
              <a:t>Sadzīves</a:t>
            </a:r>
            <a:r>
              <a:rPr lang="lv-LV" sz="1800" b="1" u="sng" baseline="0" dirty="0"/>
              <a:t> </a:t>
            </a:r>
            <a:r>
              <a:rPr lang="lv-LV" sz="1800" b="1" u="sng" baseline="0" dirty="0" err="1"/>
              <a:t>aktritumu</a:t>
            </a:r>
            <a:r>
              <a:rPr lang="lv-LV" sz="1800" b="1" u="sng" baseline="0" dirty="0"/>
              <a:t> izvešanas tarifi dažādās Latvijas pilsētās (EUR/m</a:t>
            </a:r>
            <a:r>
              <a:rPr lang="lv-LV" sz="1800" b="1" u="sng" baseline="30000" dirty="0"/>
              <a:t>3</a:t>
            </a:r>
            <a:r>
              <a:rPr lang="lv-LV" sz="1800" b="1" u="sng" baseline="0" dirty="0"/>
              <a:t>) 2024.g.-2025.g. - salīdzinājums</a:t>
            </a:r>
            <a:endParaRPr lang="lv-LV" sz="1800" b="1" u="sng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sng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plotArea>
      <c:layout>
        <c:manualLayout>
          <c:layoutTarget val="inner"/>
          <c:xMode val="edge"/>
          <c:yMode val="edge"/>
          <c:x val="7.6964299104297293E-2"/>
          <c:y val="0.13695796868515528"/>
          <c:w val="0.91915038436260632"/>
          <c:h val="0.46817478694462139"/>
        </c:manualLayout>
      </c:layout>
      <c:barChart>
        <c:barDir val="col"/>
        <c:grouping val="clustered"/>
        <c:varyColors val="0"/>
        <c:ser>
          <c:idx val="0"/>
          <c:order val="0"/>
          <c:tx>
            <c:v>2024.gads</c:v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0D82-4C39-9EC1-368DE17D8785}"/>
              </c:ext>
            </c:extLst>
          </c:dPt>
          <c:dLbls>
            <c:dLbl>
              <c:idx val="5"/>
              <c:layout>
                <c:manualLayout>
                  <c:x val="-5.332013569008893E-3"/>
                  <c:y val="-3.9262972428621305E-1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0D82-4C39-9EC1-368DE17D878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Lapa1!$A$3:$A$21</c:f>
              <c:strCache>
                <c:ptCount val="19"/>
                <c:pt idx="0">
                  <c:v>SIA "ĶĪLUPE" (SKRĪVERI; KOKNESE)</c:v>
                </c:pt>
                <c:pt idx="1">
                  <c:v>SIA "AIZKRAULES KUK" (AIZKRAUKLE UN AIZKRAUKLES PAG.)</c:v>
                </c:pt>
                <c:pt idx="2">
                  <c:v>SIA "ĶĪLUPE" (JAUNJELGAVA; NERETA)</c:v>
                </c:pt>
                <c:pt idx="3">
                  <c:v>SIA 'ECO BALTIA VIDE'' (PĻAVIŅAS)</c:v>
                </c:pt>
                <c:pt idx="4">
                  <c:v> SIA “Jēkabpils pakalpojumi” (JĒKABPILS)</c:v>
                </c:pt>
                <c:pt idx="5">
                  <c:v>SIA "VIDUSDAUGAVAS SPAAO" (JĒKABPILS NOV.TERITORIJA ārpus Jēkabpils pilsētas)</c:v>
                </c:pt>
                <c:pt idx="6">
                  <c:v>SIA "LAUTUS VIDE" (RĪGA 3.ZONA)</c:v>
                </c:pt>
                <c:pt idx="7">
                  <c:v>SIA 'ECO BALTIA VIDE'' (SALASPILS)</c:v>
                </c:pt>
                <c:pt idx="8">
                  <c:v>Atkritumu apsaimniekošanas sabiedrība "Piejūra" (TUKUMS)</c:v>
                </c:pt>
                <c:pt idx="9">
                  <c:v>SIA "AADSO" (DAUGAVPILS)</c:v>
                </c:pt>
                <c:pt idx="10">
                  <c:v>SIA "CLEAN R" (RĪGA 1.ZONA)</c:v>
                </c:pt>
                <c:pt idx="11">
                  <c:v>SIA "MADONAS NAMSAIMNIEKS" (MADONA)</c:v>
                </c:pt>
                <c:pt idx="12">
                  <c:v>SIA 'ECO BALTIA VIDE'' (LIEPĀJA)</c:v>
                </c:pt>
                <c:pt idx="13">
                  <c:v>SIA "ZAAO" (CĒSIS)</c:v>
                </c:pt>
                <c:pt idx="14">
                  <c:v>SIA "ZAAO" (SMILTENE)</c:v>
                </c:pt>
                <c:pt idx="15">
                  <c:v>SIA "ĶĪLUPE" (OGRE)</c:v>
                </c:pt>
                <c:pt idx="16">
                  <c:v>SIA 'ECO BALTIA VIDE'' (ĀDAŽI)</c:v>
                </c:pt>
                <c:pt idx="17">
                  <c:v>SIA "CLEAN R" (IKŠĶILE)</c:v>
                </c:pt>
                <c:pt idx="18">
                  <c:v>SIA "JELGAVAS NOVADA KU" (JELGAVA)</c:v>
                </c:pt>
              </c:strCache>
            </c:strRef>
          </c:cat>
          <c:val>
            <c:numRef>
              <c:f>Lapa1!$B$3:$B$21</c:f>
              <c:numCache>
                <c:formatCode>General</c:formatCode>
                <c:ptCount val="19"/>
                <c:pt idx="0">
                  <c:v>17.98</c:v>
                </c:pt>
                <c:pt idx="1">
                  <c:v>18.37</c:v>
                </c:pt>
                <c:pt idx="2">
                  <c:v>21.28</c:v>
                </c:pt>
                <c:pt idx="3">
                  <c:v>21.33</c:v>
                </c:pt>
                <c:pt idx="4">
                  <c:v>21.42</c:v>
                </c:pt>
                <c:pt idx="5">
                  <c:v>20.32</c:v>
                </c:pt>
                <c:pt idx="6">
                  <c:v>23.69</c:v>
                </c:pt>
                <c:pt idx="7">
                  <c:v>25.62</c:v>
                </c:pt>
                <c:pt idx="8">
                  <c:v>23.23</c:v>
                </c:pt>
                <c:pt idx="9" formatCode="0.00">
                  <c:v>25.81</c:v>
                </c:pt>
                <c:pt idx="10">
                  <c:v>26.48</c:v>
                </c:pt>
                <c:pt idx="11">
                  <c:v>26.06</c:v>
                </c:pt>
                <c:pt idx="12">
                  <c:v>30.11</c:v>
                </c:pt>
                <c:pt idx="13">
                  <c:v>31.12</c:v>
                </c:pt>
                <c:pt idx="14">
                  <c:v>31.64</c:v>
                </c:pt>
                <c:pt idx="15">
                  <c:v>28.68</c:v>
                </c:pt>
                <c:pt idx="16">
                  <c:v>32.32</c:v>
                </c:pt>
                <c:pt idx="17">
                  <c:v>28.81</c:v>
                </c:pt>
                <c:pt idx="18" formatCode="0.00">
                  <c:v>35.200000000000003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D82-4C39-9EC1-368DE17D8785}"/>
            </c:ext>
          </c:extLst>
        </c:ser>
        <c:ser>
          <c:idx val="2"/>
          <c:order val="2"/>
          <c:tx>
            <c:v>2025.gads</c:v>
          </c:tx>
          <c:spPr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Pt>
            <c:idx val="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0D82-4C39-9EC1-368DE17D8785}"/>
              </c:ext>
            </c:extLst>
          </c:dPt>
          <c:dLbls>
            <c:dLbl>
              <c:idx val="0"/>
              <c:layout>
                <c:manualLayout>
                  <c:x val="1.066402713801759E-3"/>
                  <c:y val="-3.426626268901457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0D82-4C39-9EC1-368DE17D8785}"/>
                </c:ext>
              </c:extLst>
            </c:dLbl>
            <c:dLbl>
              <c:idx val="1"/>
              <c:layout>
                <c:manualLayout>
                  <c:x val="-1.9550490570763892E-17"/>
                  <c:y val="-2.355805559869762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D82-4C39-9EC1-368DE17D8785}"/>
                </c:ext>
              </c:extLst>
            </c:dLbl>
            <c:dLbl>
              <c:idx val="2"/>
              <c:layout>
                <c:manualLayout>
                  <c:x val="-1.0664027138018177E-3"/>
                  <c:y val="-2.569969701676099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0D82-4C39-9EC1-368DE17D8785}"/>
                </c:ext>
              </c:extLst>
            </c:dLbl>
            <c:dLbl>
              <c:idx val="3"/>
              <c:layout>
                <c:manualLayout>
                  <c:x val="4.1984358811093646E-8"/>
                  <c:y val="-1.9274772762570759E-2"/>
                </c:manualLayout>
              </c:layout>
              <c:numFmt formatCode="#,##0.0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lv-LV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8243717859398911E-2"/>
                      <c:h val="5.350899514690563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B-0D82-4C39-9EC1-368DE17D8785}"/>
                </c:ext>
              </c:extLst>
            </c:dLbl>
            <c:dLbl>
              <c:idx val="4"/>
              <c:layout>
                <c:manualLayout>
                  <c:x val="-3.9100981141527785E-17"/>
                  <c:y val="-2.998297985288782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0D82-4C39-9EC1-368DE17D8785}"/>
                </c:ext>
              </c:extLst>
            </c:dLbl>
            <c:dLbl>
              <c:idx val="6"/>
              <c:layout>
                <c:manualLayout>
                  <c:x val="2.1328054276034789E-3"/>
                  <c:y val="-1.927477276257071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0D82-4C39-9EC1-368DE17D8785}"/>
                </c:ext>
              </c:extLst>
            </c:dLbl>
            <c:dLbl>
              <c:idx val="7"/>
              <c:layout>
                <c:manualLayout>
                  <c:x val="3.1992501257641468E-3"/>
                  <c:y val="-1.2849848508380479E-2"/>
                </c:manualLayout>
              </c:layout>
              <c:numFmt formatCode="#,##0.0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lv-LV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3575731428407807E-2"/>
                      <c:h val="4.065914663852516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F-0D82-4C39-9EC1-368DE17D8785}"/>
                </c:ext>
              </c:extLst>
            </c:dLbl>
            <c:dLbl>
              <c:idx val="9"/>
              <c:layout>
                <c:manualLayout>
                  <c:x val="0"/>
                  <c:y val="-2.355805559869758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0D82-4C39-9EC1-368DE17D8785}"/>
                </c:ext>
              </c:extLst>
            </c:dLbl>
            <c:dLbl>
              <c:idx val="10"/>
              <c:layout>
                <c:manualLayout>
                  <c:x val="-7.820196228305557E-17"/>
                  <c:y val="-2.355805559869754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0D82-4C39-9EC1-368DE17D8785}"/>
                </c:ext>
              </c:extLst>
            </c:dLbl>
            <c:dLbl>
              <c:idx val="12"/>
              <c:layout>
                <c:manualLayout>
                  <c:x val="-7.820196228305557E-17"/>
                  <c:y val="-2.569969701676099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0D82-4C39-9EC1-368DE17D8785}"/>
                </c:ext>
              </c:extLst>
            </c:dLbl>
            <c:dLbl>
              <c:idx val="13"/>
              <c:layout>
                <c:manualLayout>
                  <c:x val="1.0664027138017785E-3"/>
                  <c:y val="-2.141641418063413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0D82-4C39-9EC1-368DE17D8785}"/>
                </c:ext>
              </c:extLst>
            </c:dLbl>
            <c:dLbl>
              <c:idx val="14"/>
              <c:layout>
                <c:manualLayout>
                  <c:x val="2.1328054276034008E-3"/>
                  <c:y val="-1.927477276257071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0D82-4C39-9EC1-368DE17D8785}"/>
                </c:ext>
              </c:extLst>
            </c:dLbl>
            <c:dLbl>
              <c:idx val="15"/>
              <c:layout>
                <c:manualLayout>
                  <c:x val="-5.8009396260847324E-3"/>
                  <c:y val="3.1832904711726531E-3"/>
                </c:manualLayout>
              </c:layout>
              <c:numFmt formatCode="#,##0.0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lv-LV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5881570237521962E-2"/>
                      <c:h val="2.430915506422624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6-0D82-4C39-9EC1-368DE17D8785}"/>
                </c:ext>
              </c:extLst>
            </c:dLbl>
            <c:dLbl>
              <c:idx val="16"/>
              <c:layout>
                <c:manualLayout>
                  <c:x val="-1.5640392456611114E-16"/>
                  <c:y val="-1.9274772762570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0D82-4C39-9EC1-368DE17D8785}"/>
                </c:ext>
              </c:extLst>
            </c:dLbl>
            <c:dLbl>
              <c:idx val="18"/>
              <c:layout>
                <c:manualLayout>
                  <c:x val="1.0664027138017785E-3"/>
                  <c:y val="-2.141641418063415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0D82-4C39-9EC1-368DE17D8785}"/>
                </c:ext>
              </c:extLst>
            </c:dLbl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Lapa1!$A$3:$A$21</c:f>
              <c:strCache>
                <c:ptCount val="19"/>
                <c:pt idx="0">
                  <c:v>SIA "ĶĪLUPE" (SKRĪVERI; KOKNESE)</c:v>
                </c:pt>
                <c:pt idx="1">
                  <c:v>SIA "AIZKRAULES KUK" (AIZKRAUKLE UN AIZKRAUKLES PAG.)</c:v>
                </c:pt>
                <c:pt idx="2">
                  <c:v>SIA "ĶĪLUPE" (JAUNJELGAVA; NERETA)</c:v>
                </c:pt>
                <c:pt idx="3">
                  <c:v>SIA 'ECO BALTIA VIDE'' (PĻAVIŅAS)</c:v>
                </c:pt>
                <c:pt idx="4">
                  <c:v> SIA “Jēkabpils pakalpojumi” (JĒKABPILS)</c:v>
                </c:pt>
                <c:pt idx="5">
                  <c:v>SIA "VIDUSDAUGAVAS SPAAO" (JĒKABPILS NOV.TERITORIJA ārpus Jēkabpils pilsētas)</c:v>
                </c:pt>
                <c:pt idx="6">
                  <c:v>SIA "LAUTUS VIDE" (RĪGA 3.ZONA)</c:v>
                </c:pt>
                <c:pt idx="7">
                  <c:v>SIA 'ECO BALTIA VIDE'' (SALASPILS)</c:v>
                </c:pt>
                <c:pt idx="8">
                  <c:v>Atkritumu apsaimniekošanas sabiedrība "Piejūra" (TUKUMS)</c:v>
                </c:pt>
                <c:pt idx="9">
                  <c:v>SIA "AADSO" (DAUGAVPILS)</c:v>
                </c:pt>
                <c:pt idx="10">
                  <c:v>SIA "CLEAN R" (RĪGA 1.ZONA)</c:v>
                </c:pt>
                <c:pt idx="11">
                  <c:v>SIA "MADONAS NAMSAIMNIEKS" (MADONA)</c:v>
                </c:pt>
                <c:pt idx="12">
                  <c:v>SIA 'ECO BALTIA VIDE'' (LIEPĀJA)</c:v>
                </c:pt>
                <c:pt idx="13">
                  <c:v>SIA "ZAAO" (CĒSIS)</c:v>
                </c:pt>
                <c:pt idx="14">
                  <c:v>SIA "ZAAO" (SMILTENE)</c:v>
                </c:pt>
                <c:pt idx="15">
                  <c:v>SIA "ĶĪLUPE" (OGRE)</c:v>
                </c:pt>
                <c:pt idx="16">
                  <c:v>SIA 'ECO BALTIA VIDE'' (ĀDAŽI)</c:v>
                </c:pt>
                <c:pt idx="17">
                  <c:v>SIA "CLEAN R" (IKŠĶILE)</c:v>
                </c:pt>
                <c:pt idx="18">
                  <c:v>SIA "JELGAVAS NOVADA KU" (JELGAVA)</c:v>
                </c:pt>
              </c:strCache>
            </c:strRef>
          </c:cat>
          <c:val>
            <c:numRef>
              <c:f>Lapa1!$D$3:$D$21</c:f>
              <c:numCache>
                <c:formatCode>0.00</c:formatCode>
                <c:ptCount val="19"/>
                <c:pt idx="0" formatCode="General">
                  <c:v>18.64</c:v>
                </c:pt>
                <c:pt idx="1">
                  <c:v>19.8</c:v>
                </c:pt>
                <c:pt idx="2">
                  <c:v>21.94</c:v>
                </c:pt>
                <c:pt idx="3" formatCode="General">
                  <c:v>22.05</c:v>
                </c:pt>
                <c:pt idx="4" formatCode="General">
                  <c:v>22.05</c:v>
                </c:pt>
                <c:pt idx="5">
                  <c:v>23.86</c:v>
                </c:pt>
                <c:pt idx="6" formatCode="General">
                  <c:v>24.28</c:v>
                </c:pt>
                <c:pt idx="7" formatCode="General">
                  <c:v>26.22</c:v>
                </c:pt>
                <c:pt idx="8" formatCode="General">
                  <c:v>26.28</c:v>
                </c:pt>
                <c:pt idx="9">
                  <c:v>26.86</c:v>
                </c:pt>
                <c:pt idx="10" formatCode="General">
                  <c:v>27.06</c:v>
                </c:pt>
                <c:pt idx="11" formatCode="General">
                  <c:v>29.14</c:v>
                </c:pt>
                <c:pt idx="12" formatCode="General">
                  <c:v>30.66</c:v>
                </c:pt>
                <c:pt idx="13" formatCode="General">
                  <c:v>31.75</c:v>
                </c:pt>
                <c:pt idx="14" formatCode="General">
                  <c:v>32.270000000000003</c:v>
                </c:pt>
                <c:pt idx="15" formatCode="General">
                  <c:v>32.51</c:v>
                </c:pt>
                <c:pt idx="16">
                  <c:v>33.200000000000003</c:v>
                </c:pt>
                <c:pt idx="17" formatCode="General">
                  <c:v>34.08</c:v>
                </c:pt>
                <c:pt idx="18" formatCode="General">
                  <c:v>35.82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0D82-4C39-9EC1-368DE17D878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01446104"/>
        <c:axId val="101444664"/>
        <c:extLst>
          <c:ext xmlns:c15="http://schemas.microsoft.com/office/drawing/2012/chart" uri="{02D57815-91ED-43cb-92C2-25804820EDAC}">
            <c15:filteredBarSeries>
              <c15:ser>
                <c:idx val="1"/>
                <c:order val="1"/>
                <c:tx>
                  <c:v>2024.gads</c:v>
                </c:tx>
                <c:spPr>
                  <a:solidFill>
                    <a:schemeClr val="accent2"/>
                  </a:solidFill>
                  <a:ln>
                    <a:noFill/>
                  </a:ln>
                  <a:effectLst/>
                </c:spPr>
                <c:invertIfNegative val="0"/>
                <c:dLbls>
                  <c:delete val="1"/>
                </c:dLbls>
                <c:cat>
                  <c:strRef>
                    <c:extLst>
                      <c:ext uri="{02D57815-91ED-43cb-92C2-25804820EDAC}">
                        <c15:formulaRef>
                          <c15:sqref>Lapa1!$A$3:$A$21</c15:sqref>
                        </c15:formulaRef>
                      </c:ext>
                    </c:extLst>
                    <c:strCache>
                      <c:ptCount val="19"/>
                      <c:pt idx="0">
                        <c:v>SIA "ĶĪLUPE" (SKRĪVERI; KOKNESE)</c:v>
                      </c:pt>
                      <c:pt idx="1">
                        <c:v>SIA "AIZKRAULES KUK" (AIZKRAUKLE UN AIZKRAUKLES PAG.)</c:v>
                      </c:pt>
                      <c:pt idx="2">
                        <c:v>SIA "ĶĪLUPE" (JAUNJELGAVA; NERETA)</c:v>
                      </c:pt>
                      <c:pt idx="3">
                        <c:v>SIA 'ECO BALTIA VIDE'' (PĻAVIŅAS)</c:v>
                      </c:pt>
                      <c:pt idx="4">
                        <c:v> SIA “Jēkabpils pakalpojumi” (JĒKABPILS)</c:v>
                      </c:pt>
                      <c:pt idx="5">
                        <c:v>SIA "VIDUSDAUGAVAS SPAAO" (JĒKABPILS NOV.TERITORIJA ārpus Jēkabpils pilsētas)</c:v>
                      </c:pt>
                      <c:pt idx="6">
                        <c:v>SIA "LAUTUS VIDE" (RĪGA 3.ZONA)</c:v>
                      </c:pt>
                      <c:pt idx="7">
                        <c:v>SIA 'ECO BALTIA VIDE'' (SALASPILS)</c:v>
                      </c:pt>
                      <c:pt idx="8">
                        <c:v>Atkritumu apsaimniekošanas sabiedrība "Piejūra" (TUKUMS)</c:v>
                      </c:pt>
                      <c:pt idx="9">
                        <c:v>SIA "AADSO" (DAUGAVPILS)</c:v>
                      </c:pt>
                      <c:pt idx="10">
                        <c:v>SIA "CLEAN R" (RĪGA 1.ZONA)</c:v>
                      </c:pt>
                      <c:pt idx="11">
                        <c:v>SIA "MADONAS NAMSAIMNIEKS" (MADONA)</c:v>
                      </c:pt>
                      <c:pt idx="12">
                        <c:v>SIA 'ECO BALTIA VIDE'' (LIEPĀJA)</c:v>
                      </c:pt>
                      <c:pt idx="13">
                        <c:v>SIA "ZAAO" (CĒSIS)</c:v>
                      </c:pt>
                      <c:pt idx="14">
                        <c:v>SIA "ZAAO" (SMILTENE)</c:v>
                      </c:pt>
                      <c:pt idx="15">
                        <c:v>SIA "ĶĪLUPE" (OGRE)</c:v>
                      </c:pt>
                      <c:pt idx="16">
                        <c:v>SIA 'ECO BALTIA VIDE'' (ĀDAŽI)</c:v>
                      </c:pt>
                      <c:pt idx="17">
                        <c:v>SIA "CLEAN R" (IKŠĶILE)</c:v>
                      </c:pt>
                      <c:pt idx="18">
                        <c:v>SIA "JELGAVAS NOVADA KU" (JELGAVA)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Lapa1!$C$3:$C$21</c15:sqref>
                        </c15:formulaRef>
                      </c:ext>
                    </c:extLst>
                    <c:numCache>
                      <c:formatCode>General</c:formatCode>
                      <c:ptCount val="19"/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3-0D82-4C39-9EC1-368DE17D8785}"/>
                  </c:ext>
                </c:extLst>
              </c15:ser>
            </c15:filteredBarSeries>
          </c:ext>
        </c:extLst>
      </c:barChart>
      <c:catAx>
        <c:axId val="1014461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01444664"/>
        <c:crosses val="autoZero"/>
        <c:auto val="1"/>
        <c:lblAlgn val="ctr"/>
        <c:lblOffset val="100"/>
        <c:noMultiLvlLbl val="0"/>
      </c:catAx>
      <c:valAx>
        <c:axId val="1014446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\ &quot;€&quot;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014461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2384600741762852"/>
          <c:y val="0.83444369852366707"/>
          <c:w val="0.11061971684572856"/>
          <c:h val="0.1405459769097328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sng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v-LV" sz="1800" b="1" u="sng"/>
              <a:t>SIA</a:t>
            </a:r>
            <a:r>
              <a:rPr lang="lv-LV" sz="1800" b="1" u="sng" baseline="0"/>
              <a:t> "AIZKRAUKLES KUK" ieņēmumi no ziemas dienesta 2022., 2023. un 2024.gadā</a:t>
            </a:r>
            <a:endParaRPr lang="lv-LV" sz="1800" b="1" u="sng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sng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  <a:ln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307-477E-9D38-9D21C90BE72B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307-477E-9D38-9D21C90BE72B}"/>
              </c:ext>
            </c:extLst>
          </c:dPt>
          <c:dPt>
            <c:idx val="4"/>
            <c:invertIfNegative val="0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  <a:ln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307-477E-9D38-9D21C90BE72B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E307-477E-9D38-9D21C90BE72B}"/>
              </c:ext>
            </c:extLst>
          </c:dPt>
          <c:dPt>
            <c:idx val="7"/>
            <c:invertIfNegative val="0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  <a:ln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E307-477E-9D38-9D21C90BE72B}"/>
              </c:ext>
            </c:extLst>
          </c:dPt>
          <c:dPt>
            <c:idx val="10"/>
            <c:invertIfNegative val="0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  <a:ln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E307-477E-9D38-9D21C90BE72B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E307-477E-9D38-9D21C90BE72B}"/>
              </c:ext>
            </c:extLst>
          </c:dPt>
          <c:dPt>
            <c:idx val="13"/>
            <c:invertIfNegative val="0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  <a:ln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E307-477E-9D38-9D21C90BE72B}"/>
              </c:ext>
            </c:extLst>
          </c:dPt>
          <c:dPt>
            <c:idx val="14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E307-477E-9D38-9D21C90BE72B}"/>
              </c:ext>
            </c:extLst>
          </c:dPt>
          <c:dPt>
            <c:idx val="16"/>
            <c:invertIfNegative val="0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  <a:ln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E307-477E-9D38-9D21C90BE72B}"/>
              </c:ext>
            </c:extLst>
          </c:dPt>
          <c:dPt>
            <c:idx val="17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5-E307-477E-9D38-9D21C90BE72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Lapa1!$B$9:$B$26</c:f>
              <c:strCache>
                <c:ptCount val="18"/>
                <c:pt idx="0">
                  <c:v>JANVĀRIS 2022.</c:v>
                </c:pt>
                <c:pt idx="1">
                  <c:v>JANVĀRIS 2023.</c:v>
                </c:pt>
                <c:pt idx="2">
                  <c:v>JANVĀRIS 2024.</c:v>
                </c:pt>
                <c:pt idx="3">
                  <c:v>FEBRUĀRIS 2022.</c:v>
                </c:pt>
                <c:pt idx="4">
                  <c:v>FEBRUĀRIS 2023.</c:v>
                </c:pt>
                <c:pt idx="5">
                  <c:v>FEBRUĀRIS 2024.</c:v>
                </c:pt>
                <c:pt idx="6">
                  <c:v>MARTS 2022.</c:v>
                </c:pt>
                <c:pt idx="7">
                  <c:v>MARTS 2023.</c:v>
                </c:pt>
                <c:pt idx="8">
                  <c:v>MARTS 2024.</c:v>
                </c:pt>
                <c:pt idx="9">
                  <c:v>NOVEMBRIS 2022.</c:v>
                </c:pt>
                <c:pt idx="10">
                  <c:v>NOVEMBRIS 2023.</c:v>
                </c:pt>
                <c:pt idx="11">
                  <c:v>NOVEMBRIS 2024.</c:v>
                </c:pt>
                <c:pt idx="12">
                  <c:v>DECEMBRIS 2022.</c:v>
                </c:pt>
                <c:pt idx="13">
                  <c:v>DECEMBRIS 2023.</c:v>
                </c:pt>
                <c:pt idx="14">
                  <c:v>DECEMBRIS 2024.</c:v>
                </c:pt>
                <c:pt idx="15">
                  <c:v>Kopā (2022.g.)</c:v>
                </c:pt>
                <c:pt idx="16">
                  <c:v>Kopā (2023.g.)</c:v>
                </c:pt>
                <c:pt idx="17">
                  <c:v>Kopā (2024.g.)</c:v>
                </c:pt>
              </c:strCache>
            </c:strRef>
          </c:cat>
          <c:val>
            <c:numRef>
              <c:f>Lapa1!$C$9:$C$26</c:f>
              <c:numCache>
                <c:formatCode>#\ ##0.00\ "€"</c:formatCode>
                <c:ptCount val="18"/>
                <c:pt idx="0">
                  <c:v>55032.02</c:v>
                </c:pt>
                <c:pt idx="1">
                  <c:v>26575.541780000007</c:v>
                </c:pt>
                <c:pt idx="2">
                  <c:v>32794.271890000004</c:v>
                </c:pt>
                <c:pt idx="3">
                  <c:v>39637.86</c:v>
                </c:pt>
                <c:pt idx="4">
                  <c:v>41635.144339999992</c:v>
                </c:pt>
                <c:pt idx="5">
                  <c:v>19554.470949999999</c:v>
                </c:pt>
                <c:pt idx="6">
                  <c:v>3079.73</c:v>
                </c:pt>
                <c:pt idx="7">
                  <c:v>24498.92</c:v>
                </c:pt>
                <c:pt idx="8">
                  <c:v>0</c:v>
                </c:pt>
                <c:pt idx="9">
                  <c:v>18224.88</c:v>
                </c:pt>
                <c:pt idx="10">
                  <c:v>19403.169999999998</c:v>
                </c:pt>
                <c:pt idx="11">
                  <c:v>1279.0999999999999</c:v>
                </c:pt>
                <c:pt idx="12">
                  <c:v>57976.54</c:v>
                </c:pt>
                <c:pt idx="13">
                  <c:v>37349.980000000003</c:v>
                </c:pt>
                <c:pt idx="14">
                  <c:v>10439.11</c:v>
                </c:pt>
                <c:pt idx="15">
                  <c:v>173951.03</c:v>
                </c:pt>
                <c:pt idx="16">
                  <c:v>149462.75612000001</c:v>
                </c:pt>
                <c:pt idx="17">
                  <c:v>64066.952840000005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E307-477E-9D38-9D21C90BE7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331086896"/>
        <c:axId val="331091576"/>
      </c:barChart>
      <c:catAx>
        <c:axId val="33108689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331091576"/>
        <c:crosses val="autoZero"/>
        <c:auto val="1"/>
        <c:lblAlgn val="ctr"/>
        <c:lblOffset val="100"/>
        <c:noMultiLvlLbl val="0"/>
      </c:catAx>
      <c:valAx>
        <c:axId val="33109157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\ &quot;€&quot;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3310868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AF8B3E12-D034-2621-4D23-5C3FE6D0F2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pakšvirsraksts 2">
            <a:extLst>
              <a:ext uri="{FF2B5EF4-FFF2-40B4-BE49-F238E27FC236}">
                <a16:creationId xmlns:a16="http://schemas.microsoft.com/office/drawing/2014/main" id="{9DD81B80-3086-4BF1-5A91-9E47C51C8E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v-LV"/>
              <a:t>Noklikšķiniet, lai rediģētu šablona apakšvirsraksta stilu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A742EB6C-E0CE-D96E-BDFF-91033D3E33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FE038-DC2E-4240-85A7-1C1031E51F56}" type="datetimeFigureOut">
              <a:rPr lang="lv-LV" smtClean="0"/>
              <a:t>20.05.2025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616BE59E-F01F-22A3-7EDA-47B5B0463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B255545E-EF9F-1071-09E5-49BF95710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B9934-905C-47BF-8455-BF7C8716DBB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444964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2FB4E0B4-ED97-0120-B6D3-7698B11E8A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id="{66AFC381-AE2B-D725-B8EC-0BD1CD22AF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42149545-3031-5F93-76EA-057F8F364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FE038-DC2E-4240-85A7-1C1031E51F56}" type="datetimeFigureOut">
              <a:rPr lang="lv-LV" smtClean="0"/>
              <a:t>20.05.2025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78B6599E-649D-7975-C02C-6FA5229CFB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C9154F3A-0B15-02B4-8123-80C08B77F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B9934-905C-47BF-8455-BF7C8716DBB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212732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>
            <a:extLst>
              <a:ext uri="{FF2B5EF4-FFF2-40B4-BE49-F238E27FC236}">
                <a16:creationId xmlns:a16="http://schemas.microsoft.com/office/drawing/2014/main" id="{776C3DA6-BDF6-F0AD-EEB7-305DDB1690D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id="{E58301CF-F196-35F3-8DD4-C45800D4D6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B286ED51-F2AC-B64F-6F42-32AA37FF05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FE038-DC2E-4240-85A7-1C1031E51F56}" type="datetimeFigureOut">
              <a:rPr lang="lv-LV" smtClean="0"/>
              <a:t>20.05.2025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81658BBC-5FF5-98B7-8D4C-55F01E877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8B4EF194-A59E-DBDA-419A-EBB5A249A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B9934-905C-47BF-8455-BF7C8716DBB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10349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2310A851-CEC8-0BC7-5E2F-C53F3F85FA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1C334B7B-1F3D-2746-2DEF-808B0609FC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D846D7BF-0E8F-5900-25A6-5F85D02F57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FE038-DC2E-4240-85A7-1C1031E51F56}" type="datetimeFigureOut">
              <a:rPr lang="lv-LV" smtClean="0"/>
              <a:t>20.05.2025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A5FB3A30-B398-01D4-579F-B510EFA50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6C29967B-660F-A75C-3FE6-E0BE128FB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B9934-905C-47BF-8455-BF7C8716DBB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238200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67E748A6-9F19-4448-F06F-645C454FDB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05252F54-6664-54FF-2DED-FF53882E27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0D341A88-3638-E6C9-93D8-59A016A5D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FE038-DC2E-4240-85A7-1C1031E51F56}" type="datetimeFigureOut">
              <a:rPr lang="lv-LV" smtClean="0"/>
              <a:t>20.05.2025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0BBEC48D-D46C-E68F-F26E-1AEF3C4B1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57FB21AE-559D-FB0D-2228-D14E946A6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B9934-905C-47BF-8455-BF7C8716DBB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09877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a blo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AFF6B17A-F47F-DBEE-BB49-E9A86F28FD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90A06085-6C57-5D42-9B02-842BC18FA5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1CA06C00-0C0E-80D5-6530-276F701BCD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CEC691E2-37D7-0A26-1333-29E27D954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FE038-DC2E-4240-85A7-1C1031E51F56}" type="datetimeFigureOut">
              <a:rPr lang="lv-LV" smtClean="0"/>
              <a:t>20.05.2025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9409138A-C38C-2D66-127F-545C19033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F9DBDA48-B847-8F3C-7E4A-8187AA379A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B9934-905C-47BF-8455-BF7C8716DBB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96002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5B1ABDA0-716F-CAAF-BC23-5F8EBACC60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ADF00CE0-2B83-32E4-E520-9FB2B8CC4F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8A676040-DFD5-7AAC-EC0C-63513CA6C1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Teksta vietturis 4">
            <a:extLst>
              <a:ext uri="{FF2B5EF4-FFF2-40B4-BE49-F238E27FC236}">
                <a16:creationId xmlns:a16="http://schemas.microsoft.com/office/drawing/2014/main" id="{EF82343E-F8F0-8549-2198-E114E34E83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6" name="Satura vietturis 5">
            <a:extLst>
              <a:ext uri="{FF2B5EF4-FFF2-40B4-BE49-F238E27FC236}">
                <a16:creationId xmlns:a16="http://schemas.microsoft.com/office/drawing/2014/main" id="{E4F65289-047B-2376-C9D3-FD8D91A7D9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7" name="Datuma vietturis 6">
            <a:extLst>
              <a:ext uri="{FF2B5EF4-FFF2-40B4-BE49-F238E27FC236}">
                <a16:creationId xmlns:a16="http://schemas.microsoft.com/office/drawing/2014/main" id="{148A01E6-222C-B66F-FC5D-8C90D672D9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FE038-DC2E-4240-85A7-1C1031E51F56}" type="datetimeFigureOut">
              <a:rPr lang="lv-LV" smtClean="0"/>
              <a:t>20.05.2025</a:t>
            </a:fld>
            <a:endParaRPr lang="lv-LV"/>
          </a:p>
        </p:txBody>
      </p:sp>
      <p:sp>
        <p:nvSpPr>
          <p:cNvPr id="8" name="Kājenes vietturis 7">
            <a:extLst>
              <a:ext uri="{FF2B5EF4-FFF2-40B4-BE49-F238E27FC236}">
                <a16:creationId xmlns:a16="http://schemas.microsoft.com/office/drawing/2014/main" id="{5581CA56-AC2D-6358-6F38-E86453FD1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aida numura vietturis 8">
            <a:extLst>
              <a:ext uri="{FF2B5EF4-FFF2-40B4-BE49-F238E27FC236}">
                <a16:creationId xmlns:a16="http://schemas.microsoft.com/office/drawing/2014/main" id="{439A8EFF-9546-1AA4-DB47-06AFA1441C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B9934-905C-47BF-8455-BF7C8716DBB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326827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F12D89FE-C421-0072-2B7D-32DB6EE69E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Datuma vietturis 2">
            <a:extLst>
              <a:ext uri="{FF2B5EF4-FFF2-40B4-BE49-F238E27FC236}">
                <a16:creationId xmlns:a16="http://schemas.microsoft.com/office/drawing/2014/main" id="{D3AEA889-E002-E44D-B232-95C8BE428B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FE038-DC2E-4240-85A7-1C1031E51F56}" type="datetimeFigureOut">
              <a:rPr lang="lv-LV" smtClean="0"/>
              <a:t>20.05.2025</a:t>
            </a:fld>
            <a:endParaRPr lang="lv-LV"/>
          </a:p>
        </p:txBody>
      </p:sp>
      <p:sp>
        <p:nvSpPr>
          <p:cNvPr id="4" name="Kājenes vietturis 3">
            <a:extLst>
              <a:ext uri="{FF2B5EF4-FFF2-40B4-BE49-F238E27FC236}">
                <a16:creationId xmlns:a16="http://schemas.microsoft.com/office/drawing/2014/main" id="{02D680E8-8522-0C0D-C8BA-0E57CEBED9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aida numura vietturis 4">
            <a:extLst>
              <a:ext uri="{FF2B5EF4-FFF2-40B4-BE49-F238E27FC236}">
                <a16:creationId xmlns:a16="http://schemas.microsoft.com/office/drawing/2014/main" id="{B971134C-368F-4548-E769-713E947886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B9934-905C-47BF-8455-BF7C8716DBB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38477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1">
            <a:extLst>
              <a:ext uri="{FF2B5EF4-FFF2-40B4-BE49-F238E27FC236}">
                <a16:creationId xmlns:a16="http://schemas.microsoft.com/office/drawing/2014/main" id="{BD144971-36B8-C14E-FA03-00F7D47E5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FE038-DC2E-4240-85A7-1C1031E51F56}" type="datetimeFigureOut">
              <a:rPr lang="lv-LV" smtClean="0"/>
              <a:t>20.05.2025</a:t>
            </a:fld>
            <a:endParaRPr lang="lv-LV"/>
          </a:p>
        </p:txBody>
      </p:sp>
      <p:sp>
        <p:nvSpPr>
          <p:cNvPr id="3" name="Kājenes vietturis 2">
            <a:extLst>
              <a:ext uri="{FF2B5EF4-FFF2-40B4-BE49-F238E27FC236}">
                <a16:creationId xmlns:a16="http://schemas.microsoft.com/office/drawing/2014/main" id="{79D19CF0-9FE3-59B9-679C-D3FB20F38F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id="{9AAA0A64-F965-64D3-CDF9-CE7A7122EA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B9934-905C-47BF-8455-BF7C8716DBB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614973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8BB16AC1-2073-DBFF-F04B-43E75BB2A2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B124DBD5-69CD-6E7D-19E7-E215DCDFD9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13B52601-DC5A-7866-4F28-168CA5873F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238A3127-A8E9-A4F9-32C1-66399EE8F6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FE038-DC2E-4240-85A7-1C1031E51F56}" type="datetimeFigureOut">
              <a:rPr lang="lv-LV" smtClean="0"/>
              <a:t>20.05.2025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F6851113-B36E-24D4-CFF8-4678E12364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09F4E046-9C29-DB20-C2D4-4C7DF327E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B9934-905C-47BF-8455-BF7C8716DBB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46994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B5C39639-EFDF-4913-5EBA-C012913D4A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ttēla vietturis 2">
            <a:extLst>
              <a:ext uri="{FF2B5EF4-FFF2-40B4-BE49-F238E27FC236}">
                <a16:creationId xmlns:a16="http://schemas.microsoft.com/office/drawing/2014/main" id="{7BD9927F-FE4A-5A4F-DC84-1CC08E7907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69AC19EC-4E64-626D-2B43-892B359CE0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9DF60A2F-D58C-18D4-310B-DD04247E1B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FE038-DC2E-4240-85A7-1C1031E51F56}" type="datetimeFigureOut">
              <a:rPr lang="lv-LV" smtClean="0"/>
              <a:t>20.05.2025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7403663B-A1C7-3C02-4D64-AB290A444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137D250B-726C-3C55-0F12-D5ADDD030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B9934-905C-47BF-8455-BF7C8716DBB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40072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a vietturis 1">
            <a:extLst>
              <a:ext uri="{FF2B5EF4-FFF2-40B4-BE49-F238E27FC236}">
                <a16:creationId xmlns:a16="http://schemas.microsoft.com/office/drawing/2014/main" id="{B5972B5C-AAE1-8F29-DA7A-7E4600BEAC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3A862F6D-36BE-E359-7584-A58AEC403D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DBAFA5F4-78C3-EE0E-BA5F-7ABEB7A5D0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EFE038-DC2E-4240-85A7-1C1031E51F56}" type="datetimeFigureOut">
              <a:rPr lang="lv-LV" smtClean="0"/>
              <a:t>20.05.2025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D464B853-BF73-F106-B342-0C418C4F98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C708D1A2-C681-EE98-F612-C40F367A9A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2B9934-905C-47BF-8455-BF7C8716DBB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03478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F463B2C-3F00-01E1-4B36-0A2F855AD8B2}"/>
              </a:ext>
            </a:extLst>
          </p:cNvPr>
          <p:cNvSpPr txBox="1"/>
          <p:nvPr/>
        </p:nvSpPr>
        <p:spPr>
          <a:xfrm>
            <a:off x="1500325" y="958788"/>
            <a:ext cx="8700117" cy="4296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lv-LV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algn="ctr" rtl="0">
              <a:defRPr sz="1800" b="1" i="0" u="sng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lv-LV" sz="3200" b="1" u="sng" dirty="0"/>
              <a:t>SIA "AIZKRAUKLES</a:t>
            </a:r>
            <a:r>
              <a:rPr lang="lv-LV" sz="3200" b="1" u="sng" baseline="0" dirty="0"/>
              <a:t> KUK" finanšu dati 2024.gads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lv-LV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342900" lvl="0" indent="-342900" algn="ctr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lv-LV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Uzņēmuma ieņēmumi 1 256 998 EUR </a:t>
            </a:r>
            <a:r>
              <a:rPr lang="lv-LV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(1 272 676 -</a:t>
            </a:r>
            <a:r>
              <a:rPr lang="lv-LV" sz="20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lv-LV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,23%)</a:t>
            </a:r>
            <a:endParaRPr lang="lv-LV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ctr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lv-LV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 algn="ctr">
              <a:lnSpc>
                <a:spcPct val="107000"/>
              </a:lnSpc>
              <a:buFont typeface="+mj-lt"/>
              <a:buAutoNum type="arabicPeriod"/>
            </a:pPr>
            <a:r>
              <a:rPr lang="lv-LV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Labiekārtošana 692 841 EUR </a:t>
            </a:r>
            <a:r>
              <a:rPr lang="lv-LV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(672 673 </a:t>
            </a:r>
            <a:r>
              <a:rPr lang="lv-LV" sz="16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+3</a:t>
            </a:r>
            <a:r>
              <a:rPr lang="lv-LV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%)</a:t>
            </a:r>
          </a:p>
          <a:p>
            <a:pPr marL="800100" lvl="1" indent="-342900" algn="ctr">
              <a:lnSpc>
                <a:spcPct val="107000"/>
              </a:lnSpc>
              <a:buFont typeface="+mj-lt"/>
              <a:buAutoNum type="arabicPeriod"/>
            </a:pPr>
            <a:r>
              <a:rPr lang="lv-LV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Sanitārie 556 459 EUR </a:t>
            </a:r>
            <a:r>
              <a:rPr lang="lv-LV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(592 913 </a:t>
            </a:r>
            <a:r>
              <a:rPr lang="lv-LV" sz="16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-6,14</a:t>
            </a:r>
            <a:r>
              <a:rPr lang="lv-LV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%)</a:t>
            </a:r>
          </a:p>
          <a:p>
            <a:pPr marL="914400" algn="ctr">
              <a:lnSpc>
                <a:spcPct val="107000"/>
              </a:lnSpc>
            </a:pPr>
            <a:r>
              <a:rPr lang="lv-LV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342900" lvl="0" indent="-342900" algn="ctr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lv-LV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Uzņēmuma NETO peļņa </a:t>
            </a:r>
            <a:r>
              <a:rPr lang="lv-LV" sz="24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5919</a:t>
            </a:r>
            <a:r>
              <a:rPr lang="lv-LV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EUR </a:t>
            </a:r>
            <a:r>
              <a:rPr lang="lv-LV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(4885 </a:t>
            </a:r>
            <a:r>
              <a:rPr lang="lv-LV" sz="20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+21</a:t>
            </a:r>
            <a:r>
              <a:rPr lang="lv-LV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,16 %)</a:t>
            </a:r>
            <a:endParaRPr lang="lv-LV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ctr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lv-LV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ctr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lv-LV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Norakstītie parādi (</a:t>
            </a:r>
            <a:r>
              <a:rPr lang="lv-LV" sz="24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830</a:t>
            </a:r>
            <a:r>
              <a:rPr lang="lv-LV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EUR) </a:t>
            </a:r>
          </a:p>
        </p:txBody>
      </p:sp>
      <p:pic>
        <p:nvPicPr>
          <p:cNvPr id="4" name="Attēls 3">
            <a:extLst>
              <a:ext uri="{FF2B5EF4-FFF2-40B4-BE49-F238E27FC236}">
                <a16:creationId xmlns:a16="http://schemas.microsoft.com/office/drawing/2014/main" id="{AA90259B-C1C8-FF26-E068-6A36DC8D02D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051" t="9849" r="25626" b="16167"/>
          <a:stretch/>
        </p:blipFill>
        <p:spPr>
          <a:xfrm>
            <a:off x="135118" y="218324"/>
            <a:ext cx="1084083" cy="105479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164985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7DE5200-2078-24D9-E8E9-1FC5E94A1834}"/>
              </a:ext>
            </a:extLst>
          </p:cNvPr>
          <p:cNvSpPr txBox="1"/>
          <p:nvPr/>
        </p:nvSpPr>
        <p:spPr>
          <a:xfrm>
            <a:off x="754602" y="1473692"/>
            <a:ext cx="10520038" cy="29227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>
              <a:defRPr sz="1800" b="1" i="0" u="sng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lv-LV" sz="3200" b="1" u="sng" dirty="0"/>
              <a:t>SIA "AIZKRAUKLES</a:t>
            </a:r>
            <a:r>
              <a:rPr lang="lv-LV" sz="3200" b="1" u="sng" baseline="0" dirty="0"/>
              <a:t> KUK" lielākie izdevumi 2024.gads</a:t>
            </a:r>
          </a:p>
          <a:p>
            <a:pPr algn="ctr" rtl="0">
              <a:defRPr sz="1800" b="1" i="0" u="sng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endParaRPr lang="lv-LV" sz="1800" b="1" u="sng" baseline="0" dirty="0"/>
          </a:p>
          <a:p>
            <a:pPr marL="342900" lvl="0" indent="-342900" algn="ctr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lv-LV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Algu fonds 466 727 EUR </a:t>
            </a:r>
            <a:r>
              <a:rPr lang="lv-LV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(440 916 +5,85%)</a:t>
            </a:r>
            <a:endParaRPr lang="lv-LV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ctr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lv-LV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Darba devēja sociālais nodoklis 110 100 EUR </a:t>
            </a:r>
            <a:r>
              <a:rPr lang="lv-LV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lv-LV" sz="20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103</a:t>
            </a:r>
            <a:r>
              <a:rPr lang="lv-LV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153 +6,73%)</a:t>
            </a:r>
          </a:p>
          <a:p>
            <a:pPr marL="342900" lvl="0" indent="-342900" algn="ctr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lv-LV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Maksājums SPPAO 260 225 EUR </a:t>
            </a:r>
            <a:r>
              <a:rPr lang="lv-LV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(270 144 </a:t>
            </a:r>
            <a:r>
              <a:rPr lang="lv-LV" sz="20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-3</a:t>
            </a:r>
            <a:r>
              <a:rPr lang="lv-LV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,67%)</a:t>
            </a:r>
            <a:endParaRPr lang="lv-LV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ctr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lv-LV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Degviela </a:t>
            </a:r>
            <a:r>
              <a:rPr lang="lv-LV" sz="24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57</a:t>
            </a:r>
            <a:r>
              <a:rPr lang="lv-LV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761 EUR </a:t>
            </a:r>
            <a:r>
              <a:rPr lang="lv-LV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lv-LV" sz="20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65</a:t>
            </a:r>
            <a:r>
              <a:rPr lang="lv-LV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848 -</a:t>
            </a:r>
            <a:r>
              <a:rPr lang="lv-LV" sz="20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12,</a:t>
            </a:r>
            <a:r>
              <a:rPr lang="lv-LV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28%)</a:t>
            </a:r>
          </a:p>
          <a:p>
            <a:pPr marL="228600" algn="ctr">
              <a:lnSpc>
                <a:spcPct val="107000"/>
              </a:lnSpc>
              <a:spcAft>
                <a:spcPts val="800"/>
              </a:spcAft>
            </a:pPr>
            <a:r>
              <a:rPr lang="lv-LV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Kopā: 894 813 EUR (</a:t>
            </a:r>
            <a:r>
              <a:rPr lang="lv-LV" sz="24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71,19%</a:t>
            </a:r>
            <a:r>
              <a:rPr lang="lv-LV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</p:txBody>
      </p:sp>
      <p:pic>
        <p:nvPicPr>
          <p:cNvPr id="4" name="Attēls 3">
            <a:extLst>
              <a:ext uri="{FF2B5EF4-FFF2-40B4-BE49-F238E27FC236}">
                <a16:creationId xmlns:a16="http://schemas.microsoft.com/office/drawing/2014/main" id="{3DD9F393-AA7E-568E-EEA2-EB45DA52175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051" t="9849" r="25626" b="16167"/>
          <a:stretch/>
        </p:blipFill>
        <p:spPr>
          <a:xfrm>
            <a:off x="135118" y="218324"/>
            <a:ext cx="1084083" cy="105479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4150593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ttēls 3">
            <a:extLst>
              <a:ext uri="{FF2B5EF4-FFF2-40B4-BE49-F238E27FC236}">
                <a16:creationId xmlns:a16="http://schemas.microsoft.com/office/drawing/2014/main" id="{B6B64468-E87D-29AC-1A35-82B3A985761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051" t="9849" r="25626" b="16167"/>
          <a:stretch/>
        </p:blipFill>
        <p:spPr>
          <a:xfrm>
            <a:off x="135118" y="218324"/>
            <a:ext cx="1084083" cy="105479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graphicFrame>
        <p:nvGraphicFramePr>
          <p:cNvPr id="3" name="Diagramma 2">
            <a:extLst>
              <a:ext uri="{FF2B5EF4-FFF2-40B4-BE49-F238E27FC236}">
                <a16:creationId xmlns:a16="http://schemas.microsoft.com/office/drawing/2014/main" id="{154A9E69-930A-EA31-89EC-80B75B0D7D6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05695595"/>
              </p:ext>
            </p:extLst>
          </p:nvPr>
        </p:nvGraphicFramePr>
        <p:xfrm>
          <a:off x="1438275" y="218324"/>
          <a:ext cx="9315450" cy="6210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507234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a 1">
            <a:extLst>
              <a:ext uri="{FF2B5EF4-FFF2-40B4-BE49-F238E27FC236}">
                <a16:creationId xmlns:a16="http://schemas.microsoft.com/office/drawing/2014/main" id="{5E441C50-0D56-637C-A5A6-6F40255479C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50253223"/>
              </p:ext>
            </p:extLst>
          </p:nvPr>
        </p:nvGraphicFramePr>
        <p:xfrm>
          <a:off x="1624614" y="594805"/>
          <a:ext cx="9250532" cy="5903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Attēls 2">
            <a:extLst>
              <a:ext uri="{FF2B5EF4-FFF2-40B4-BE49-F238E27FC236}">
                <a16:creationId xmlns:a16="http://schemas.microsoft.com/office/drawing/2014/main" id="{ABFD2882-206A-9B04-929D-B67ABFF66023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051" t="9849" r="25626" b="16167"/>
          <a:stretch/>
        </p:blipFill>
        <p:spPr>
          <a:xfrm>
            <a:off x="135118" y="218324"/>
            <a:ext cx="1084083" cy="105479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graphicFrame>
        <p:nvGraphicFramePr>
          <p:cNvPr id="4" name="Diagramma 3">
            <a:extLst>
              <a:ext uri="{FF2B5EF4-FFF2-40B4-BE49-F238E27FC236}">
                <a16:creationId xmlns:a16="http://schemas.microsoft.com/office/drawing/2014/main" id="{5E441C50-0D56-637C-A5A6-6F40255479C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70124624"/>
              </p:ext>
            </p:extLst>
          </p:nvPr>
        </p:nvGraphicFramePr>
        <p:xfrm>
          <a:off x="1624614" y="594805"/>
          <a:ext cx="9781819" cy="59036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8893273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ttēls 2">
            <a:extLst>
              <a:ext uri="{FF2B5EF4-FFF2-40B4-BE49-F238E27FC236}">
                <a16:creationId xmlns:a16="http://schemas.microsoft.com/office/drawing/2014/main" id="{9A13B6F5-4394-682B-5E4C-BC0259CB340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051" t="9849" r="25626" b="16167"/>
          <a:stretch/>
        </p:blipFill>
        <p:spPr>
          <a:xfrm>
            <a:off x="135118" y="218324"/>
            <a:ext cx="1084083" cy="105479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graphicFrame>
        <p:nvGraphicFramePr>
          <p:cNvPr id="5" name="Diagramma 4">
            <a:extLst>
              <a:ext uri="{FF2B5EF4-FFF2-40B4-BE49-F238E27FC236}">
                <a16:creationId xmlns:a16="http://schemas.microsoft.com/office/drawing/2014/main" id="{816BD494-9A8B-DD9E-643B-B43F9A7E36D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59432802"/>
              </p:ext>
            </p:extLst>
          </p:nvPr>
        </p:nvGraphicFramePr>
        <p:xfrm>
          <a:off x="1127464" y="346136"/>
          <a:ext cx="10697591" cy="61657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25349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B4CE29-D78D-7C71-2192-C000D0C7F1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ttēls 6">
            <a:extLst>
              <a:ext uri="{FF2B5EF4-FFF2-40B4-BE49-F238E27FC236}">
                <a16:creationId xmlns:a16="http://schemas.microsoft.com/office/drawing/2014/main" id="{1E3FC8AF-B772-396D-8914-BE951D045AD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051" t="9849" r="25626" b="16167"/>
          <a:stretch/>
        </p:blipFill>
        <p:spPr>
          <a:xfrm>
            <a:off x="135118" y="218324"/>
            <a:ext cx="1084083" cy="105479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8" name="Picture 4" descr="Izejas attēls">
            <a:extLst>
              <a:ext uri="{FF2B5EF4-FFF2-40B4-BE49-F238E27FC236}">
                <a16:creationId xmlns:a16="http://schemas.microsoft.com/office/drawing/2014/main" id="{85E32212-B281-DB30-159B-DB745DFBB2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4849" y="218324"/>
            <a:ext cx="9637026" cy="62295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63516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DF27B2-03EB-6D25-C49A-5D553303EF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ttēls 2">
            <a:extLst>
              <a:ext uri="{FF2B5EF4-FFF2-40B4-BE49-F238E27FC236}">
                <a16:creationId xmlns:a16="http://schemas.microsoft.com/office/drawing/2014/main" id="{11860539-396E-A7BD-3886-4C4EB326B35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051" t="9849" r="25626" b="16167"/>
          <a:stretch/>
        </p:blipFill>
        <p:spPr>
          <a:xfrm>
            <a:off x="135118" y="218324"/>
            <a:ext cx="1084083" cy="105479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Attēls 3">
            <a:extLst>
              <a:ext uri="{FF2B5EF4-FFF2-40B4-BE49-F238E27FC236}">
                <a16:creationId xmlns:a16="http://schemas.microsoft.com/office/drawing/2014/main" id="{7A448AF7-6BEA-4D6A-1693-458C5EE2724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6447" y="375633"/>
            <a:ext cx="6211810" cy="3075762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Attēls 4">
            <a:extLst>
              <a:ext uri="{FF2B5EF4-FFF2-40B4-BE49-F238E27FC236}">
                <a16:creationId xmlns:a16="http://schemas.microsoft.com/office/drawing/2014/main" id="{C1513FD5-B01D-F8B9-A3E8-012BA382049B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096"/>
          <a:stretch/>
        </p:blipFill>
        <p:spPr bwMode="auto">
          <a:xfrm>
            <a:off x="2585503" y="3971115"/>
            <a:ext cx="6447069" cy="296591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4F720F3-5CF8-79C1-8008-47224BD4312B}"/>
              </a:ext>
            </a:extLst>
          </p:cNvPr>
          <p:cNvSpPr txBox="1"/>
          <p:nvPr/>
        </p:nvSpPr>
        <p:spPr>
          <a:xfrm>
            <a:off x="3159428" y="3324784"/>
            <a:ext cx="587314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lv-LV" sz="1800" b="1" u="sng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SIA “Aizkraukles KUK” sadzīves atkritumu maksa pa gadiem EUR/m</a:t>
            </a:r>
            <a:r>
              <a:rPr lang="lv-LV" sz="1800" b="1" u="sng" baseline="300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endParaRPr lang="lv-LV" b="1" u="sng" baseline="30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 useBgFill="1">
        <p:nvSpPr>
          <p:cNvPr id="11" name="TextBox 10">
            <a:extLst>
              <a:ext uri="{FF2B5EF4-FFF2-40B4-BE49-F238E27FC236}">
                <a16:creationId xmlns:a16="http://schemas.microsoft.com/office/drawing/2014/main" id="{A2BC9FE4-96AE-7CDA-3FE6-C5A0EC5FF9D2}"/>
              </a:ext>
            </a:extLst>
          </p:cNvPr>
          <p:cNvSpPr txBox="1"/>
          <p:nvPr/>
        </p:nvSpPr>
        <p:spPr>
          <a:xfrm>
            <a:off x="3227244" y="3965034"/>
            <a:ext cx="4185502" cy="629788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buNone/>
            </a:pPr>
            <a:r>
              <a:rPr lang="lv-LV" sz="9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Sadzīves atkritumu maksa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lv-LV" sz="9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Iespējamā sadzīves atkritumu maksa</a:t>
            </a:r>
          </a:p>
          <a:p>
            <a:endParaRPr lang="lv-LV" sz="900" dirty="0"/>
          </a:p>
        </p:txBody>
      </p:sp>
    </p:spTree>
    <p:extLst>
      <p:ext uri="{BB962C8B-B14F-4D97-AF65-F5344CB8AC3E}">
        <p14:creationId xmlns:p14="http://schemas.microsoft.com/office/powerpoint/2010/main" val="30810545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ED2573-E3F7-80E6-E000-20FED5546C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ttēls 2">
            <a:extLst>
              <a:ext uri="{FF2B5EF4-FFF2-40B4-BE49-F238E27FC236}">
                <a16:creationId xmlns:a16="http://schemas.microsoft.com/office/drawing/2014/main" id="{7F0E5AB5-7E76-03FD-3532-4A354AA140D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051" t="9849" r="25626" b="16167"/>
          <a:stretch/>
        </p:blipFill>
        <p:spPr>
          <a:xfrm>
            <a:off x="135118" y="218324"/>
            <a:ext cx="1084083" cy="105479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graphicFrame>
        <p:nvGraphicFramePr>
          <p:cNvPr id="2" name="Diagramma 1">
            <a:extLst>
              <a:ext uri="{FF2B5EF4-FFF2-40B4-BE49-F238E27FC236}">
                <a16:creationId xmlns:a16="http://schemas.microsoft.com/office/drawing/2014/main" id="{7317282A-08CF-4424-F2D7-77F10C0C880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92794661"/>
              </p:ext>
            </p:extLst>
          </p:nvPr>
        </p:nvGraphicFramePr>
        <p:xfrm>
          <a:off x="348792" y="433062"/>
          <a:ext cx="11909197" cy="59300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18628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419FB7-7EF8-F6BB-559E-105E20B261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ttēls 4">
            <a:extLst>
              <a:ext uri="{FF2B5EF4-FFF2-40B4-BE49-F238E27FC236}">
                <a16:creationId xmlns:a16="http://schemas.microsoft.com/office/drawing/2014/main" id="{18A58677-2596-D9AD-C732-A557DC362AD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051" t="9849" r="25626" b="16167"/>
          <a:stretch/>
        </p:blipFill>
        <p:spPr>
          <a:xfrm>
            <a:off x="135118" y="218324"/>
            <a:ext cx="1084083" cy="105479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graphicFrame>
        <p:nvGraphicFramePr>
          <p:cNvPr id="6" name="Diagramma 5">
            <a:extLst>
              <a:ext uri="{FF2B5EF4-FFF2-40B4-BE49-F238E27FC236}">
                <a16:creationId xmlns:a16="http://schemas.microsoft.com/office/drawing/2014/main" id="{F275F61C-EE02-D561-0A4C-CEDE4AF9B47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98095024"/>
              </p:ext>
            </p:extLst>
          </p:nvPr>
        </p:nvGraphicFramePr>
        <p:xfrm>
          <a:off x="976358" y="218324"/>
          <a:ext cx="10629900" cy="64960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986136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1936</TotalTime>
  <Words>265</Words>
  <Application>Microsoft Office PowerPoint</Application>
  <PresentationFormat>Widescreen</PresentationFormat>
  <Paragraphs>45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Symbol</vt:lpstr>
      <vt:lpstr>Office dizains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prezentācija</dc:title>
  <dc:creator>Info KUK</dc:creator>
  <cp:lastModifiedBy>Līva Vītoliņa</cp:lastModifiedBy>
  <cp:revision>27</cp:revision>
  <cp:lastPrinted>2025-03-12T08:52:44Z</cp:lastPrinted>
  <dcterms:created xsi:type="dcterms:W3CDTF">2024-03-21T08:29:21Z</dcterms:created>
  <dcterms:modified xsi:type="dcterms:W3CDTF">2025-05-21T05:06:57Z</dcterms:modified>
</cp:coreProperties>
</file>