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3" r:id="rId4"/>
    <p:sldId id="285" r:id="rId5"/>
    <p:sldId id="292" r:id="rId6"/>
    <p:sldId id="283" r:id="rId7"/>
    <p:sldId id="291" r:id="rId8"/>
    <p:sldId id="270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0379C448-655F-496E-BA02-89BC11B87F97}">
          <p14:sldIdLst>
            <p14:sldId id="256"/>
          </p14:sldIdLst>
        </p14:section>
        <p14:section name="Nenosaukta sadaļa" id="{32297EA7-8B63-42A1-A97F-47F7C6461834}">
          <p14:sldIdLst>
            <p14:sldId id="280"/>
            <p14:sldId id="263"/>
            <p14:sldId id="285"/>
            <p14:sldId id="292"/>
            <p14:sldId id="283"/>
            <p14:sldId id="291"/>
            <p14:sldId id="270"/>
          </p14:sldIdLst>
        </p14:section>
        <p14:section name="Nenosaukta sadaļa" id="{BCF2F933-62AB-43B7-9F62-9FC886E4A40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D2D92-50ED-41F1-8C90-C14C96F29EF5}" v="58" dt="2025-05-20T05:42:54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3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s Bricis" userId="e548cf2f-b120-4f84-9245-8c92491d5322" providerId="ADAL" clId="{6B5D2D92-50ED-41F1-8C90-C14C96F29EF5}"/>
    <pc:docChg chg="custSel addSld delSld modSld sldOrd modSection">
      <pc:chgData name="Edgars Bricis" userId="e548cf2f-b120-4f84-9245-8c92491d5322" providerId="ADAL" clId="{6B5D2D92-50ED-41F1-8C90-C14C96F29EF5}" dt="2025-05-20T05:52:40.664" v="379" actId="20577"/>
      <pc:docMkLst>
        <pc:docMk/>
      </pc:docMkLst>
      <pc:sldChg chg="modSp mod">
        <pc:chgData name="Edgars Bricis" userId="e548cf2f-b120-4f84-9245-8c92491d5322" providerId="ADAL" clId="{6B5D2D92-50ED-41F1-8C90-C14C96F29EF5}" dt="2025-05-20T05:29:24.759" v="9" actId="20577"/>
        <pc:sldMkLst>
          <pc:docMk/>
          <pc:sldMk cId="1761733247" sldId="256"/>
        </pc:sldMkLst>
        <pc:spChg chg="mod">
          <ac:chgData name="Edgars Bricis" userId="e548cf2f-b120-4f84-9245-8c92491d5322" providerId="ADAL" clId="{6B5D2D92-50ED-41F1-8C90-C14C96F29EF5}" dt="2025-05-20T05:29:24.759" v="9" actId="20577"/>
          <ac:spMkLst>
            <pc:docMk/>
            <pc:sldMk cId="1761733247" sldId="256"/>
            <ac:spMk id="3" creationId="{CF69FC0B-33E4-4E5E-9391-73F754E1D1F0}"/>
          </ac:spMkLst>
        </pc:spChg>
      </pc:sldChg>
      <pc:sldChg chg="modSp add del mod">
        <pc:chgData name="Edgars Bricis" userId="e548cf2f-b120-4f84-9245-8c92491d5322" providerId="ADAL" clId="{6B5D2D92-50ED-41F1-8C90-C14C96F29EF5}" dt="2025-05-20T05:37:42.038" v="99" actId="20577"/>
        <pc:sldMkLst>
          <pc:docMk/>
          <pc:sldMk cId="4270114122" sldId="263"/>
        </pc:sldMkLst>
        <pc:spChg chg="mod">
          <ac:chgData name="Edgars Bricis" userId="e548cf2f-b120-4f84-9245-8c92491d5322" providerId="ADAL" clId="{6B5D2D92-50ED-41F1-8C90-C14C96F29EF5}" dt="2025-05-20T05:37:42.038" v="99" actId="20577"/>
          <ac:spMkLst>
            <pc:docMk/>
            <pc:sldMk cId="4270114122" sldId="263"/>
            <ac:spMk id="6" creationId="{FD0DD8B4-E626-4D4A-BB51-D747C2EE5060}"/>
          </ac:spMkLst>
        </pc:spChg>
        <pc:graphicFrameChg chg="mod">
          <ac:chgData name="Edgars Bricis" userId="e548cf2f-b120-4f84-9245-8c92491d5322" providerId="ADAL" clId="{6B5D2D92-50ED-41F1-8C90-C14C96F29EF5}" dt="2025-05-20T05:35:58.637" v="75"/>
          <ac:graphicFrameMkLst>
            <pc:docMk/>
            <pc:sldMk cId="4270114122" sldId="263"/>
            <ac:graphicFrameMk id="10" creationId="{4D64401B-3B19-91E3-C2D2-C256709ED254}"/>
          </ac:graphicFrameMkLst>
        </pc:graphicFrameChg>
      </pc:sldChg>
      <pc:sldChg chg="del">
        <pc:chgData name="Edgars Bricis" userId="e548cf2f-b120-4f84-9245-8c92491d5322" providerId="ADAL" clId="{6B5D2D92-50ED-41F1-8C90-C14C96F29EF5}" dt="2025-05-20T05:30:51.381" v="13" actId="2696"/>
        <pc:sldMkLst>
          <pc:docMk/>
          <pc:sldMk cId="2833015034" sldId="281"/>
        </pc:sldMkLst>
      </pc:sldChg>
      <pc:sldChg chg="del">
        <pc:chgData name="Edgars Bricis" userId="e548cf2f-b120-4f84-9245-8c92491d5322" providerId="ADAL" clId="{6B5D2D92-50ED-41F1-8C90-C14C96F29EF5}" dt="2025-05-20T05:30:30.948" v="11" actId="2696"/>
        <pc:sldMkLst>
          <pc:docMk/>
          <pc:sldMk cId="974537318" sldId="282"/>
        </pc:sldMkLst>
      </pc:sldChg>
      <pc:sldChg chg="modSp mod">
        <pc:chgData name="Edgars Bricis" userId="e548cf2f-b120-4f84-9245-8c92491d5322" providerId="ADAL" clId="{6B5D2D92-50ED-41F1-8C90-C14C96F29EF5}" dt="2025-05-20T05:50:49.550" v="341" actId="20577"/>
        <pc:sldMkLst>
          <pc:docMk/>
          <pc:sldMk cId="1153273015" sldId="283"/>
        </pc:sldMkLst>
        <pc:spChg chg="mod">
          <ac:chgData name="Edgars Bricis" userId="e548cf2f-b120-4f84-9245-8c92491d5322" providerId="ADAL" clId="{6B5D2D92-50ED-41F1-8C90-C14C96F29EF5}" dt="2025-05-20T05:50:49.550" v="341" actId="20577"/>
          <ac:spMkLst>
            <pc:docMk/>
            <pc:sldMk cId="1153273015" sldId="283"/>
            <ac:spMk id="5" creationId="{4F173DD6-13EC-4DE9-BE21-338A363B6EA8}"/>
          </ac:spMkLst>
        </pc:spChg>
      </pc:sldChg>
      <pc:sldChg chg="del">
        <pc:chgData name="Edgars Bricis" userId="e548cf2f-b120-4f84-9245-8c92491d5322" providerId="ADAL" clId="{6B5D2D92-50ED-41F1-8C90-C14C96F29EF5}" dt="2025-05-20T05:30:54.788" v="14" actId="2696"/>
        <pc:sldMkLst>
          <pc:docMk/>
          <pc:sldMk cId="1397596205" sldId="284"/>
        </pc:sldMkLst>
      </pc:sldChg>
      <pc:sldChg chg="ord">
        <pc:chgData name="Edgars Bricis" userId="e548cf2f-b120-4f84-9245-8c92491d5322" providerId="ADAL" clId="{6B5D2D92-50ED-41F1-8C90-C14C96F29EF5}" dt="2025-05-20T05:31:12.281" v="16"/>
        <pc:sldMkLst>
          <pc:docMk/>
          <pc:sldMk cId="3181926401" sldId="285"/>
        </pc:sldMkLst>
      </pc:sldChg>
      <pc:sldChg chg="del">
        <pc:chgData name="Edgars Bricis" userId="e548cf2f-b120-4f84-9245-8c92491d5322" providerId="ADAL" clId="{6B5D2D92-50ED-41F1-8C90-C14C96F29EF5}" dt="2025-05-20T05:31:20.111" v="17" actId="2696"/>
        <pc:sldMkLst>
          <pc:docMk/>
          <pc:sldMk cId="1996563446" sldId="286"/>
        </pc:sldMkLst>
      </pc:sldChg>
      <pc:sldChg chg="del">
        <pc:chgData name="Edgars Bricis" userId="e548cf2f-b120-4f84-9245-8c92491d5322" providerId="ADAL" clId="{6B5D2D92-50ED-41F1-8C90-C14C96F29EF5}" dt="2025-05-20T05:30:41.236" v="12" actId="2696"/>
        <pc:sldMkLst>
          <pc:docMk/>
          <pc:sldMk cId="714344797" sldId="288"/>
        </pc:sldMkLst>
      </pc:sldChg>
      <pc:sldChg chg="del">
        <pc:chgData name="Edgars Bricis" userId="e548cf2f-b120-4f84-9245-8c92491d5322" providerId="ADAL" clId="{6B5D2D92-50ED-41F1-8C90-C14C96F29EF5}" dt="2025-05-20T05:31:23.171" v="18" actId="2696"/>
        <pc:sldMkLst>
          <pc:docMk/>
          <pc:sldMk cId="2841041047" sldId="289"/>
        </pc:sldMkLst>
      </pc:sldChg>
      <pc:sldChg chg="del">
        <pc:chgData name="Edgars Bricis" userId="e548cf2f-b120-4f84-9245-8c92491d5322" providerId="ADAL" clId="{6B5D2D92-50ED-41F1-8C90-C14C96F29EF5}" dt="2025-05-20T05:31:27.502" v="19" actId="2696"/>
        <pc:sldMkLst>
          <pc:docMk/>
          <pc:sldMk cId="224779726" sldId="290"/>
        </pc:sldMkLst>
      </pc:sldChg>
      <pc:sldChg chg="modSp mod">
        <pc:chgData name="Edgars Bricis" userId="e548cf2f-b120-4f84-9245-8c92491d5322" providerId="ADAL" clId="{6B5D2D92-50ED-41F1-8C90-C14C96F29EF5}" dt="2025-05-20T05:52:40.664" v="379" actId="20577"/>
        <pc:sldMkLst>
          <pc:docMk/>
          <pc:sldMk cId="2396697928" sldId="291"/>
        </pc:sldMkLst>
        <pc:spChg chg="mod">
          <ac:chgData name="Edgars Bricis" userId="e548cf2f-b120-4f84-9245-8c92491d5322" providerId="ADAL" clId="{6B5D2D92-50ED-41F1-8C90-C14C96F29EF5}" dt="2025-05-20T05:51:30.935" v="362" actId="6549"/>
          <ac:spMkLst>
            <pc:docMk/>
            <pc:sldMk cId="2396697928" sldId="291"/>
            <ac:spMk id="2" creationId="{A84E6383-C1BA-2489-E171-EBA6B98246ED}"/>
          </ac:spMkLst>
        </pc:spChg>
        <pc:spChg chg="mod">
          <ac:chgData name="Edgars Bricis" userId="e548cf2f-b120-4f84-9245-8c92491d5322" providerId="ADAL" clId="{6B5D2D92-50ED-41F1-8C90-C14C96F29EF5}" dt="2025-05-20T05:52:40.664" v="379" actId="20577"/>
          <ac:spMkLst>
            <pc:docMk/>
            <pc:sldMk cId="2396697928" sldId="291"/>
            <ac:spMk id="3" creationId="{2317410D-4ABD-2784-D5EB-3FC8B529EC5F}"/>
          </ac:spMkLst>
        </pc:spChg>
      </pc:sldChg>
      <pc:sldChg chg="modSp add mod ord">
        <pc:chgData name="Edgars Bricis" userId="e548cf2f-b120-4f84-9245-8c92491d5322" providerId="ADAL" clId="{6B5D2D92-50ED-41F1-8C90-C14C96F29EF5}" dt="2025-05-20T05:49:27.871" v="231" actId="6549"/>
        <pc:sldMkLst>
          <pc:docMk/>
          <pc:sldMk cId="463336080" sldId="292"/>
        </pc:sldMkLst>
        <pc:spChg chg="mod">
          <ac:chgData name="Edgars Bricis" userId="e548cf2f-b120-4f84-9245-8c92491d5322" providerId="ADAL" clId="{6B5D2D92-50ED-41F1-8C90-C14C96F29EF5}" dt="2025-05-20T05:49:27.871" v="231" actId="6549"/>
          <ac:spMkLst>
            <pc:docMk/>
            <pc:sldMk cId="463336080" sldId="292"/>
            <ac:spMk id="3" creationId="{6EFA5ED2-3C09-E0FC-EDD7-0A19B8F3CA1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7.3122662401574806E-2"/>
          <c:y val="0.12898836558880625"/>
          <c:w val="0.92687733759842517"/>
          <c:h val="0.7332441724136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Tarifs EUR/MWh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32A-4629-BED0-A952ADFB01C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2A-4629-BED0-A952ADFB01C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60.76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Lapa1!$A$2:$A$13</c:f>
              <c:numCache>
                <c:formatCode>General</c:formatCode>
                <c:ptCount val="12"/>
                <c:pt idx="0">
                  <c:v>1.2023999999999999</c:v>
                </c:pt>
                <c:pt idx="1">
                  <c:v>2.2023999999999999</c:v>
                </c:pt>
                <c:pt idx="2">
                  <c:v>3.2023999999999999</c:v>
                </c:pt>
                <c:pt idx="3">
                  <c:v>4.2023999999999999</c:v>
                </c:pt>
                <c:pt idx="4">
                  <c:v>5.2023999999999999</c:v>
                </c:pt>
                <c:pt idx="5">
                  <c:v>6.2023999999999999</c:v>
                </c:pt>
                <c:pt idx="6">
                  <c:v>7.2023999999999999</c:v>
                </c:pt>
                <c:pt idx="7">
                  <c:v>8.2024000000000008</c:v>
                </c:pt>
                <c:pt idx="8">
                  <c:v>9.2024000000000008</c:v>
                </c:pt>
                <c:pt idx="9">
                  <c:v>10.202400000000001</c:v>
                </c:pt>
                <c:pt idx="10">
                  <c:v>11.202400000000001</c:v>
                </c:pt>
                <c:pt idx="11">
                  <c:v>12.202400000000001</c:v>
                </c:pt>
              </c:numCache>
            </c:numRef>
          </c:cat>
          <c:val>
            <c:numRef>
              <c:f>Lapa1!$B$2:$B$13</c:f>
              <c:numCache>
                <c:formatCode>General</c:formatCode>
                <c:ptCount val="12"/>
                <c:pt idx="0">
                  <c:v>76.31</c:v>
                </c:pt>
                <c:pt idx="1">
                  <c:v>75.61</c:v>
                </c:pt>
                <c:pt idx="2">
                  <c:v>71.55</c:v>
                </c:pt>
                <c:pt idx="3">
                  <c:v>64.88</c:v>
                </c:pt>
                <c:pt idx="4">
                  <c:v>59.53</c:v>
                </c:pt>
                <c:pt idx="5">
                  <c:v>60.76</c:v>
                </c:pt>
                <c:pt idx="6">
                  <c:v>62.42</c:v>
                </c:pt>
                <c:pt idx="7">
                  <c:v>63.62</c:v>
                </c:pt>
                <c:pt idx="8">
                  <c:v>64.760000000000005</c:v>
                </c:pt>
                <c:pt idx="9">
                  <c:v>65.55</c:v>
                </c:pt>
                <c:pt idx="10">
                  <c:v>67.94</c:v>
                </c:pt>
                <c:pt idx="11">
                  <c:v>67.12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A-4699-B314-81190C135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8358656"/>
        <c:axId val="148373216"/>
      </c:barChart>
      <c:catAx>
        <c:axId val="14835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8373216"/>
        <c:crosses val="autoZero"/>
        <c:auto val="1"/>
        <c:lblAlgn val="ctr"/>
        <c:lblOffset val="100"/>
        <c:noMultiLvlLbl val="0"/>
      </c:catAx>
      <c:valAx>
        <c:axId val="1483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8358656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C5D2E1-5854-4D31-AA2B-DDF534882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5ABDFFF4-738A-47B8-849D-2E35C0F0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859153D-C562-4DDB-A1C2-9780AF13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74B32FD-AE14-4D81-BD6D-2EA13B8F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5CA90E9-20CC-4E08-B141-DD4EDCAF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754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856DAA7-ADFE-4983-AB1C-FC370990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6333279-9A90-46EA-A05A-7C36FE48F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CCDE0F5-2D1B-46BE-905E-23EFB1D8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EFF8354-7944-4551-A2DD-401B1DA0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35AA1019-6226-45F4-BB53-FD9D2932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758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354CCC3-3EBB-4EF9-B4DB-2722BB4DD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1FEF2DD2-A768-4A00-B3D1-E6D2B46F5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0ECAA7E-4C8A-494B-92A7-37C74811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DF468B4-9C52-4F47-A765-058D6424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AB523CA-73BB-495A-8EDA-A01961E6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85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F385CD8-0D66-4EC3-BA49-94522C23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5EFC464-CE5B-417C-A377-8A649B842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5E640D3-26C9-4F5E-AC10-980A0714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1725155-E6F2-4FDE-8DC5-ED51A1D0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887CC2D-F510-4E88-B83F-F803AEB3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435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065112-C3A4-4437-A20D-65784BA6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42C0D45C-15B4-4B69-9F00-A794C22D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47BD81B-ECFE-4D3E-A3B5-2A1E422F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7ED40A-D2BE-4600-A467-06AC3A57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8509081-C0BE-41C8-BA0E-056D9B9D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99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2BB7E4A-7087-4762-8FF7-0F202987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C47DB4D-9903-4691-ACB9-3F629E34F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D251E9A-4616-4BEA-A9B0-03B92D6E5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93508A0-5803-4028-8736-AFBD395C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04025C2-0D59-4F73-A8E2-02457C1B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248F2B4-0A9D-4D4C-B51C-B40632F4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84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395B3C-D201-4B04-9106-498B7A3D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D49C768-FED0-4262-8266-E5A707070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8374AF07-50D6-4A36-B06C-5BDAF07D7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B6211284-0078-4EEC-A3FC-5810DE710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41563F2D-B8AC-4127-ADB2-B1AC9FFD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2439BFF6-2D01-4FFD-91C4-2DDF19B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CFD1983-3B45-4B8F-979F-9D76F0A2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44AC35EC-0924-4274-86CD-68E4F623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211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FB84F18-1CEC-4AF7-B586-795A5FFE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DB46A74-F3C2-4848-95FE-26CFEEDD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A3DA07F-BD00-4CB9-B07D-142C678A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0893409-2CED-445A-BED6-3A26A0B3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57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D1A097C7-4FB6-4E2E-B32E-66596E3D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98026838-C09C-415D-888A-54BFB27C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BBA6F02E-801D-4238-8A89-13257174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513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6C3D978-678B-4B95-BD34-48EA4B27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43A1B715-5203-41A6-A0BD-C07274F3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DADD734-9470-4300-A80A-7332BBF45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E1239DF2-96F1-4701-83E5-F5C93990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8C2058E-A67D-4521-9EC9-5007EBBF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96724F0-1A8A-4D78-BCEC-67D6E4FD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951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55EF3D-94F7-4A51-A5BE-84E90C45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DDB9776A-29D7-429F-96BF-B22A549D2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26706AF-39C8-4502-B2F0-CE9B314A3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A62F4B4-D6B1-4ECA-B687-94379D7C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5976786-036E-45CB-86E8-29774974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7E315F6C-98B5-42C7-9C57-F3E17F39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179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AE80B034-6911-4976-B6C3-8AFA037F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F546F0F-699A-41C9-8135-638AF34B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F174304-F47F-47CD-9E0A-1674C7894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AFC49-908E-4042-A84D-B8CE9D40672D}" type="datetimeFigureOut">
              <a:rPr lang="lv-LV" smtClean="0"/>
              <a:t>20.05.2025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19D06352-2742-4BD0-B2FE-8C6688182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205EEE2-CE05-43AB-A4E7-4D7ED9CB7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F2CC-83C5-42D7-B7BC-367CE993602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99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6D9FA8F-4655-44D9-B8E8-A92064E57D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 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CF69FC0B-33E4-4E5E-9391-73F754E1D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91397" y="3429000"/>
            <a:ext cx="8896709" cy="2568980"/>
          </a:xfrm>
        </p:spPr>
        <p:txBody>
          <a:bodyPr>
            <a:normAutofit/>
          </a:bodyPr>
          <a:lstStyle/>
          <a:p>
            <a:r>
              <a:rPr lang="lv-LV" sz="5400" dirty="0"/>
              <a:t>2024. gads</a:t>
            </a:r>
          </a:p>
          <a:p>
            <a:r>
              <a:rPr lang="lv-LV" sz="1800" dirty="0"/>
              <a:t>Valdes loceklis Edgars Bricis</a:t>
            </a:r>
          </a:p>
          <a:p>
            <a:r>
              <a:rPr lang="lv-LV" sz="1800" dirty="0"/>
              <a:t>2025. gada 21. maijs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60ADA42C-F55B-4F88-ADA6-32ED68CB0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4" y="1217933"/>
            <a:ext cx="3962926" cy="769569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E2BD4296-FABD-B22F-75E3-BF9B069A0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68" y="247040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324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7115CF4-2523-4A6A-9681-9E1BA2D2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758"/>
          </a:xfrm>
        </p:spPr>
        <p:txBody>
          <a:bodyPr>
            <a:normAutofit/>
          </a:bodyPr>
          <a:lstStyle/>
          <a:p>
            <a:r>
              <a:rPr lang="lv-LV" sz="2000" b="1" dirty="0"/>
              <a:t>Aizkraukles novada </a:t>
            </a:r>
            <a:r>
              <a:rPr lang="lv-LV" sz="1600" b="1" dirty="0"/>
              <a:t>pašvaldības</a:t>
            </a:r>
            <a:r>
              <a:rPr lang="lv-LV" sz="2000" b="1" dirty="0"/>
              <a:t> SIA «Aizkraukles siltums»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F994982-804A-4883-A398-E50443EF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5107288"/>
          </a:xfrm>
        </p:spPr>
        <p:txBody>
          <a:bodyPr/>
          <a:lstStyle/>
          <a:p>
            <a:r>
              <a:rPr lang="lv-LV" dirty="0"/>
              <a:t>Apgrozījums, EUR</a:t>
            </a:r>
          </a:p>
          <a:p>
            <a:pPr marL="0" indent="0">
              <a:buNone/>
            </a:pPr>
            <a:r>
              <a:rPr lang="lv-LV" dirty="0"/>
              <a:t>	2022. gads – 3 249 406</a:t>
            </a:r>
          </a:p>
          <a:p>
            <a:pPr marL="0" indent="0">
              <a:buNone/>
            </a:pPr>
            <a:r>
              <a:rPr lang="lv-LV" dirty="0"/>
              <a:t>	2023. gads -  3 732 529</a:t>
            </a:r>
          </a:p>
          <a:p>
            <a:pPr marL="0" indent="0">
              <a:buNone/>
            </a:pPr>
            <a:r>
              <a:rPr lang="lv-LV" dirty="0"/>
              <a:t>	2024. gads -  2 823 121</a:t>
            </a:r>
          </a:p>
          <a:p>
            <a:pPr marL="0" indent="0">
              <a:buNone/>
            </a:pPr>
            <a:r>
              <a:rPr lang="lv-LV" dirty="0"/>
              <a:t>	</a:t>
            </a:r>
          </a:p>
          <a:p>
            <a:r>
              <a:rPr lang="lv-LV" dirty="0"/>
              <a:t>Zaudējumi, EUR</a:t>
            </a:r>
          </a:p>
          <a:p>
            <a:pPr marL="0" indent="0">
              <a:buNone/>
            </a:pPr>
            <a:endParaRPr lang="lv-LV" dirty="0"/>
          </a:p>
          <a:p>
            <a:pPr marL="457200" lvl="1" indent="0">
              <a:buNone/>
            </a:pPr>
            <a:r>
              <a:rPr lang="lv-LV" dirty="0"/>
              <a:t>- 99 470</a:t>
            </a:r>
          </a:p>
          <a:p>
            <a:pPr marL="0" indent="0">
              <a:buNone/>
            </a:pPr>
            <a:endParaRPr lang="lv-LV" dirty="0"/>
          </a:p>
          <a:p>
            <a:pPr marL="457200" lvl="1" indent="0">
              <a:buNone/>
            </a:pPr>
            <a:endParaRPr lang="lv-LV" dirty="0"/>
          </a:p>
          <a:p>
            <a:pPr lvl="1"/>
            <a:endParaRPr lang="lv-LV" dirty="0"/>
          </a:p>
          <a:p>
            <a:endParaRPr lang="lv-LV" dirty="0"/>
          </a:p>
        </p:txBody>
      </p:sp>
      <p:pic>
        <p:nvPicPr>
          <p:cNvPr id="4" name="Picture 2" descr="Krīzes somā jābūt arī skaidrai naudai | Sargs.lv">
            <a:extLst>
              <a:ext uri="{FF2B5EF4-FFF2-40B4-BE49-F238E27FC236}">
                <a16:creationId xmlns:a16="http://schemas.microsoft.com/office/drawing/2014/main" id="{21312B2A-3FC9-6E11-D2C7-70B2B584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58" y="3217652"/>
            <a:ext cx="4011014" cy="26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723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id="{3CB04969-6628-4215-A7B3-7E21704C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430"/>
          </a:xfrm>
        </p:spPr>
        <p:txBody>
          <a:bodyPr>
            <a:normAutofit/>
          </a:bodyPr>
          <a:lstStyle/>
          <a:p>
            <a:r>
              <a:rPr lang="lv-LV" sz="2800" dirty="0"/>
              <a:t>Tarifi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FD0DD8B4-E626-4D4A-BB51-D747C2EE5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86" y="0"/>
            <a:ext cx="6326823" cy="4719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Dabas gāze !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		     75 EUR/MWh</a:t>
            </a:r>
          </a:p>
        </p:txBody>
      </p:sp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4D64401B-3B19-91E3-C2D2-C256709ED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8697822"/>
              </p:ext>
            </p:extLst>
          </p:nvPr>
        </p:nvGraphicFramePr>
        <p:xfrm>
          <a:off x="1046595" y="849720"/>
          <a:ext cx="886821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1141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163D559-9F21-9CD1-A79C-F1D1F1291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Irši 2024				Jaunjelgava 2024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7C06414-AAA1-77AA-EDE7-D3C86B6421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lv-LV" dirty="0"/>
              <a:t>Ieņēmumi – 50 t. EUR</a:t>
            </a:r>
          </a:p>
          <a:p>
            <a:r>
              <a:rPr lang="lv-LV" dirty="0"/>
              <a:t>Izdevumi – 62 t. EUR</a:t>
            </a:r>
          </a:p>
          <a:p>
            <a:endParaRPr lang="lv-LV" dirty="0"/>
          </a:p>
          <a:p>
            <a:r>
              <a:rPr lang="lv-LV" dirty="0"/>
              <a:t>-12 t. EUR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002E7463-DBAC-C2FB-6CC9-6C3C46BF1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lv-LV" dirty="0"/>
              <a:t>Ieņēmumi – 45 t. EUR</a:t>
            </a:r>
          </a:p>
          <a:p>
            <a:r>
              <a:rPr lang="lv-LV" dirty="0"/>
              <a:t>Izdevumi – 54 t. EUR</a:t>
            </a:r>
          </a:p>
          <a:p>
            <a:endParaRPr lang="lv-LV" dirty="0"/>
          </a:p>
          <a:p>
            <a:r>
              <a:rPr lang="lv-LV" dirty="0"/>
              <a:t>-11 t. EUR</a:t>
            </a:r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9F1DD9A3-9C47-817A-56FA-423561E39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1674" y="3677486"/>
            <a:ext cx="3191045" cy="2393284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E4C5F3FC-1A0F-02A8-29FC-3CAD761F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5335" y="3677486"/>
            <a:ext cx="3191043" cy="239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2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66F96-21DD-B22B-5D8D-FC4BA93B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70E7B9C-6832-09F5-D279-E6FB62CE2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5758"/>
          </a:xfrm>
        </p:spPr>
        <p:txBody>
          <a:bodyPr>
            <a:normAutofit/>
          </a:bodyPr>
          <a:lstStyle/>
          <a:p>
            <a:r>
              <a:rPr lang="lv-LV" sz="2000" b="1" dirty="0"/>
              <a:t>Aizkraukles novada </a:t>
            </a:r>
            <a:r>
              <a:rPr lang="lv-LV" sz="1600" b="1" dirty="0"/>
              <a:t>pašvaldības</a:t>
            </a:r>
            <a:r>
              <a:rPr lang="lv-LV" sz="2000" b="1" dirty="0"/>
              <a:t> SIA «Aizkraukles siltums»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EFA5ED2-3C09-E0FC-EDD7-0A19B8F3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675"/>
            <a:ext cx="10515600" cy="5107288"/>
          </a:xfrm>
        </p:spPr>
        <p:txBody>
          <a:bodyPr/>
          <a:lstStyle/>
          <a:p>
            <a:r>
              <a:rPr lang="lv-LV" dirty="0"/>
              <a:t>Zaudējumi, EUR</a:t>
            </a:r>
          </a:p>
          <a:p>
            <a:pPr marL="0" indent="0">
              <a:buNone/>
            </a:pPr>
            <a:r>
              <a:rPr lang="lv-LV" dirty="0"/>
              <a:t>	Tarifs 		50 t. EUR</a:t>
            </a:r>
          </a:p>
          <a:p>
            <a:pPr marL="0" indent="0">
              <a:buNone/>
            </a:pPr>
            <a:r>
              <a:rPr lang="lv-LV" dirty="0"/>
              <a:t>	Irši		11 t. EUR</a:t>
            </a:r>
          </a:p>
          <a:p>
            <a:pPr marL="0" indent="0">
              <a:buNone/>
            </a:pPr>
            <a:r>
              <a:rPr lang="lv-LV" dirty="0"/>
              <a:t>	Jaunjelgava  12 t. EUR</a:t>
            </a:r>
          </a:p>
          <a:p>
            <a:pPr marL="0" indent="0">
              <a:buNone/>
            </a:pPr>
            <a:r>
              <a:rPr lang="lv-LV" dirty="0"/>
              <a:t>	Laikapstākļi – netipiski silts</a:t>
            </a:r>
          </a:p>
          <a:p>
            <a:pPr marL="0" indent="0">
              <a:buNone/>
            </a:pPr>
            <a:r>
              <a:rPr lang="lv-LV" dirty="0"/>
              <a:t>	rudens un decembris.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Zaudējumi, EUR</a:t>
            </a:r>
          </a:p>
          <a:p>
            <a:pPr marL="457200" lvl="1" indent="0">
              <a:buNone/>
            </a:pPr>
            <a:r>
              <a:rPr lang="lv-LV" dirty="0"/>
              <a:t>- 99 470</a:t>
            </a:r>
          </a:p>
          <a:p>
            <a:pPr marL="0" indent="0">
              <a:buNone/>
            </a:pPr>
            <a:endParaRPr lang="lv-LV" dirty="0"/>
          </a:p>
          <a:p>
            <a:pPr marL="457200" lvl="1" indent="0">
              <a:buNone/>
            </a:pPr>
            <a:endParaRPr lang="lv-LV" dirty="0"/>
          </a:p>
          <a:p>
            <a:pPr lvl="1"/>
            <a:endParaRPr lang="lv-LV" dirty="0"/>
          </a:p>
          <a:p>
            <a:endParaRPr lang="lv-LV" dirty="0"/>
          </a:p>
        </p:txBody>
      </p:sp>
      <p:pic>
        <p:nvPicPr>
          <p:cNvPr id="4" name="Picture 2" descr="Krīzes somā jābūt arī skaidrai naudai | Sargs.lv">
            <a:extLst>
              <a:ext uri="{FF2B5EF4-FFF2-40B4-BE49-F238E27FC236}">
                <a16:creationId xmlns:a16="http://schemas.microsoft.com/office/drawing/2014/main" id="{8CFDBC30-56FB-7B5A-4F4B-C1FEBD7C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58" y="3217652"/>
            <a:ext cx="4011014" cy="267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3608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C8BD0BA2-6B93-4DE1-B8E9-4E693D47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Jaunjelgava</a:t>
            </a:r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F173DD6-13EC-4DE9-BE21-338A363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5837" y="1377051"/>
            <a:ext cx="10729823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lv-LV" dirty="0"/>
          </a:p>
          <a:p>
            <a:r>
              <a:rPr lang="lv-LV" dirty="0"/>
              <a:t>Esošā katlumāja Smilšu 16, Jaunjelgava</a:t>
            </a:r>
          </a:p>
          <a:p>
            <a:pPr lvl="1"/>
            <a:r>
              <a:rPr lang="lv-LV" dirty="0"/>
              <a:t>Notiek sarunas, šobrīd notiek darījuma konta un pirkuma līguma gala versijas</a:t>
            </a:r>
          </a:p>
          <a:p>
            <a:pPr marL="457200" lvl="1" indent="0">
              <a:buNone/>
            </a:pPr>
            <a:r>
              <a:rPr lang="lv-LV" dirty="0"/>
              <a:t>saskaņošana.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997DBC1-4AB1-6058-307C-96EB7F051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26" y="2805080"/>
            <a:ext cx="4574119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7301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84E6383-C1BA-2489-E171-EBA6B982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2025. gada 4 mēneši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317410D-4ABD-2784-D5EB-3FC8B529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Peļņa 		91 t. EUR	</a:t>
            </a:r>
            <a:r>
              <a:rPr lang="lv-LV"/>
              <a:t>	(90)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9669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1F64B55-085D-4366-BABC-3E609050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Paldies!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787BD12-D816-446F-BB19-7003B62B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47411" cy="4351338"/>
          </a:xfrm>
        </p:spPr>
        <p:txBody>
          <a:bodyPr/>
          <a:lstStyle/>
          <a:p>
            <a:pPr marL="0" indent="0">
              <a:buNone/>
            </a:pPr>
            <a:r>
              <a:rPr lang="lv-LV" b="1" dirty="0"/>
              <a:t>Mēs zinām, kā Jūs sasildīt!</a:t>
            </a:r>
          </a:p>
          <a:p>
            <a:pPr marL="0" indent="0">
              <a:buNone/>
            </a:pPr>
            <a:endParaRPr lang="lv-LV" b="1" dirty="0"/>
          </a:p>
          <a:p>
            <a:pPr marL="0" indent="0">
              <a:buNone/>
            </a:pPr>
            <a:r>
              <a:rPr lang="lv-LV" b="1" dirty="0"/>
              <a:t>Varam arī  Jaunjelgavā un Iršos!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C560D40-695F-4083-A1CD-726DE5C34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89" y="2865434"/>
            <a:ext cx="4600522" cy="27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90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216</Words>
  <Application>Microsoft Office PowerPoint</Application>
  <PresentationFormat>Platekrāna</PresentationFormat>
  <Paragraphs>55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dizains</vt:lpstr>
      <vt:lpstr> </vt:lpstr>
      <vt:lpstr>Aizkraukles novada pašvaldības SIA «Aizkraukles siltums»</vt:lpstr>
      <vt:lpstr>Tarifi</vt:lpstr>
      <vt:lpstr>Irši 2024    Jaunjelgava 2024</vt:lpstr>
      <vt:lpstr>Aizkraukles novada pašvaldības SIA «Aizkraukles siltums»</vt:lpstr>
      <vt:lpstr>Jaunjelgava</vt:lpstr>
      <vt:lpstr>2025. gada 4 mēneši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Edgars Bricis</dc:creator>
  <cp:lastModifiedBy>Edgars Bricis</cp:lastModifiedBy>
  <cp:revision>17</cp:revision>
  <dcterms:created xsi:type="dcterms:W3CDTF">2022-04-01T11:10:39Z</dcterms:created>
  <dcterms:modified xsi:type="dcterms:W3CDTF">2025-05-20T05:52:41Z</dcterms:modified>
</cp:coreProperties>
</file>