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5"/>
  </p:notesMasterIdLst>
  <p:sldIdLst>
    <p:sldId id="256" r:id="rId2"/>
    <p:sldId id="275" r:id="rId3"/>
    <p:sldId id="277" r:id="rId4"/>
    <p:sldId id="257" r:id="rId5"/>
    <p:sldId id="281" r:id="rId6"/>
    <p:sldId id="276" r:id="rId7"/>
    <p:sldId id="280" r:id="rId8"/>
    <p:sldId id="258" r:id="rId9"/>
    <p:sldId id="278" r:id="rId10"/>
    <p:sldId id="274" r:id="rId11"/>
    <p:sldId id="264" r:id="rId12"/>
    <p:sldId id="279" r:id="rId13"/>
    <p:sldId id="272" r:id="rId14"/>
  </p:sldIdLst>
  <p:sldSz cx="18288000" cy="10287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5" roundtripDataSignature="AMtx7mgVurDLoRgSzyafaQnp5hM8Sd4N6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DD93E3-8B13-4B04-89E8-4397033690EA}" v="295" dt="2025-10-16T07:46:29.356"/>
  </p1510:revLst>
</p1510:revInfo>
</file>

<file path=ppt/tableStyles.xml><?xml version="1.0" encoding="utf-8"?>
<a:tblStyleLst xmlns:a="http://schemas.openxmlformats.org/drawingml/2006/main" def="{0CB204BF-65F3-447A-B8DA-C4C44448D1C2}">
  <a:tblStyle styleId="{0CB204BF-65F3-447A-B8DA-C4C44448D1C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72" y="18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5" Type="http://customschemas.google.com/relationships/presentationmetadata" Target="metadata"/><Relationship Id="rId2" Type="http://schemas.openxmlformats.org/officeDocument/2006/relationships/slide" Target="slides/slide1.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789F9B-2671-495C-8512-3B036D7A7E1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72089F0-F050-47CB-8DB8-55C41F7A7ADA}">
      <dgm:prSet/>
      <dgm:spPr/>
      <dgm:t>
        <a:bodyPr/>
        <a:lstStyle/>
        <a:p>
          <a:r>
            <a:rPr lang="lv-LV" dirty="0"/>
            <a:t>Atklāts 1989. gada 1. septembrī</a:t>
          </a:r>
          <a:endParaRPr lang="en-US" dirty="0"/>
        </a:p>
      </dgm:t>
    </dgm:pt>
    <dgm:pt modelId="{2F50BD62-1C03-4762-9096-E18F6FF77F4F}" type="parTrans" cxnId="{F30B4955-59A8-40BA-9B9F-305C866A8BA1}">
      <dgm:prSet/>
      <dgm:spPr/>
      <dgm:t>
        <a:bodyPr/>
        <a:lstStyle/>
        <a:p>
          <a:endParaRPr lang="en-US"/>
        </a:p>
      </dgm:t>
    </dgm:pt>
    <dgm:pt modelId="{5062E9DA-1672-4145-BAD5-608620B39645}" type="sibTrans" cxnId="{F30B4955-59A8-40BA-9B9F-305C866A8BA1}">
      <dgm:prSet/>
      <dgm:spPr/>
      <dgm:t>
        <a:bodyPr/>
        <a:lstStyle/>
        <a:p>
          <a:endParaRPr lang="en-US"/>
        </a:p>
      </dgm:t>
    </dgm:pt>
    <dgm:pt modelId="{6685E222-7701-4A8B-8008-645A0A632EAA}">
      <dgm:prSet/>
      <dgm:spPr/>
      <dgm:t>
        <a:bodyPr/>
        <a:lstStyle/>
        <a:p>
          <a:r>
            <a:rPr lang="lv-LV"/>
            <a:t>Slēgts 2022. gada maijā saistībā ar bojājumiem un neatbilstību drošas ekspluatācijas noteikumiem:</a:t>
          </a:r>
          <a:endParaRPr lang="en-US"/>
        </a:p>
      </dgm:t>
    </dgm:pt>
    <dgm:pt modelId="{BE46E551-316A-40B7-87AB-50E6FB4D3281}" type="parTrans" cxnId="{701C8304-2EAC-4F1B-BFC6-05CABA3F7C4C}">
      <dgm:prSet/>
      <dgm:spPr/>
      <dgm:t>
        <a:bodyPr/>
        <a:lstStyle/>
        <a:p>
          <a:endParaRPr lang="en-US"/>
        </a:p>
      </dgm:t>
    </dgm:pt>
    <dgm:pt modelId="{B97EC75F-84B9-4B0F-81D1-1FE38D0778DF}" type="sibTrans" cxnId="{701C8304-2EAC-4F1B-BFC6-05CABA3F7C4C}">
      <dgm:prSet/>
      <dgm:spPr/>
      <dgm:t>
        <a:bodyPr/>
        <a:lstStyle/>
        <a:p>
          <a:endParaRPr lang="en-US"/>
        </a:p>
      </dgm:t>
    </dgm:pt>
    <dgm:pt modelId="{F072CD06-4B41-49F2-9919-052C3544243C}">
      <dgm:prSet/>
      <dgm:spPr/>
      <dgm:t>
        <a:bodyPr/>
        <a:lstStyle/>
        <a:p>
          <a:r>
            <a:rPr lang="lv-LV" dirty="0"/>
            <a:t>   - vertikālo baseina atbalsta sienu apmetums atslāņojies;</a:t>
          </a:r>
          <a:endParaRPr lang="en-US" dirty="0"/>
        </a:p>
      </dgm:t>
    </dgm:pt>
    <dgm:pt modelId="{7FC6CB4F-48AF-45B1-AD9E-87E715B4AC3D}" type="parTrans" cxnId="{52F9681E-DD09-4BE2-9FB4-2162550944EC}">
      <dgm:prSet/>
      <dgm:spPr/>
      <dgm:t>
        <a:bodyPr/>
        <a:lstStyle/>
        <a:p>
          <a:endParaRPr lang="en-US"/>
        </a:p>
      </dgm:t>
    </dgm:pt>
    <dgm:pt modelId="{033A432B-7420-4025-A345-5BFB28D79601}" type="sibTrans" cxnId="{52F9681E-DD09-4BE2-9FB4-2162550944EC}">
      <dgm:prSet/>
      <dgm:spPr/>
      <dgm:t>
        <a:bodyPr/>
        <a:lstStyle/>
        <a:p>
          <a:endParaRPr lang="en-US"/>
        </a:p>
      </dgm:t>
    </dgm:pt>
    <dgm:pt modelId="{336612C0-0AEB-4395-979A-E700A7BFA7FF}">
      <dgm:prSet/>
      <dgm:spPr/>
      <dgm:t>
        <a:bodyPr/>
        <a:lstStyle/>
        <a:p>
          <a:r>
            <a:rPr lang="lv-LV" dirty="0"/>
            <a:t>   - dzelzsbetona bloku konstrukcijas daudzviet sākušas drupt;</a:t>
          </a:r>
          <a:endParaRPr lang="en-US" dirty="0"/>
        </a:p>
      </dgm:t>
    </dgm:pt>
    <dgm:pt modelId="{98570230-C819-42A9-889F-A2CD4EDCDE14}" type="parTrans" cxnId="{ABEB2DF9-3B64-4281-B50C-888892DE154E}">
      <dgm:prSet/>
      <dgm:spPr/>
      <dgm:t>
        <a:bodyPr/>
        <a:lstStyle/>
        <a:p>
          <a:endParaRPr lang="en-US"/>
        </a:p>
      </dgm:t>
    </dgm:pt>
    <dgm:pt modelId="{534E4CD4-F9DC-422F-A976-4135382A21CC}" type="sibTrans" cxnId="{ABEB2DF9-3B64-4281-B50C-888892DE154E}">
      <dgm:prSet/>
      <dgm:spPr/>
      <dgm:t>
        <a:bodyPr/>
        <a:lstStyle/>
        <a:p>
          <a:endParaRPr lang="en-US"/>
        </a:p>
      </dgm:t>
    </dgm:pt>
    <dgm:pt modelId="{FA160AC6-B032-42DB-B015-07423FAB7E75}">
      <dgm:prSet/>
      <dgm:spPr/>
      <dgm:t>
        <a:bodyPr/>
        <a:lstStyle/>
        <a:p>
          <a:r>
            <a:rPr lang="lv-LV" dirty="0"/>
            <a:t>   - starp paneļiem izveidojušās spraugas un atsegts stiegrojums</a:t>
          </a:r>
          <a:endParaRPr lang="en-US" dirty="0"/>
        </a:p>
      </dgm:t>
    </dgm:pt>
    <dgm:pt modelId="{4E44C262-D27C-4117-9387-618E29E43280}" type="parTrans" cxnId="{39D7706D-BA72-4F38-9565-D89E74832B88}">
      <dgm:prSet/>
      <dgm:spPr/>
      <dgm:t>
        <a:bodyPr/>
        <a:lstStyle/>
        <a:p>
          <a:endParaRPr lang="en-US"/>
        </a:p>
      </dgm:t>
    </dgm:pt>
    <dgm:pt modelId="{D8CD9B06-E881-423A-BCB6-34F5317C5B23}" type="sibTrans" cxnId="{39D7706D-BA72-4F38-9565-D89E74832B88}">
      <dgm:prSet/>
      <dgm:spPr/>
      <dgm:t>
        <a:bodyPr/>
        <a:lstStyle/>
        <a:p>
          <a:endParaRPr lang="en-US"/>
        </a:p>
      </dgm:t>
    </dgm:pt>
    <dgm:pt modelId="{321994A6-0AAD-479D-8860-0D0F0C59FAD6}" type="pres">
      <dgm:prSet presAssocID="{D4789F9B-2671-495C-8512-3B036D7A7E1D}" presName="vert0" presStyleCnt="0">
        <dgm:presLayoutVars>
          <dgm:dir/>
          <dgm:animOne val="branch"/>
          <dgm:animLvl val="lvl"/>
        </dgm:presLayoutVars>
      </dgm:prSet>
      <dgm:spPr/>
    </dgm:pt>
    <dgm:pt modelId="{11E1B760-B7A4-4B33-B287-851371FAAA9A}" type="pres">
      <dgm:prSet presAssocID="{272089F0-F050-47CB-8DB8-55C41F7A7ADA}" presName="thickLine" presStyleLbl="alignNode1" presStyleIdx="0" presStyleCnt="5"/>
      <dgm:spPr/>
    </dgm:pt>
    <dgm:pt modelId="{39A7109C-DD28-49AF-A127-58F7FCC47070}" type="pres">
      <dgm:prSet presAssocID="{272089F0-F050-47CB-8DB8-55C41F7A7ADA}" presName="horz1" presStyleCnt="0"/>
      <dgm:spPr/>
    </dgm:pt>
    <dgm:pt modelId="{4FEBE0C3-02A3-4A20-AEED-FB329CDEA57E}" type="pres">
      <dgm:prSet presAssocID="{272089F0-F050-47CB-8DB8-55C41F7A7ADA}" presName="tx1" presStyleLbl="revTx" presStyleIdx="0" presStyleCnt="5" custScaleY="51793"/>
      <dgm:spPr/>
    </dgm:pt>
    <dgm:pt modelId="{606CFFE9-9C1B-4B76-B0B2-C31D9AD785EA}" type="pres">
      <dgm:prSet presAssocID="{272089F0-F050-47CB-8DB8-55C41F7A7ADA}" presName="vert1" presStyleCnt="0"/>
      <dgm:spPr/>
    </dgm:pt>
    <dgm:pt modelId="{291FB928-28DE-4C38-B98B-00BE520A6C70}" type="pres">
      <dgm:prSet presAssocID="{6685E222-7701-4A8B-8008-645A0A632EAA}" presName="thickLine" presStyleLbl="alignNode1" presStyleIdx="1" presStyleCnt="5"/>
      <dgm:spPr/>
    </dgm:pt>
    <dgm:pt modelId="{B73F267C-F0B5-4BAA-96DD-C488BAA011B3}" type="pres">
      <dgm:prSet presAssocID="{6685E222-7701-4A8B-8008-645A0A632EAA}" presName="horz1" presStyleCnt="0"/>
      <dgm:spPr/>
    </dgm:pt>
    <dgm:pt modelId="{F8F269CE-2398-45C7-82E7-FD2384826603}" type="pres">
      <dgm:prSet presAssocID="{6685E222-7701-4A8B-8008-645A0A632EAA}" presName="tx1" presStyleLbl="revTx" presStyleIdx="1" presStyleCnt="5"/>
      <dgm:spPr/>
    </dgm:pt>
    <dgm:pt modelId="{117980E0-E468-419A-8E85-32BDA0533D2B}" type="pres">
      <dgm:prSet presAssocID="{6685E222-7701-4A8B-8008-645A0A632EAA}" presName="vert1" presStyleCnt="0"/>
      <dgm:spPr/>
    </dgm:pt>
    <dgm:pt modelId="{F360EBD4-14D5-415B-B286-CE560F6EC22D}" type="pres">
      <dgm:prSet presAssocID="{F072CD06-4B41-49F2-9919-052C3544243C}" presName="thickLine" presStyleLbl="alignNode1" presStyleIdx="2" presStyleCnt="5"/>
      <dgm:spPr/>
    </dgm:pt>
    <dgm:pt modelId="{5A90B110-813B-4E5A-B279-79EDEBE3D88C}" type="pres">
      <dgm:prSet presAssocID="{F072CD06-4B41-49F2-9919-052C3544243C}" presName="horz1" presStyleCnt="0"/>
      <dgm:spPr/>
    </dgm:pt>
    <dgm:pt modelId="{6969EA8F-87C1-456A-BC81-A508D57C426C}" type="pres">
      <dgm:prSet presAssocID="{F072CD06-4B41-49F2-9919-052C3544243C}" presName="tx1" presStyleLbl="revTx" presStyleIdx="2" presStyleCnt="5"/>
      <dgm:spPr/>
    </dgm:pt>
    <dgm:pt modelId="{7B49C503-3470-4EE4-9055-2C4FC586D3C4}" type="pres">
      <dgm:prSet presAssocID="{F072CD06-4B41-49F2-9919-052C3544243C}" presName="vert1" presStyleCnt="0"/>
      <dgm:spPr/>
    </dgm:pt>
    <dgm:pt modelId="{45623027-A555-4447-A32D-3CF5E9F18609}" type="pres">
      <dgm:prSet presAssocID="{336612C0-0AEB-4395-979A-E700A7BFA7FF}" presName="thickLine" presStyleLbl="alignNode1" presStyleIdx="3" presStyleCnt="5" custLinFactNeighborY="-23042"/>
      <dgm:spPr/>
    </dgm:pt>
    <dgm:pt modelId="{AE5212A4-6B5D-47C5-A330-726F1FB67621}" type="pres">
      <dgm:prSet presAssocID="{336612C0-0AEB-4395-979A-E700A7BFA7FF}" presName="horz1" presStyleCnt="0"/>
      <dgm:spPr/>
    </dgm:pt>
    <dgm:pt modelId="{4320003D-4CCD-4185-8416-3A62066417A1}" type="pres">
      <dgm:prSet presAssocID="{336612C0-0AEB-4395-979A-E700A7BFA7FF}" presName="tx1" presStyleLbl="revTx" presStyleIdx="3" presStyleCnt="5" custLinFactNeighborY="-11860"/>
      <dgm:spPr/>
    </dgm:pt>
    <dgm:pt modelId="{60409EA3-7B02-4BC1-B9E5-4CF3A63196C5}" type="pres">
      <dgm:prSet presAssocID="{336612C0-0AEB-4395-979A-E700A7BFA7FF}" presName="vert1" presStyleCnt="0"/>
      <dgm:spPr/>
    </dgm:pt>
    <dgm:pt modelId="{3B577C41-4066-4E02-B672-06BCDCB6E0A0}" type="pres">
      <dgm:prSet presAssocID="{FA160AC6-B032-42DB-B015-07423FAB7E75}" presName="thickLine" presStyleLbl="alignNode1" presStyleIdx="4" presStyleCnt="5" custLinFactNeighborX="643" custLinFactNeighborY="-24377"/>
      <dgm:spPr/>
    </dgm:pt>
    <dgm:pt modelId="{8C9EE0D1-8304-411E-AAEB-F2D759374693}" type="pres">
      <dgm:prSet presAssocID="{FA160AC6-B032-42DB-B015-07423FAB7E75}" presName="horz1" presStyleCnt="0"/>
      <dgm:spPr/>
    </dgm:pt>
    <dgm:pt modelId="{BE923551-09EF-4063-97E9-198047EC231D}" type="pres">
      <dgm:prSet presAssocID="{FA160AC6-B032-42DB-B015-07423FAB7E75}" presName="tx1" presStyleLbl="revTx" presStyleIdx="4" presStyleCnt="5" custLinFactNeighborY="-17213"/>
      <dgm:spPr/>
    </dgm:pt>
    <dgm:pt modelId="{4BF77E1C-B131-4C6F-9C49-A997DBC9E1E0}" type="pres">
      <dgm:prSet presAssocID="{FA160AC6-B032-42DB-B015-07423FAB7E75}" presName="vert1" presStyleCnt="0"/>
      <dgm:spPr/>
    </dgm:pt>
  </dgm:ptLst>
  <dgm:cxnLst>
    <dgm:cxn modelId="{701C8304-2EAC-4F1B-BFC6-05CABA3F7C4C}" srcId="{D4789F9B-2671-495C-8512-3B036D7A7E1D}" destId="{6685E222-7701-4A8B-8008-645A0A632EAA}" srcOrd="1" destOrd="0" parTransId="{BE46E551-316A-40B7-87AB-50E6FB4D3281}" sibTransId="{B97EC75F-84B9-4B0F-81D1-1FE38D0778DF}"/>
    <dgm:cxn modelId="{52F9681E-DD09-4BE2-9FB4-2162550944EC}" srcId="{D4789F9B-2671-495C-8512-3B036D7A7E1D}" destId="{F072CD06-4B41-49F2-9919-052C3544243C}" srcOrd="2" destOrd="0" parTransId="{7FC6CB4F-48AF-45B1-AD9E-87E715B4AC3D}" sibTransId="{033A432B-7420-4025-A345-5BFB28D79601}"/>
    <dgm:cxn modelId="{25AD591E-C0B7-45F7-A851-88332BD5AA78}" type="presOf" srcId="{F072CD06-4B41-49F2-9919-052C3544243C}" destId="{6969EA8F-87C1-456A-BC81-A508D57C426C}" srcOrd="0" destOrd="0" presId="urn:microsoft.com/office/officeart/2008/layout/LinedList"/>
    <dgm:cxn modelId="{49D8AE2A-11DF-4CEF-A6F3-BC76096EF4F8}" type="presOf" srcId="{272089F0-F050-47CB-8DB8-55C41F7A7ADA}" destId="{4FEBE0C3-02A3-4A20-AEED-FB329CDEA57E}" srcOrd="0" destOrd="0" presId="urn:microsoft.com/office/officeart/2008/layout/LinedList"/>
    <dgm:cxn modelId="{39D7706D-BA72-4F38-9565-D89E74832B88}" srcId="{D4789F9B-2671-495C-8512-3B036D7A7E1D}" destId="{FA160AC6-B032-42DB-B015-07423FAB7E75}" srcOrd="4" destOrd="0" parTransId="{4E44C262-D27C-4117-9387-618E29E43280}" sibTransId="{D8CD9B06-E881-423A-BCB6-34F5317C5B23}"/>
    <dgm:cxn modelId="{7EA78553-F0DD-4F98-B8D6-205C162DA3ED}" type="presOf" srcId="{6685E222-7701-4A8B-8008-645A0A632EAA}" destId="{F8F269CE-2398-45C7-82E7-FD2384826603}" srcOrd="0" destOrd="0" presId="urn:microsoft.com/office/officeart/2008/layout/LinedList"/>
    <dgm:cxn modelId="{F30B4955-59A8-40BA-9B9F-305C866A8BA1}" srcId="{D4789F9B-2671-495C-8512-3B036D7A7E1D}" destId="{272089F0-F050-47CB-8DB8-55C41F7A7ADA}" srcOrd="0" destOrd="0" parTransId="{2F50BD62-1C03-4762-9096-E18F6FF77F4F}" sibTransId="{5062E9DA-1672-4145-BAD5-608620B39645}"/>
    <dgm:cxn modelId="{8D5BAD94-A693-4574-91D0-07487BCF7912}" type="presOf" srcId="{FA160AC6-B032-42DB-B015-07423FAB7E75}" destId="{BE923551-09EF-4063-97E9-198047EC231D}" srcOrd="0" destOrd="0" presId="urn:microsoft.com/office/officeart/2008/layout/LinedList"/>
    <dgm:cxn modelId="{F2E6CCEC-3582-4603-B6EE-64F94003CA45}" type="presOf" srcId="{336612C0-0AEB-4395-979A-E700A7BFA7FF}" destId="{4320003D-4CCD-4185-8416-3A62066417A1}" srcOrd="0" destOrd="0" presId="urn:microsoft.com/office/officeart/2008/layout/LinedList"/>
    <dgm:cxn modelId="{F5B7AEED-D327-4B3D-8CB7-CABD5DE52486}" type="presOf" srcId="{D4789F9B-2671-495C-8512-3B036D7A7E1D}" destId="{321994A6-0AAD-479D-8860-0D0F0C59FAD6}" srcOrd="0" destOrd="0" presId="urn:microsoft.com/office/officeart/2008/layout/LinedList"/>
    <dgm:cxn modelId="{ABEB2DF9-3B64-4281-B50C-888892DE154E}" srcId="{D4789F9B-2671-495C-8512-3B036D7A7E1D}" destId="{336612C0-0AEB-4395-979A-E700A7BFA7FF}" srcOrd="3" destOrd="0" parTransId="{98570230-C819-42A9-889F-A2CD4EDCDE14}" sibTransId="{534E4CD4-F9DC-422F-A976-4135382A21CC}"/>
    <dgm:cxn modelId="{C1751D12-C6EC-4909-BB00-E882AF9955ED}" type="presParOf" srcId="{321994A6-0AAD-479D-8860-0D0F0C59FAD6}" destId="{11E1B760-B7A4-4B33-B287-851371FAAA9A}" srcOrd="0" destOrd="0" presId="urn:microsoft.com/office/officeart/2008/layout/LinedList"/>
    <dgm:cxn modelId="{ACE1CD57-2529-4512-A6D7-11BCF3DB8C7B}" type="presParOf" srcId="{321994A6-0AAD-479D-8860-0D0F0C59FAD6}" destId="{39A7109C-DD28-49AF-A127-58F7FCC47070}" srcOrd="1" destOrd="0" presId="urn:microsoft.com/office/officeart/2008/layout/LinedList"/>
    <dgm:cxn modelId="{72785A94-782F-4F19-BB84-70319761780B}" type="presParOf" srcId="{39A7109C-DD28-49AF-A127-58F7FCC47070}" destId="{4FEBE0C3-02A3-4A20-AEED-FB329CDEA57E}" srcOrd="0" destOrd="0" presId="urn:microsoft.com/office/officeart/2008/layout/LinedList"/>
    <dgm:cxn modelId="{48BB245F-8124-4413-BD58-13C38516EC7D}" type="presParOf" srcId="{39A7109C-DD28-49AF-A127-58F7FCC47070}" destId="{606CFFE9-9C1B-4B76-B0B2-C31D9AD785EA}" srcOrd="1" destOrd="0" presId="urn:microsoft.com/office/officeart/2008/layout/LinedList"/>
    <dgm:cxn modelId="{CD2D85A6-3D59-4FF8-8D89-F74D77E35B46}" type="presParOf" srcId="{321994A6-0AAD-479D-8860-0D0F0C59FAD6}" destId="{291FB928-28DE-4C38-B98B-00BE520A6C70}" srcOrd="2" destOrd="0" presId="urn:microsoft.com/office/officeart/2008/layout/LinedList"/>
    <dgm:cxn modelId="{57E4C724-65C9-4D58-8CA2-82A1EB062BE0}" type="presParOf" srcId="{321994A6-0AAD-479D-8860-0D0F0C59FAD6}" destId="{B73F267C-F0B5-4BAA-96DD-C488BAA011B3}" srcOrd="3" destOrd="0" presId="urn:microsoft.com/office/officeart/2008/layout/LinedList"/>
    <dgm:cxn modelId="{1032E3FA-95A3-446D-9FE2-878D81FADE3E}" type="presParOf" srcId="{B73F267C-F0B5-4BAA-96DD-C488BAA011B3}" destId="{F8F269CE-2398-45C7-82E7-FD2384826603}" srcOrd="0" destOrd="0" presId="urn:microsoft.com/office/officeart/2008/layout/LinedList"/>
    <dgm:cxn modelId="{E69C26D8-58ED-47C0-9448-9A2F7B5708D6}" type="presParOf" srcId="{B73F267C-F0B5-4BAA-96DD-C488BAA011B3}" destId="{117980E0-E468-419A-8E85-32BDA0533D2B}" srcOrd="1" destOrd="0" presId="urn:microsoft.com/office/officeart/2008/layout/LinedList"/>
    <dgm:cxn modelId="{B0A5D90A-B3EF-4610-93B7-A0F51F78AB29}" type="presParOf" srcId="{321994A6-0AAD-479D-8860-0D0F0C59FAD6}" destId="{F360EBD4-14D5-415B-B286-CE560F6EC22D}" srcOrd="4" destOrd="0" presId="urn:microsoft.com/office/officeart/2008/layout/LinedList"/>
    <dgm:cxn modelId="{101E572B-87B3-4DD9-9255-FCD4B1BC3933}" type="presParOf" srcId="{321994A6-0AAD-479D-8860-0D0F0C59FAD6}" destId="{5A90B110-813B-4E5A-B279-79EDEBE3D88C}" srcOrd="5" destOrd="0" presId="urn:microsoft.com/office/officeart/2008/layout/LinedList"/>
    <dgm:cxn modelId="{99E1702E-07E4-451F-BF80-F0EBDC5D7F6E}" type="presParOf" srcId="{5A90B110-813B-4E5A-B279-79EDEBE3D88C}" destId="{6969EA8F-87C1-456A-BC81-A508D57C426C}" srcOrd="0" destOrd="0" presId="urn:microsoft.com/office/officeart/2008/layout/LinedList"/>
    <dgm:cxn modelId="{7240FD49-5352-4BEF-9B9D-96B3D751AB5C}" type="presParOf" srcId="{5A90B110-813B-4E5A-B279-79EDEBE3D88C}" destId="{7B49C503-3470-4EE4-9055-2C4FC586D3C4}" srcOrd="1" destOrd="0" presId="urn:microsoft.com/office/officeart/2008/layout/LinedList"/>
    <dgm:cxn modelId="{E0FEA2A7-1ED8-451C-98A6-48499A37CA60}" type="presParOf" srcId="{321994A6-0AAD-479D-8860-0D0F0C59FAD6}" destId="{45623027-A555-4447-A32D-3CF5E9F18609}" srcOrd="6" destOrd="0" presId="urn:microsoft.com/office/officeart/2008/layout/LinedList"/>
    <dgm:cxn modelId="{9406FB1C-3987-4E5D-94F8-F9FE4A1DDDBC}" type="presParOf" srcId="{321994A6-0AAD-479D-8860-0D0F0C59FAD6}" destId="{AE5212A4-6B5D-47C5-A330-726F1FB67621}" srcOrd="7" destOrd="0" presId="urn:microsoft.com/office/officeart/2008/layout/LinedList"/>
    <dgm:cxn modelId="{0930996C-E81F-494F-92C7-FD1EB827E558}" type="presParOf" srcId="{AE5212A4-6B5D-47C5-A330-726F1FB67621}" destId="{4320003D-4CCD-4185-8416-3A62066417A1}" srcOrd="0" destOrd="0" presId="urn:microsoft.com/office/officeart/2008/layout/LinedList"/>
    <dgm:cxn modelId="{23D0A391-B374-4AEC-9BC2-471ACB9EDA76}" type="presParOf" srcId="{AE5212A4-6B5D-47C5-A330-726F1FB67621}" destId="{60409EA3-7B02-4BC1-B9E5-4CF3A63196C5}" srcOrd="1" destOrd="0" presId="urn:microsoft.com/office/officeart/2008/layout/LinedList"/>
    <dgm:cxn modelId="{8F7F8D56-4AD9-4971-99C4-970F20FBF0F5}" type="presParOf" srcId="{321994A6-0AAD-479D-8860-0D0F0C59FAD6}" destId="{3B577C41-4066-4E02-B672-06BCDCB6E0A0}" srcOrd="8" destOrd="0" presId="urn:microsoft.com/office/officeart/2008/layout/LinedList"/>
    <dgm:cxn modelId="{7B39D1B2-27FF-439D-932D-BE129041D5A3}" type="presParOf" srcId="{321994A6-0AAD-479D-8860-0D0F0C59FAD6}" destId="{8C9EE0D1-8304-411E-AAEB-F2D759374693}" srcOrd="9" destOrd="0" presId="urn:microsoft.com/office/officeart/2008/layout/LinedList"/>
    <dgm:cxn modelId="{97E1F996-48EC-4552-8C4C-DEF050431D76}" type="presParOf" srcId="{8C9EE0D1-8304-411E-AAEB-F2D759374693}" destId="{BE923551-09EF-4063-97E9-198047EC231D}" srcOrd="0" destOrd="0" presId="urn:microsoft.com/office/officeart/2008/layout/LinedList"/>
    <dgm:cxn modelId="{FCE50D3F-AD3D-425D-A7F4-F69EE329409C}" type="presParOf" srcId="{8C9EE0D1-8304-411E-AAEB-F2D759374693}" destId="{4BF77E1C-B131-4C6F-9C49-A997DBC9E1E0}"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E1B760-B7A4-4B33-B287-851371FAAA9A}">
      <dsp:nvSpPr>
        <dsp:cNvPr id="0" name=""/>
        <dsp:cNvSpPr/>
      </dsp:nvSpPr>
      <dsp:spPr>
        <a:xfrm>
          <a:off x="0" y="1876"/>
          <a:ext cx="636902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EBE0C3-02A3-4A20-AEED-FB329CDEA57E}">
      <dsp:nvSpPr>
        <dsp:cNvPr id="0" name=""/>
        <dsp:cNvSpPr/>
      </dsp:nvSpPr>
      <dsp:spPr>
        <a:xfrm>
          <a:off x="0" y="1876"/>
          <a:ext cx="6369022" cy="639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lv-LV" sz="2600" kern="1200" dirty="0"/>
            <a:t>Atklāts 1989. gada 1. septembrī</a:t>
          </a:r>
          <a:endParaRPr lang="en-US" sz="2600" kern="1200" dirty="0"/>
        </a:p>
      </dsp:txBody>
      <dsp:txXfrm>
        <a:off x="0" y="1876"/>
        <a:ext cx="6369022" cy="639215"/>
      </dsp:txXfrm>
    </dsp:sp>
    <dsp:sp modelId="{291FB928-28DE-4C38-B98B-00BE520A6C70}">
      <dsp:nvSpPr>
        <dsp:cNvPr id="0" name=""/>
        <dsp:cNvSpPr/>
      </dsp:nvSpPr>
      <dsp:spPr>
        <a:xfrm>
          <a:off x="0" y="641092"/>
          <a:ext cx="636902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F269CE-2398-45C7-82E7-FD2384826603}">
      <dsp:nvSpPr>
        <dsp:cNvPr id="0" name=""/>
        <dsp:cNvSpPr/>
      </dsp:nvSpPr>
      <dsp:spPr>
        <a:xfrm>
          <a:off x="0" y="641092"/>
          <a:ext cx="6369022" cy="1234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lv-LV" sz="2600" kern="1200"/>
            <a:t>Slēgts 2022. gada maijā saistībā ar bojājumiem un neatbilstību drošas ekspluatācijas noteikumiem:</a:t>
          </a:r>
          <a:endParaRPr lang="en-US" sz="2600" kern="1200"/>
        </a:p>
      </dsp:txBody>
      <dsp:txXfrm>
        <a:off x="0" y="641092"/>
        <a:ext cx="6369022" cy="1234173"/>
      </dsp:txXfrm>
    </dsp:sp>
    <dsp:sp modelId="{F360EBD4-14D5-415B-B286-CE560F6EC22D}">
      <dsp:nvSpPr>
        <dsp:cNvPr id="0" name=""/>
        <dsp:cNvSpPr/>
      </dsp:nvSpPr>
      <dsp:spPr>
        <a:xfrm>
          <a:off x="0" y="1875266"/>
          <a:ext cx="636902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69EA8F-87C1-456A-BC81-A508D57C426C}">
      <dsp:nvSpPr>
        <dsp:cNvPr id="0" name=""/>
        <dsp:cNvSpPr/>
      </dsp:nvSpPr>
      <dsp:spPr>
        <a:xfrm>
          <a:off x="0" y="1875266"/>
          <a:ext cx="6369022" cy="1234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lv-LV" sz="2600" kern="1200" dirty="0"/>
            <a:t>   - vertikālo baseina atbalsta sienu apmetums atslāņojies;</a:t>
          </a:r>
          <a:endParaRPr lang="en-US" sz="2600" kern="1200" dirty="0"/>
        </a:p>
      </dsp:txBody>
      <dsp:txXfrm>
        <a:off x="0" y="1875266"/>
        <a:ext cx="6369022" cy="1234173"/>
      </dsp:txXfrm>
    </dsp:sp>
    <dsp:sp modelId="{45623027-A555-4447-A32D-3CF5E9F18609}">
      <dsp:nvSpPr>
        <dsp:cNvPr id="0" name=""/>
        <dsp:cNvSpPr/>
      </dsp:nvSpPr>
      <dsp:spPr>
        <a:xfrm>
          <a:off x="0" y="2825061"/>
          <a:ext cx="636902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20003D-4CCD-4185-8416-3A62066417A1}">
      <dsp:nvSpPr>
        <dsp:cNvPr id="0" name=""/>
        <dsp:cNvSpPr/>
      </dsp:nvSpPr>
      <dsp:spPr>
        <a:xfrm>
          <a:off x="0" y="2963067"/>
          <a:ext cx="6369022" cy="1234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lv-LV" sz="2600" kern="1200" dirty="0"/>
            <a:t>   - dzelzsbetona bloku konstrukcijas daudzviet sākušas drupt;</a:t>
          </a:r>
          <a:endParaRPr lang="en-US" sz="2600" kern="1200" dirty="0"/>
        </a:p>
      </dsp:txBody>
      <dsp:txXfrm>
        <a:off x="0" y="2963067"/>
        <a:ext cx="6369022" cy="1234173"/>
      </dsp:txXfrm>
    </dsp:sp>
    <dsp:sp modelId="{3B577C41-4066-4E02-B672-06BCDCB6E0A0}">
      <dsp:nvSpPr>
        <dsp:cNvPr id="0" name=""/>
        <dsp:cNvSpPr/>
      </dsp:nvSpPr>
      <dsp:spPr>
        <a:xfrm>
          <a:off x="0" y="4042759"/>
          <a:ext cx="636902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923551-09EF-4063-97E9-198047EC231D}">
      <dsp:nvSpPr>
        <dsp:cNvPr id="0" name=""/>
        <dsp:cNvSpPr/>
      </dsp:nvSpPr>
      <dsp:spPr>
        <a:xfrm>
          <a:off x="0" y="4131175"/>
          <a:ext cx="6369022" cy="1234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lv-LV" sz="2600" kern="1200" dirty="0"/>
            <a:t>   - starp paneļiem izveidojušās spraugas un atsegts stiegrojums</a:t>
          </a:r>
          <a:endParaRPr lang="en-US" sz="2600" kern="1200" dirty="0"/>
        </a:p>
      </dsp:txBody>
      <dsp:txXfrm>
        <a:off x="0" y="4131175"/>
        <a:ext cx="6369022" cy="123417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a:extLst>
            <a:ext uri="{FF2B5EF4-FFF2-40B4-BE49-F238E27FC236}">
              <a16:creationId xmlns:a16="http://schemas.microsoft.com/office/drawing/2014/main" id="{6913882E-C056-F065-DEC0-929FDD6EC65A}"/>
            </a:ext>
          </a:extLst>
        </p:cNvPr>
        <p:cNvGrpSpPr/>
        <p:nvPr/>
      </p:nvGrpSpPr>
      <p:grpSpPr>
        <a:xfrm>
          <a:off x="0" y="0"/>
          <a:ext cx="0" cy="0"/>
          <a:chOff x="0" y="0"/>
          <a:chExt cx="0" cy="0"/>
        </a:xfrm>
      </p:grpSpPr>
      <p:sp>
        <p:nvSpPr>
          <p:cNvPr id="111" name="Google Shape;111;p3:notes">
            <a:extLst>
              <a:ext uri="{FF2B5EF4-FFF2-40B4-BE49-F238E27FC236}">
                <a16:creationId xmlns:a16="http://schemas.microsoft.com/office/drawing/2014/main" id="{3B435717-D2A4-59C0-A85B-650CB2A56E8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3:notes">
            <a:extLst>
              <a:ext uri="{FF2B5EF4-FFF2-40B4-BE49-F238E27FC236}">
                <a16:creationId xmlns:a16="http://schemas.microsoft.com/office/drawing/2014/main" id="{57B9535F-B662-0CCC-8E70-962782BAE10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0310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170aadfc26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g3170aadfc26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a:extLst>
            <a:ext uri="{FF2B5EF4-FFF2-40B4-BE49-F238E27FC236}">
              <a16:creationId xmlns:a16="http://schemas.microsoft.com/office/drawing/2014/main" id="{BB0E8103-E979-3B31-097D-139C6E891B15}"/>
            </a:ext>
          </a:extLst>
        </p:cNvPr>
        <p:cNvGrpSpPr/>
        <p:nvPr/>
      </p:nvGrpSpPr>
      <p:grpSpPr>
        <a:xfrm>
          <a:off x="0" y="0"/>
          <a:ext cx="0" cy="0"/>
          <a:chOff x="0" y="0"/>
          <a:chExt cx="0" cy="0"/>
        </a:xfrm>
      </p:grpSpPr>
      <p:sp>
        <p:nvSpPr>
          <p:cNvPr id="199" name="Google Shape;199;g3170aadfc26_0_170:notes">
            <a:extLst>
              <a:ext uri="{FF2B5EF4-FFF2-40B4-BE49-F238E27FC236}">
                <a16:creationId xmlns:a16="http://schemas.microsoft.com/office/drawing/2014/main" id="{C6F35A71-710E-8A76-FB50-F3AE18B9F0A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g3170aadfc26_0_170:notes">
            <a:extLst>
              <a:ext uri="{FF2B5EF4-FFF2-40B4-BE49-F238E27FC236}">
                <a16:creationId xmlns:a16="http://schemas.microsoft.com/office/drawing/2014/main" id="{4C71C566-E47E-984F-4E7A-6E1C5467046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2143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172ac99e0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7" name="Google Shape;277;g3172ac99e0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a:extLst>
            <a:ext uri="{FF2B5EF4-FFF2-40B4-BE49-F238E27FC236}">
              <a16:creationId xmlns:a16="http://schemas.microsoft.com/office/drawing/2014/main" id="{3EADF6CF-59C5-D4D8-D20A-113F1E16399A}"/>
            </a:ext>
          </a:extLst>
        </p:cNvPr>
        <p:cNvGrpSpPr/>
        <p:nvPr/>
      </p:nvGrpSpPr>
      <p:grpSpPr>
        <a:xfrm>
          <a:off x="0" y="0"/>
          <a:ext cx="0" cy="0"/>
          <a:chOff x="0" y="0"/>
          <a:chExt cx="0" cy="0"/>
        </a:xfrm>
      </p:grpSpPr>
      <p:sp>
        <p:nvSpPr>
          <p:cNvPr id="96" name="Google Shape;96;p2:notes">
            <a:extLst>
              <a:ext uri="{FF2B5EF4-FFF2-40B4-BE49-F238E27FC236}">
                <a16:creationId xmlns:a16="http://schemas.microsoft.com/office/drawing/2014/main" id="{DFA59378-9E2A-3FF2-70B4-06DFCA5D07D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7" name="Google Shape;97;p2:notes">
            <a:extLst>
              <a:ext uri="{FF2B5EF4-FFF2-40B4-BE49-F238E27FC236}">
                <a16:creationId xmlns:a16="http://schemas.microsoft.com/office/drawing/2014/main" id="{800371B8-D948-EF82-8668-9C6F7640952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0678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a:extLst>
            <a:ext uri="{FF2B5EF4-FFF2-40B4-BE49-F238E27FC236}">
              <a16:creationId xmlns:a16="http://schemas.microsoft.com/office/drawing/2014/main" id="{7F461293-A1CF-AF2C-2AA3-2EA8CC180BAF}"/>
            </a:ext>
          </a:extLst>
        </p:cNvPr>
        <p:cNvGrpSpPr/>
        <p:nvPr/>
      </p:nvGrpSpPr>
      <p:grpSpPr>
        <a:xfrm>
          <a:off x="0" y="0"/>
          <a:ext cx="0" cy="0"/>
          <a:chOff x="0" y="0"/>
          <a:chExt cx="0" cy="0"/>
        </a:xfrm>
      </p:grpSpPr>
      <p:sp>
        <p:nvSpPr>
          <p:cNvPr id="96" name="Google Shape;96;p2:notes">
            <a:extLst>
              <a:ext uri="{FF2B5EF4-FFF2-40B4-BE49-F238E27FC236}">
                <a16:creationId xmlns:a16="http://schemas.microsoft.com/office/drawing/2014/main" id="{8516D74A-9391-A93D-3DEB-1A2F0748408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2:notes">
            <a:extLst>
              <a:ext uri="{FF2B5EF4-FFF2-40B4-BE49-F238E27FC236}">
                <a16:creationId xmlns:a16="http://schemas.microsoft.com/office/drawing/2014/main" id="{6B54B18E-7AC8-5213-F9DE-5B425CEBBF6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0819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a:extLst>
            <a:ext uri="{FF2B5EF4-FFF2-40B4-BE49-F238E27FC236}">
              <a16:creationId xmlns:a16="http://schemas.microsoft.com/office/drawing/2014/main" id="{E8A2ECED-7878-242F-02B8-325CF3C60BD7}"/>
            </a:ext>
          </a:extLst>
        </p:cNvPr>
        <p:cNvGrpSpPr/>
        <p:nvPr/>
      </p:nvGrpSpPr>
      <p:grpSpPr>
        <a:xfrm>
          <a:off x="0" y="0"/>
          <a:ext cx="0" cy="0"/>
          <a:chOff x="0" y="0"/>
          <a:chExt cx="0" cy="0"/>
        </a:xfrm>
      </p:grpSpPr>
      <p:sp>
        <p:nvSpPr>
          <p:cNvPr id="96" name="Google Shape;96;p2:notes">
            <a:extLst>
              <a:ext uri="{FF2B5EF4-FFF2-40B4-BE49-F238E27FC236}">
                <a16:creationId xmlns:a16="http://schemas.microsoft.com/office/drawing/2014/main" id="{E268AB63-07ED-F5BB-FF0A-304CF0B72F3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2:notes">
            <a:extLst>
              <a:ext uri="{FF2B5EF4-FFF2-40B4-BE49-F238E27FC236}">
                <a16:creationId xmlns:a16="http://schemas.microsoft.com/office/drawing/2014/main" id="{12DFF43C-8589-0845-D62A-955DA9A478E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3771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a:extLst>
            <a:ext uri="{FF2B5EF4-FFF2-40B4-BE49-F238E27FC236}">
              <a16:creationId xmlns:a16="http://schemas.microsoft.com/office/drawing/2014/main" id="{39D5F761-BCA0-9D60-7010-843B89C90FA6}"/>
            </a:ext>
          </a:extLst>
        </p:cNvPr>
        <p:cNvGrpSpPr/>
        <p:nvPr/>
      </p:nvGrpSpPr>
      <p:grpSpPr>
        <a:xfrm>
          <a:off x="0" y="0"/>
          <a:ext cx="0" cy="0"/>
          <a:chOff x="0" y="0"/>
          <a:chExt cx="0" cy="0"/>
        </a:xfrm>
      </p:grpSpPr>
      <p:sp>
        <p:nvSpPr>
          <p:cNvPr id="96" name="Google Shape;96;p2:notes">
            <a:extLst>
              <a:ext uri="{FF2B5EF4-FFF2-40B4-BE49-F238E27FC236}">
                <a16:creationId xmlns:a16="http://schemas.microsoft.com/office/drawing/2014/main" id="{1041BB93-9E06-DA64-6964-A02A88B3F98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2:notes">
            <a:extLst>
              <a:ext uri="{FF2B5EF4-FFF2-40B4-BE49-F238E27FC236}">
                <a16:creationId xmlns:a16="http://schemas.microsoft.com/office/drawing/2014/main" id="{90BBF389-A5E0-83A6-257D-6EE23AF0C3E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7145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a:extLst>
            <a:ext uri="{FF2B5EF4-FFF2-40B4-BE49-F238E27FC236}">
              <a16:creationId xmlns:a16="http://schemas.microsoft.com/office/drawing/2014/main" id="{92378A5B-9A95-1ED3-110B-CD706BC0A662}"/>
            </a:ext>
          </a:extLst>
        </p:cNvPr>
        <p:cNvGrpSpPr/>
        <p:nvPr/>
      </p:nvGrpSpPr>
      <p:grpSpPr>
        <a:xfrm>
          <a:off x="0" y="0"/>
          <a:ext cx="0" cy="0"/>
          <a:chOff x="0" y="0"/>
          <a:chExt cx="0" cy="0"/>
        </a:xfrm>
      </p:grpSpPr>
      <p:sp>
        <p:nvSpPr>
          <p:cNvPr id="96" name="Google Shape;96;p2:notes">
            <a:extLst>
              <a:ext uri="{FF2B5EF4-FFF2-40B4-BE49-F238E27FC236}">
                <a16:creationId xmlns:a16="http://schemas.microsoft.com/office/drawing/2014/main" id="{C081C76B-4014-E145-CEA1-E01BF2D2A0A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2:notes">
            <a:extLst>
              <a:ext uri="{FF2B5EF4-FFF2-40B4-BE49-F238E27FC236}">
                <a16:creationId xmlns:a16="http://schemas.microsoft.com/office/drawing/2014/main" id="{AEB2EC74-6476-987D-794B-4620553CDA3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7381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a:extLst>
            <a:ext uri="{FF2B5EF4-FFF2-40B4-BE49-F238E27FC236}">
              <a16:creationId xmlns:a16="http://schemas.microsoft.com/office/drawing/2014/main" id="{9B82AE23-2C1B-9298-E41F-77E9A58C9F37}"/>
            </a:ext>
          </a:extLst>
        </p:cNvPr>
        <p:cNvGrpSpPr/>
        <p:nvPr/>
      </p:nvGrpSpPr>
      <p:grpSpPr>
        <a:xfrm>
          <a:off x="0" y="0"/>
          <a:ext cx="0" cy="0"/>
          <a:chOff x="0" y="0"/>
          <a:chExt cx="0" cy="0"/>
        </a:xfrm>
      </p:grpSpPr>
      <p:sp>
        <p:nvSpPr>
          <p:cNvPr id="111" name="Google Shape;111;p3:notes">
            <a:extLst>
              <a:ext uri="{FF2B5EF4-FFF2-40B4-BE49-F238E27FC236}">
                <a16:creationId xmlns:a16="http://schemas.microsoft.com/office/drawing/2014/main" id="{6BBDA942-FFDA-380F-F30F-22FDAC4EE3A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3:notes">
            <a:extLst>
              <a:ext uri="{FF2B5EF4-FFF2-40B4-BE49-F238E27FC236}">
                <a16:creationId xmlns:a16="http://schemas.microsoft.com/office/drawing/2014/main" id="{3509E1B7-2A17-6222-36E5-9C70F01F771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5767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3"/>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4"/>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4"/>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1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1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1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1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2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2"/>
          <p:cNvSpPr>
            <a:spLocks noGrp="1"/>
          </p:cNvSpPr>
          <p:nvPr>
            <p:ph type="pic" idx="2"/>
          </p:nvPr>
        </p:nvSpPr>
        <p:spPr>
          <a:xfrm>
            <a:off x="1792288" y="612775"/>
            <a:ext cx="5486400" cy="4114800"/>
          </a:xfrm>
          <a:prstGeom prst="rect">
            <a:avLst/>
          </a:prstGeom>
          <a:noFill/>
          <a:ln>
            <a:noFill/>
          </a:ln>
        </p:spPr>
      </p:sp>
      <p:sp>
        <p:nvSpPr>
          <p:cNvPr id="64" name="Google Shape;64;p2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png"/><Relationship Id="rId7" Type="http://schemas.openxmlformats.org/officeDocument/2006/relationships/diagramLayout" Target="../diagrams/layout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Data" Target="../diagrams/data1.xml"/><Relationship Id="rId11" Type="http://schemas.openxmlformats.org/officeDocument/2006/relationships/image" Target="../media/image5.png"/><Relationship Id="rId5" Type="http://schemas.openxmlformats.org/officeDocument/2006/relationships/image" Target="../media/image4.png"/><Relationship Id="rId10" Type="http://schemas.microsoft.com/office/2007/relationships/diagramDrawing" Target="../diagrams/drawing1.xml"/><Relationship Id="rId4" Type="http://schemas.openxmlformats.org/officeDocument/2006/relationships/image" Target="../media/image3.png"/><Relationship Id="rId9" Type="http://schemas.openxmlformats.org/officeDocument/2006/relationships/diagramColors" Target="../diagrams/colors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FFA"/>
        </a:solidFill>
        <a:effectLst/>
      </p:bgPr>
    </p:bg>
    <p:spTree>
      <p:nvGrpSpPr>
        <p:cNvPr id="1" name="Shape 83"/>
        <p:cNvGrpSpPr/>
        <p:nvPr/>
      </p:nvGrpSpPr>
      <p:grpSpPr>
        <a:xfrm>
          <a:off x="0" y="0"/>
          <a:ext cx="0" cy="0"/>
          <a:chOff x="0" y="0"/>
          <a:chExt cx="0" cy="0"/>
        </a:xfrm>
      </p:grpSpPr>
      <p:sp>
        <p:nvSpPr>
          <p:cNvPr id="92" name="Google Shape;92;p1"/>
          <p:cNvSpPr txBox="1"/>
          <p:nvPr/>
        </p:nvSpPr>
        <p:spPr>
          <a:xfrm>
            <a:off x="-224101" y="2183225"/>
            <a:ext cx="7562369" cy="397031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lv-LV" sz="6000" b="1" dirty="0">
                <a:solidFill>
                  <a:srgbClr val="204E1B"/>
                </a:solidFill>
              </a:rPr>
              <a:t>Par publiskā āra peldbaseina atjaunošanu</a:t>
            </a:r>
            <a:r>
              <a:rPr lang="en-US" sz="6000" b="1" dirty="0">
                <a:solidFill>
                  <a:srgbClr val="204E1B"/>
                </a:solidFill>
              </a:rPr>
              <a:t> </a:t>
            </a:r>
            <a:endParaRPr lang="lv-LV" sz="6000" b="1" dirty="0">
              <a:solidFill>
                <a:srgbClr val="204E1B"/>
              </a:solidFill>
            </a:endParaRPr>
          </a:p>
          <a:p>
            <a:pPr marL="0" marR="0" lvl="0" indent="0" algn="ctr" rtl="0">
              <a:lnSpc>
                <a:spcPct val="120000"/>
              </a:lnSpc>
              <a:spcBef>
                <a:spcPts val="0"/>
              </a:spcBef>
              <a:spcAft>
                <a:spcPts val="0"/>
              </a:spcAft>
              <a:buNone/>
            </a:pPr>
            <a:r>
              <a:rPr lang="en-US" sz="3600" dirty="0">
                <a:solidFill>
                  <a:srgbClr val="204E1B"/>
                </a:solidFill>
              </a:rPr>
              <a:t>(</a:t>
            </a:r>
            <a:r>
              <a:rPr lang="lv-LV" sz="3600" dirty="0">
                <a:solidFill>
                  <a:srgbClr val="204E1B"/>
                </a:solidFill>
              </a:rPr>
              <a:t>Baseinā ielā 51, Pļaviņās</a:t>
            </a:r>
            <a:r>
              <a:rPr lang="en-US" sz="3600" dirty="0">
                <a:solidFill>
                  <a:srgbClr val="204E1B"/>
                </a:solidFill>
              </a:rPr>
              <a:t>)</a:t>
            </a:r>
            <a:endParaRPr sz="3600" dirty="0">
              <a:solidFill>
                <a:srgbClr val="204E1B"/>
              </a:solidFill>
            </a:endParaRPr>
          </a:p>
        </p:txBody>
      </p:sp>
      <p:sp>
        <p:nvSpPr>
          <p:cNvPr id="93" name="Google Shape;93;p1"/>
          <p:cNvSpPr txBox="1"/>
          <p:nvPr/>
        </p:nvSpPr>
        <p:spPr>
          <a:xfrm>
            <a:off x="15544524" y="9503276"/>
            <a:ext cx="3022500" cy="53860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lv-LV" sz="2500" b="1" dirty="0">
                <a:solidFill>
                  <a:srgbClr val="204E1B"/>
                </a:solidFill>
                <a:latin typeface="Arial"/>
                <a:ea typeface="Arial"/>
                <a:cs typeface="Arial"/>
                <a:sym typeface="Arial"/>
              </a:rPr>
              <a:t>16</a:t>
            </a:r>
            <a:r>
              <a:rPr lang="en-US" sz="2500" b="1" dirty="0">
                <a:solidFill>
                  <a:srgbClr val="204E1B"/>
                </a:solidFill>
                <a:latin typeface="Arial"/>
                <a:ea typeface="Arial"/>
                <a:cs typeface="Arial"/>
                <a:sym typeface="Arial"/>
              </a:rPr>
              <a:t>.</a:t>
            </a:r>
            <a:r>
              <a:rPr lang="lv-LV" sz="2500" b="1" dirty="0">
                <a:solidFill>
                  <a:srgbClr val="204E1B"/>
                </a:solidFill>
                <a:latin typeface="Arial"/>
                <a:ea typeface="Arial"/>
                <a:cs typeface="Arial"/>
                <a:sym typeface="Arial"/>
              </a:rPr>
              <a:t>10</a:t>
            </a:r>
            <a:r>
              <a:rPr lang="en-US" sz="2500" b="1" dirty="0">
                <a:solidFill>
                  <a:srgbClr val="204E1B"/>
                </a:solidFill>
                <a:latin typeface="Arial"/>
                <a:ea typeface="Arial"/>
                <a:cs typeface="Arial"/>
                <a:sym typeface="Arial"/>
              </a:rPr>
              <a:t>.202</a:t>
            </a:r>
            <a:r>
              <a:rPr lang="lv-LV" sz="2500" b="1" dirty="0">
                <a:solidFill>
                  <a:srgbClr val="204E1B"/>
                </a:solidFill>
                <a:latin typeface="Arial"/>
                <a:ea typeface="Arial"/>
                <a:cs typeface="Arial"/>
                <a:sym typeface="Arial"/>
              </a:rPr>
              <a:t>5</a:t>
            </a:r>
            <a:r>
              <a:rPr lang="en-US" sz="2500" b="1" dirty="0">
                <a:solidFill>
                  <a:srgbClr val="204E1B"/>
                </a:solidFill>
                <a:latin typeface="Arial"/>
                <a:ea typeface="Arial"/>
                <a:cs typeface="Arial"/>
                <a:sym typeface="Arial"/>
              </a:rPr>
              <a:t>.</a:t>
            </a:r>
            <a:endParaRPr sz="1500" dirty="0">
              <a:solidFill>
                <a:srgbClr val="204E1B"/>
              </a:solidFill>
            </a:endParaRPr>
          </a:p>
        </p:txBody>
      </p:sp>
      <p:sp>
        <p:nvSpPr>
          <p:cNvPr id="94" name="Google Shape;94;p1"/>
          <p:cNvSpPr txBox="1"/>
          <p:nvPr/>
        </p:nvSpPr>
        <p:spPr>
          <a:xfrm>
            <a:off x="5060649" y="9438643"/>
            <a:ext cx="8748415" cy="603242"/>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lv-LV" sz="2800" b="1" dirty="0">
                <a:solidFill>
                  <a:srgbClr val="204E1B"/>
                </a:solidFill>
                <a:latin typeface="Arial"/>
                <a:ea typeface="Arial"/>
                <a:cs typeface="Arial"/>
                <a:sym typeface="Arial"/>
              </a:rPr>
              <a:t>Attīstības nodaļa un Pļaviņu apvienības pārvalde</a:t>
            </a:r>
          </a:p>
        </p:txBody>
      </p:sp>
      <p:pic>
        <p:nvPicPr>
          <p:cNvPr id="4" name="Attēls 3">
            <a:extLst>
              <a:ext uri="{FF2B5EF4-FFF2-40B4-BE49-F238E27FC236}">
                <a16:creationId xmlns:a16="http://schemas.microsoft.com/office/drawing/2014/main" id="{60D73FB0-351E-6FE7-2A9A-623796154B82}"/>
              </a:ext>
            </a:extLst>
          </p:cNvPr>
          <p:cNvPicPr>
            <a:picLocks noChangeAspect="1"/>
          </p:cNvPicPr>
          <p:nvPr/>
        </p:nvPicPr>
        <p:blipFill>
          <a:blip r:embed="rId3"/>
          <a:stretch>
            <a:fillRect/>
          </a:stretch>
        </p:blipFill>
        <p:spPr>
          <a:xfrm>
            <a:off x="6912189" y="1303470"/>
            <a:ext cx="10881290" cy="970014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FFA"/>
        </a:solidFill>
        <a:effectLst/>
      </p:bgPr>
    </p:bg>
    <p:spTree>
      <p:nvGrpSpPr>
        <p:cNvPr id="1" name="Shape 113">
          <a:extLst>
            <a:ext uri="{FF2B5EF4-FFF2-40B4-BE49-F238E27FC236}">
              <a16:creationId xmlns:a16="http://schemas.microsoft.com/office/drawing/2014/main" id="{F3AC4902-B5A3-3187-016A-CFD216B5FAD7}"/>
            </a:ext>
          </a:extLst>
        </p:cNvPr>
        <p:cNvGrpSpPr/>
        <p:nvPr/>
      </p:nvGrpSpPr>
      <p:grpSpPr>
        <a:xfrm>
          <a:off x="0" y="0"/>
          <a:ext cx="0" cy="0"/>
          <a:chOff x="0" y="0"/>
          <a:chExt cx="0" cy="0"/>
        </a:xfrm>
      </p:grpSpPr>
      <p:grpSp>
        <p:nvGrpSpPr>
          <p:cNvPr id="114" name="Google Shape;114;p3">
            <a:extLst>
              <a:ext uri="{FF2B5EF4-FFF2-40B4-BE49-F238E27FC236}">
                <a16:creationId xmlns:a16="http://schemas.microsoft.com/office/drawing/2014/main" id="{E62FB179-A47E-389A-A93D-50C095C7EFA5}"/>
              </a:ext>
            </a:extLst>
          </p:cNvPr>
          <p:cNvGrpSpPr/>
          <p:nvPr/>
        </p:nvGrpSpPr>
        <p:grpSpPr>
          <a:xfrm>
            <a:off x="47705" y="6333469"/>
            <a:ext cx="6630790" cy="3798715"/>
            <a:chOff x="0" y="-57150"/>
            <a:chExt cx="1746381" cy="1000485"/>
          </a:xfrm>
        </p:grpSpPr>
        <p:sp>
          <p:nvSpPr>
            <p:cNvPr id="115" name="Google Shape;115;p3">
              <a:extLst>
                <a:ext uri="{FF2B5EF4-FFF2-40B4-BE49-F238E27FC236}">
                  <a16:creationId xmlns:a16="http://schemas.microsoft.com/office/drawing/2014/main" id="{373864BF-8D8C-EDC2-C9AC-BD0E6148C679}"/>
                </a:ext>
              </a:extLst>
            </p:cNvPr>
            <p:cNvSpPr/>
            <p:nvPr/>
          </p:nvSpPr>
          <p:spPr>
            <a:xfrm>
              <a:off x="0" y="0"/>
              <a:ext cx="1746381" cy="943335"/>
            </a:xfrm>
            <a:custGeom>
              <a:avLst/>
              <a:gdLst/>
              <a:ahLst/>
              <a:cxnLst/>
              <a:rect l="l" t="t" r="r" b="b"/>
              <a:pathLst>
                <a:path w="1746381" h="943335" extrusionOk="0">
                  <a:moveTo>
                    <a:pt x="0" y="0"/>
                  </a:moveTo>
                  <a:lnTo>
                    <a:pt x="1746381" y="0"/>
                  </a:lnTo>
                  <a:lnTo>
                    <a:pt x="1746381" y="943335"/>
                  </a:lnTo>
                  <a:lnTo>
                    <a:pt x="0" y="943335"/>
                  </a:lnTo>
                  <a:close/>
                </a:path>
              </a:pathLst>
            </a:custGeom>
            <a:solidFill>
              <a:srgbClr val="F5F8E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 name="Google Shape;116;p3">
              <a:extLst>
                <a:ext uri="{FF2B5EF4-FFF2-40B4-BE49-F238E27FC236}">
                  <a16:creationId xmlns:a16="http://schemas.microsoft.com/office/drawing/2014/main" id="{281F9702-9C9F-400F-01C0-A51C6EA7C1C8}"/>
                </a:ext>
              </a:extLst>
            </p:cNvPr>
            <p:cNvSpPr txBox="1"/>
            <p:nvPr/>
          </p:nvSpPr>
          <p:spPr>
            <a:xfrm>
              <a:off x="0" y="-57150"/>
              <a:ext cx="1746381" cy="1000485"/>
            </a:xfrm>
            <a:prstGeom prst="rect">
              <a:avLst/>
            </a:prstGeom>
            <a:noFill/>
            <a:ln>
              <a:noFill/>
            </a:ln>
          </p:spPr>
          <p:txBody>
            <a:bodyPr spcFirstLastPara="1" wrap="square" lIns="50800" tIns="50800" rIns="50800" bIns="50800" anchor="ctr" anchorCtr="0">
              <a:noAutofit/>
            </a:bodyPr>
            <a:lstStyle/>
            <a:p>
              <a:pPr marL="0" marR="0" lvl="0" indent="0" algn="ctr" rtl="0">
                <a:lnSpc>
                  <a:spcPct val="194444"/>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7" name="Google Shape;117;p3">
            <a:extLst>
              <a:ext uri="{FF2B5EF4-FFF2-40B4-BE49-F238E27FC236}">
                <a16:creationId xmlns:a16="http://schemas.microsoft.com/office/drawing/2014/main" id="{9D15FB8D-CBDB-9E63-7D6F-8558C27745B6}"/>
              </a:ext>
            </a:extLst>
          </p:cNvPr>
          <p:cNvGrpSpPr/>
          <p:nvPr/>
        </p:nvGrpSpPr>
        <p:grpSpPr>
          <a:xfrm>
            <a:off x="0" y="-62175"/>
            <a:ext cx="18288000" cy="4143812"/>
            <a:chOff x="0" y="-57150"/>
            <a:chExt cx="4816593" cy="1091375"/>
          </a:xfrm>
        </p:grpSpPr>
        <p:sp>
          <p:nvSpPr>
            <p:cNvPr id="118" name="Google Shape;118;p3">
              <a:extLst>
                <a:ext uri="{FF2B5EF4-FFF2-40B4-BE49-F238E27FC236}">
                  <a16:creationId xmlns:a16="http://schemas.microsoft.com/office/drawing/2014/main" id="{19082692-8A5E-831A-B830-B7F3A7AB6F69}"/>
                </a:ext>
              </a:extLst>
            </p:cNvPr>
            <p:cNvSpPr/>
            <p:nvPr/>
          </p:nvSpPr>
          <p:spPr>
            <a:xfrm>
              <a:off x="0" y="0"/>
              <a:ext cx="4816592" cy="1034225"/>
            </a:xfrm>
            <a:custGeom>
              <a:avLst/>
              <a:gdLst/>
              <a:ahLst/>
              <a:cxnLst/>
              <a:rect l="l" t="t" r="r" b="b"/>
              <a:pathLst>
                <a:path w="4816592" h="1034225" extrusionOk="0">
                  <a:moveTo>
                    <a:pt x="0" y="0"/>
                  </a:moveTo>
                  <a:lnTo>
                    <a:pt x="4816592" y="0"/>
                  </a:lnTo>
                  <a:lnTo>
                    <a:pt x="4816592" y="1034225"/>
                  </a:lnTo>
                  <a:lnTo>
                    <a:pt x="0" y="1034225"/>
                  </a:lnTo>
                  <a:close/>
                </a:path>
              </a:pathLst>
            </a:custGeom>
            <a:solidFill>
              <a:srgbClr val="D9DFC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 name="Google Shape;119;p3">
              <a:extLst>
                <a:ext uri="{FF2B5EF4-FFF2-40B4-BE49-F238E27FC236}">
                  <a16:creationId xmlns:a16="http://schemas.microsoft.com/office/drawing/2014/main" id="{4568B77D-513B-5BEF-BBBD-D88656ACF062}"/>
                </a:ext>
              </a:extLst>
            </p:cNvPr>
            <p:cNvSpPr txBox="1"/>
            <p:nvPr/>
          </p:nvSpPr>
          <p:spPr>
            <a:xfrm>
              <a:off x="0" y="-57150"/>
              <a:ext cx="4816593" cy="1091375"/>
            </a:xfrm>
            <a:prstGeom prst="rect">
              <a:avLst/>
            </a:prstGeom>
            <a:noFill/>
            <a:ln>
              <a:noFill/>
            </a:ln>
          </p:spPr>
          <p:txBody>
            <a:bodyPr spcFirstLastPara="1" wrap="square" lIns="50800" tIns="50800" rIns="50800" bIns="50800" anchor="ctr" anchorCtr="0">
              <a:noAutofit/>
            </a:bodyPr>
            <a:lstStyle/>
            <a:p>
              <a:pPr marL="0" marR="0" lvl="0" indent="0" algn="ctr" rtl="0">
                <a:lnSpc>
                  <a:spcPct val="194444"/>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8" name="Google Shape;128;p3">
            <a:extLst>
              <a:ext uri="{FF2B5EF4-FFF2-40B4-BE49-F238E27FC236}">
                <a16:creationId xmlns:a16="http://schemas.microsoft.com/office/drawing/2014/main" id="{9EAF4AF4-FACF-B6A1-316F-B1F64A1ED540}"/>
              </a:ext>
            </a:extLst>
          </p:cNvPr>
          <p:cNvGrpSpPr/>
          <p:nvPr/>
        </p:nvGrpSpPr>
        <p:grpSpPr>
          <a:xfrm>
            <a:off x="9673958" y="922824"/>
            <a:ext cx="961843" cy="481475"/>
            <a:chOff x="0" y="-57150"/>
            <a:chExt cx="253325" cy="126808"/>
          </a:xfrm>
        </p:grpSpPr>
        <p:sp>
          <p:nvSpPr>
            <p:cNvPr id="129" name="Google Shape;129;p3">
              <a:extLst>
                <a:ext uri="{FF2B5EF4-FFF2-40B4-BE49-F238E27FC236}">
                  <a16:creationId xmlns:a16="http://schemas.microsoft.com/office/drawing/2014/main" id="{4BFDD0FA-AACC-CB17-D51D-D7F1C34C0006}"/>
                </a:ext>
              </a:extLst>
            </p:cNvPr>
            <p:cNvSpPr/>
            <p:nvPr/>
          </p:nvSpPr>
          <p:spPr>
            <a:xfrm>
              <a:off x="0" y="0"/>
              <a:ext cx="253325" cy="69658"/>
            </a:xfrm>
            <a:custGeom>
              <a:avLst/>
              <a:gdLst/>
              <a:ahLst/>
              <a:cxnLst/>
              <a:rect l="l" t="t" r="r" b="b"/>
              <a:pathLst>
                <a:path w="253325" h="69658" extrusionOk="0">
                  <a:moveTo>
                    <a:pt x="34829" y="0"/>
                  </a:moveTo>
                  <a:lnTo>
                    <a:pt x="218496" y="0"/>
                  </a:lnTo>
                  <a:cubicBezTo>
                    <a:pt x="237732" y="0"/>
                    <a:pt x="253325" y="15594"/>
                    <a:pt x="253325" y="34829"/>
                  </a:cubicBezTo>
                  <a:lnTo>
                    <a:pt x="253325" y="34829"/>
                  </a:lnTo>
                  <a:cubicBezTo>
                    <a:pt x="253325" y="44066"/>
                    <a:pt x="249656" y="52925"/>
                    <a:pt x="243124" y="59457"/>
                  </a:cubicBezTo>
                  <a:cubicBezTo>
                    <a:pt x="236592" y="65989"/>
                    <a:pt x="227733" y="69658"/>
                    <a:pt x="218496" y="69658"/>
                  </a:cubicBezTo>
                  <a:lnTo>
                    <a:pt x="34829" y="69658"/>
                  </a:lnTo>
                  <a:cubicBezTo>
                    <a:pt x="15594" y="69658"/>
                    <a:pt x="0" y="54065"/>
                    <a:pt x="0" y="34829"/>
                  </a:cubicBezTo>
                  <a:lnTo>
                    <a:pt x="0" y="34829"/>
                  </a:lnTo>
                  <a:cubicBezTo>
                    <a:pt x="0" y="15594"/>
                    <a:pt x="15594" y="0"/>
                    <a:pt x="34829" y="0"/>
                  </a:cubicBezTo>
                  <a:close/>
                </a:path>
              </a:pathLst>
            </a:custGeom>
            <a:solidFill>
              <a:srgbClr val="D9DFC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 name="Google Shape;130;p3">
              <a:extLst>
                <a:ext uri="{FF2B5EF4-FFF2-40B4-BE49-F238E27FC236}">
                  <a16:creationId xmlns:a16="http://schemas.microsoft.com/office/drawing/2014/main" id="{97553FB9-7134-3777-546B-5F947051840B}"/>
                </a:ext>
              </a:extLst>
            </p:cNvPr>
            <p:cNvSpPr txBox="1"/>
            <p:nvPr/>
          </p:nvSpPr>
          <p:spPr>
            <a:xfrm>
              <a:off x="0" y="-57150"/>
              <a:ext cx="253325" cy="126808"/>
            </a:xfrm>
            <a:prstGeom prst="rect">
              <a:avLst/>
            </a:prstGeom>
            <a:noFill/>
            <a:ln>
              <a:noFill/>
            </a:ln>
          </p:spPr>
          <p:txBody>
            <a:bodyPr spcFirstLastPara="1" wrap="square" lIns="50800" tIns="50800" rIns="50800" bIns="50800" anchor="ctr" anchorCtr="0">
              <a:noAutofit/>
            </a:bodyPr>
            <a:lstStyle/>
            <a:p>
              <a:pPr marL="0" marR="0" lvl="0" indent="0" algn="ctr" rtl="0">
                <a:lnSpc>
                  <a:spcPct val="194444"/>
                </a:lnSpc>
                <a:spcBef>
                  <a:spcPts val="0"/>
                </a:spcBef>
                <a:spcAft>
                  <a:spcPts val="0"/>
                </a:spcAft>
                <a:buNone/>
              </a:pPr>
              <a:endParaRPr sz="1800">
                <a:solidFill>
                  <a:schemeClr val="dk1"/>
                </a:solidFill>
                <a:latin typeface="Calibri"/>
                <a:ea typeface="Calibri"/>
                <a:cs typeface="Calibri"/>
                <a:sym typeface="Calibri"/>
              </a:endParaRPr>
            </a:p>
          </p:txBody>
        </p:sp>
      </p:grpSp>
      <p:sp>
        <p:nvSpPr>
          <p:cNvPr id="137" name="Google Shape;137;p3">
            <a:extLst>
              <a:ext uri="{FF2B5EF4-FFF2-40B4-BE49-F238E27FC236}">
                <a16:creationId xmlns:a16="http://schemas.microsoft.com/office/drawing/2014/main" id="{DD495F56-4A66-DC17-969D-F711F9DDEE60}"/>
              </a:ext>
            </a:extLst>
          </p:cNvPr>
          <p:cNvSpPr txBox="1"/>
          <p:nvPr/>
        </p:nvSpPr>
        <p:spPr>
          <a:xfrm>
            <a:off x="1017268" y="106168"/>
            <a:ext cx="9949218" cy="63709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lv-LV" sz="3600" b="1" dirty="0">
                <a:solidFill>
                  <a:srgbClr val="134E1A"/>
                </a:solidFill>
                <a:latin typeface="Arial"/>
                <a:ea typeface="Arial"/>
                <a:cs typeface="Arial"/>
                <a:sym typeface="Arial"/>
              </a:rPr>
              <a:t>Publiskā peldvieta Parīzē</a:t>
            </a:r>
            <a:endParaRPr sz="1000" dirty="0"/>
          </a:p>
        </p:txBody>
      </p:sp>
      <p:pic>
        <p:nvPicPr>
          <p:cNvPr id="2" name="Attēls 1">
            <a:extLst>
              <a:ext uri="{FF2B5EF4-FFF2-40B4-BE49-F238E27FC236}">
                <a16:creationId xmlns:a16="http://schemas.microsoft.com/office/drawing/2014/main" id="{90C523C9-2BF6-1E52-0632-A851E555BEB3}"/>
              </a:ext>
            </a:extLst>
          </p:cNvPr>
          <p:cNvPicPr>
            <a:picLocks noChangeAspect="1"/>
          </p:cNvPicPr>
          <p:nvPr/>
        </p:nvPicPr>
        <p:blipFill>
          <a:blip r:embed="rId3"/>
          <a:stretch>
            <a:fillRect/>
          </a:stretch>
        </p:blipFill>
        <p:spPr>
          <a:xfrm>
            <a:off x="1017268" y="805581"/>
            <a:ext cx="7845079" cy="5230052"/>
          </a:xfrm>
          <a:prstGeom prst="rect">
            <a:avLst/>
          </a:prstGeom>
        </p:spPr>
      </p:pic>
      <p:pic>
        <p:nvPicPr>
          <p:cNvPr id="1026" name="Picture 2" descr="Swimming and Paddling Pools on Zakrzowek Lake. Krakow, Poland Editorial ...">
            <a:extLst>
              <a:ext uri="{FF2B5EF4-FFF2-40B4-BE49-F238E27FC236}">
                <a16:creationId xmlns:a16="http://schemas.microsoft.com/office/drawing/2014/main" id="{682EDFF4-490F-5A0C-2714-B8D2AD2523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3111" y="757233"/>
            <a:ext cx="6973403" cy="5230052"/>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37;p3">
            <a:extLst>
              <a:ext uri="{FF2B5EF4-FFF2-40B4-BE49-F238E27FC236}">
                <a16:creationId xmlns:a16="http://schemas.microsoft.com/office/drawing/2014/main" id="{7B0A0441-025D-5512-69F5-0FA5E056C03F}"/>
              </a:ext>
            </a:extLst>
          </p:cNvPr>
          <p:cNvSpPr txBox="1"/>
          <p:nvPr/>
        </p:nvSpPr>
        <p:spPr>
          <a:xfrm>
            <a:off x="10063111" y="106168"/>
            <a:ext cx="9949218" cy="63709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lv-LV" sz="3600" b="1" dirty="0">
                <a:solidFill>
                  <a:srgbClr val="134E1A"/>
                </a:solidFill>
                <a:latin typeface="Arial"/>
                <a:ea typeface="Arial"/>
                <a:cs typeface="Arial"/>
                <a:sym typeface="Arial"/>
              </a:rPr>
              <a:t>Publiskā peldvieta Krakovā, Polijā</a:t>
            </a:r>
            <a:endParaRPr sz="1000" dirty="0"/>
          </a:p>
        </p:txBody>
      </p:sp>
      <p:sp>
        <p:nvSpPr>
          <p:cNvPr id="9" name="Google Shape;137;p3">
            <a:extLst>
              <a:ext uri="{FF2B5EF4-FFF2-40B4-BE49-F238E27FC236}">
                <a16:creationId xmlns:a16="http://schemas.microsoft.com/office/drawing/2014/main" id="{282194D7-4F19-8F77-AFFE-F0FB8F126E13}"/>
              </a:ext>
            </a:extLst>
          </p:cNvPr>
          <p:cNvSpPr txBox="1"/>
          <p:nvPr/>
        </p:nvSpPr>
        <p:spPr>
          <a:xfrm>
            <a:off x="523326" y="6427478"/>
            <a:ext cx="9949218" cy="1911292"/>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lv-LV" sz="3600" b="1" dirty="0">
                <a:solidFill>
                  <a:srgbClr val="134E1A"/>
                </a:solidFill>
                <a:latin typeface="Arial"/>
                <a:ea typeface="Arial"/>
                <a:cs typeface="Arial"/>
                <a:sym typeface="Arial"/>
              </a:rPr>
              <a:t>Labiekārtota peldvieta </a:t>
            </a:r>
          </a:p>
          <a:p>
            <a:pPr marL="0" marR="0" lvl="0" indent="0" algn="l" rtl="0">
              <a:lnSpc>
                <a:spcPct val="115000"/>
              </a:lnSpc>
              <a:spcBef>
                <a:spcPts val="0"/>
              </a:spcBef>
              <a:spcAft>
                <a:spcPts val="0"/>
              </a:spcAft>
              <a:buNone/>
            </a:pPr>
            <a:r>
              <a:rPr lang="lv-LV" sz="3600" b="1" dirty="0">
                <a:solidFill>
                  <a:srgbClr val="134E1A"/>
                </a:solidFill>
                <a:latin typeface="Arial"/>
                <a:ea typeface="Arial"/>
                <a:cs typeface="Arial"/>
                <a:sym typeface="Arial"/>
              </a:rPr>
              <a:t>Maskavā </a:t>
            </a:r>
            <a:r>
              <a:rPr lang="lv-LV" sz="3600" dirty="0">
                <a:solidFill>
                  <a:srgbClr val="134E1A"/>
                </a:solidFill>
                <a:latin typeface="Arial"/>
                <a:ea typeface="Arial"/>
                <a:cs typeface="Arial"/>
                <a:sym typeface="Arial"/>
              </a:rPr>
              <a:t>(ziemas periodā </a:t>
            </a:r>
          </a:p>
          <a:p>
            <a:pPr marL="0" marR="0" lvl="0" indent="0" algn="l" rtl="0">
              <a:lnSpc>
                <a:spcPct val="115000"/>
              </a:lnSpc>
              <a:spcBef>
                <a:spcPts val="0"/>
              </a:spcBef>
              <a:spcAft>
                <a:spcPts val="0"/>
              </a:spcAft>
              <a:buNone/>
            </a:pPr>
            <a:r>
              <a:rPr lang="lv-LV" sz="3600" dirty="0">
                <a:solidFill>
                  <a:srgbClr val="134E1A"/>
                </a:solidFill>
                <a:latin typeface="Arial"/>
                <a:ea typeface="Arial"/>
                <a:cs typeface="Arial"/>
                <a:sym typeface="Arial"/>
              </a:rPr>
              <a:t>pontons tiek izcelts no upes)</a:t>
            </a:r>
            <a:endParaRPr sz="1000" dirty="0"/>
          </a:p>
        </p:txBody>
      </p:sp>
      <p:pic>
        <p:nvPicPr>
          <p:cNvPr id="1028" name="Picture 4">
            <a:extLst>
              <a:ext uri="{FF2B5EF4-FFF2-40B4-BE49-F238E27FC236}">
                <a16:creationId xmlns:a16="http://schemas.microsoft.com/office/drawing/2014/main" id="{98F06346-476F-C867-A579-6E98ACCB77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27475" y="6076079"/>
            <a:ext cx="5604025" cy="4203019"/>
          </a:xfrm>
          <a:prstGeom prst="rect">
            <a:avLst/>
          </a:prstGeom>
          <a:noFill/>
          <a:extLst>
            <a:ext uri="{909E8E84-426E-40DD-AFC4-6F175D3DCCD1}">
              <a14:hiddenFill xmlns:a14="http://schemas.microsoft.com/office/drawing/2010/main">
                <a:solidFill>
                  <a:srgbClr val="FFFFFF"/>
                </a:solidFill>
              </a14:hiddenFill>
            </a:ext>
          </a:extLst>
        </p:spPr>
      </p:pic>
      <p:pic>
        <p:nvPicPr>
          <p:cNvPr id="10" name="Attēls 9">
            <a:extLst>
              <a:ext uri="{FF2B5EF4-FFF2-40B4-BE49-F238E27FC236}">
                <a16:creationId xmlns:a16="http://schemas.microsoft.com/office/drawing/2014/main" id="{A0D02677-E356-B234-17A2-8ABB23912564}"/>
              </a:ext>
            </a:extLst>
          </p:cNvPr>
          <p:cNvPicPr>
            <a:picLocks noChangeAspect="1"/>
          </p:cNvPicPr>
          <p:nvPr/>
        </p:nvPicPr>
        <p:blipFill>
          <a:blip r:embed="rId6"/>
          <a:stretch>
            <a:fillRect/>
          </a:stretch>
        </p:blipFill>
        <p:spPr>
          <a:xfrm>
            <a:off x="6678495" y="6083981"/>
            <a:ext cx="5604025" cy="4203019"/>
          </a:xfrm>
          <a:prstGeom prst="rect">
            <a:avLst/>
          </a:prstGeom>
        </p:spPr>
      </p:pic>
    </p:spTree>
    <p:extLst>
      <p:ext uri="{BB962C8B-B14F-4D97-AF65-F5344CB8AC3E}">
        <p14:creationId xmlns:p14="http://schemas.microsoft.com/office/powerpoint/2010/main" val="1110408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FFA"/>
        </a:solidFill>
        <a:effectLst/>
      </p:bgPr>
    </p:bg>
    <p:spTree>
      <p:nvGrpSpPr>
        <p:cNvPr id="1" name="Shape 201"/>
        <p:cNvGrpSpPr/>
        <p:nvPr/>
      </p:nvGrpSpPr>
      <p:grpSpPr>
        <a:xfrm>
          <a:off x="0" y="0"/>
          <a:ext cx="0" cy="0"/>
          <a:chOff x="0" y="0"/>
          <a:chExt cx="0" cy="0"/>
        </a:xfrm>
      </p:grpSpPr>
      <p:grpSp>
        <p:nvGrpSpPr>
          <p:cNvPr id="202" name="Google Shape;202;g3170aadfc26_0_170"/>
          <p:cNvGrpSpPr/>
          <p:nvPr/>
        </p:nvGrpSpPr>
        <p:grpSpPr>
          <a:xfrm>
            <a:off x="0" y="2"/>
            <a:ext cx="18288118" cy="1076448"/>
            <a:chOff x="0" y="-57150"/>
            <a:chExt cx="4816592" cy="1091400"/>
          </a:xfrm>
        </p:grpSpPr>
        <p:sp>
          <p:nvSpPr>
            <p:cNvPr id="203" name="Google Shape;203;g3170aadfc26_0_170"/>
            <p:cNvSpPr/>
            <p:nvPr/>
          </p:nvSpPr>
          <p:spPr>
            <a:xfrm>
              <a:off x="0" y="0"/>
              <a:ext cx="4816592" cy="1034225"/>
            </a:xfrm>
            <a:custGeom>
              <a:avLst/>
              <a:gdLst/>
              <a:ahLst/>
              <a:cxnLst/>
              <a:rect l="l" t="t" r="r" b="b"/>
              <a:pathLst>
                <a:path w="4816592" h="1034225" extrusionOk="0">
                  <a:moveTo>
                    <a:pt x="0" y="0"/>
                  </a:moveTo>
                  <a:lnTo>
                    <a:pt x="4816592" y="0"/>
                  </a:lnTo>
                  <a:lnTo>
                    <a:pt x="4816592" y="1034225"/>
                  </a:lnTo>
                  <a:lnTo>
                    <a:pt x="0" y="1034225"/>
                  </a:lnTo>
                  <a:close/>
                </a:path>
              </a:pathLst>
            </a:custGeom>
            <a:solidFill>
              <a:srgbClr val="D9DFC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 name="Google Shape;204;g3170aadfc26_0_170"/>
            <p:cNvSpPr txBox="1"/>
            <p:nvPr/>
          </p:nvSpPr>
          <p:spPr>
            <a:xfrm>
              <a:off x="0" y="-57150"/>
              <a:ext cx="4816500" cy="1091400"/>
            </a:xfrm>
            <a:prstGeom prst="rect">
              <a:avLst/>
            </a:prstGeom>
            <a:noFill/>
            <a:ln>
              <a:noFill/>
            </a:ln>
          </p:spPr>
          <p:txBody>
            <a:bodyPr spcFirstLastPara="1" wrap="square" lIns="50800" tIns="50800" rIns="50800" bIns="50800" anchor="ctr" anchorCtr="0">
              <a:noAutofit/>
            </a:bodyPr>
            <a:lstStyle/>
            <a:p>
              <a:pPr marL="0" marR="0" lvl="0" indent="0" algn="ctr" rtl="0">
                <a:lnSpc>
                  <a:spcPct val="194444"/>
                </a:lnSpc>
                <a:spcBef>
                  <a:spcPts val="0"/>
                </a:spcBef>
                <a:spcAft>
                  <a:spcPts val="0"/>
                </a:spcAft>
                <a:buNone/>
              </a:pPr>
              <a:endParaRPr sz="1800">
                <a:solidFill>
                  <a:schemeClr val="dk1"/>
                </a:solidFill>
                <a:latin typeface="Calibri"/>
                <a:ea typeface="Calibri"/>
                <a:cs typeface="Calibri"/>
                <a:sym typeface="Calibri"/>
              </a:endParaRPr>
            </a:p>
          </p:txBody>
        </p:sp>
      </p:grpSp>
      <p:sp>
        <p:nvSpPr>
          <p:cNvPr id="205" name="Google Shape;205;g3170aadfc26_0_170"/>
          <p:cNvSpPr txBox="1"/>
          <p:nvPr/>
        </p:nvSpPr>
        <p:spPr>
          <a:xfrm>
            <a:off x="0" y="214975"/>
            <a:ext cx="18288000" cy="916148"/>
          </a:xfrm>
          <a:prstGeom prst="rect">
            <a:avLst/>
          </a:prstGeom>
          <a:noFill/>
          <a:ln>
            <a:noFill/>
          </a:ln>
        </p:spPr>
        <p:txBody>
          <a:bodyPr spcFirstLastPara="1" wrap="square" lIns="0" tIns="0" rIns="0" bIns="0" anchor="t" anchorCtr="0">
            <a:spAutoFit/>
          </a:bodyPr>
          <a:lstStyle/>
          <a:p>
            <a:pPr marL="360000" lvl="0" indent="359999" algn="ctr" rtl="0">
              <a:lnSpc>
                <a:spcPct val="110000"/>
              </a:lnSpc>
              <a:spcBef>
                <a:spcPts val="800"/>
              </a:spcBef>
              <a:spcAft>
                <a:spcPts val="800"/>
              </a:spcAft>
              <a:buClr>
                <a:schemeClr val="dk1"/>
              </a:buClr>
              <a:buSzPts val="1100"/>
              <a:buFont typeface="Arial"/>
              <a:buNone/>
            </a:pPr>
            <a:r>
              <a:rPr lang="lv-LV" sz="4200" b="1" dirty="0">
                <a:solidFill>
                  <a:srgbClr val="134E1A"/>
                </a:solidFill>
              </a:rPr>
              <a:t>Tuvākās peldvietas pie Pļaviņām</a:t>
            </a:r>
            <a:endParaRPr sz="4200" b="1" dirty="0">
              <a:solidFill>
                <a:srgbClr val="134E1A"/>
              </a:solidFill>
            </a:endParaRPr>
          </a:p>
        </p:txBody>
      </p:sp>
      <p:sp>
        <p:nvSpPr>
          <p:cNvPr id="206" name="Google Shape;206;g3170aadfc26_0_170"/>
          <p:cNvSpPr txBox="1"/>
          <p:nvPr/>
        </p:nvSpPr>
        <p:spPr>
          <a:xfrm>
            <a:off x="9442743" y="7950202"/>
            <a:ext cx="7363500" cy="702000"/>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endParaRPr>
              <a:latin typeface="Times New Roman"/>
              <a:ea typeface="Times New Roman"/>
              <a:cs typeface="Times New Roman"/>
              <a:sym typeface="Times New Roman"/>
            </a:endParaRPr>
          </a:p>
          <a:p>
            <a:pPr marL="0" marR="0" lvl="0" indent="0" algn="just" rtl="0">
              <a:lnSpc>
                <a:spcPct val="140000"/>
              </a:lnSpc>
              <a:spcBef>
                <a:spcPts val="0"/>
              </a:spcBef>
              <a:spcAft>
                <a:spcPts val="0"/>
              </a:spcAft>
              <a:buNone/>
            </a:pPr>
            <a:endParaRPr sz="2600" b="1">
              <a:solidFill>
                <a:srgbClr val="322A2A"/>
              </a:solidFill>
              <a:latin typeface="Ultra"/>
              <a:ea typeface="Ultra"/>
              <a:cs typeface="Ultra"/>
              <a:sym typeface="Ultra"/>
            </a:endParaRPr>
          </a:p>
        </p:txBody>
      </p:sp>
      <p:pic>
        <p:nvPicPr>
          <p:cNvPr id="3" name="Attēls 2">
            <a:extLst>
              <a:ext uri="{FF2B5EF4-FFF2-40B4-BE49-F238E27FC236}">
                <a16:creationId xmlns:a16="http://schemas.microsoft.com/office/drawing/2014/main" id="{D379D80A-E7FC-9D9C-BF2E-4D6AE6F4DC94}"/>
              </a:ext>
            </a:extLst>
          </p:cNvPr>
          <p:cNvPicPr>
            <a:picLocks noChangeAspect="1"/>
          </p:cNvPicPr>
          <p:nvPr/>
        </p:nvPicPr>
        <p:blipFill>
          <a:blip r:embed="rId3"/>
          <a:stretch>
            <a:fillRect/>
          </a:stretch>
        </p:blipFill>
        <p:spPr>
          <a:xfrm>
            <a:off x="196988" y="1123829"/>
            <a:ext cx="17893791" cy="8586190"/>
          </a:xfrm>
          <a:prstGeom prst="rect">
            <a:avLst/>
          </a:prstGeom>
        </p:spPr>
      </p:pic>
      <p:sp>
        <p:nvSpPr>
          <p:cNvPr id="4" name="TextBox 3">
            <a:extLst>
              <a:ext uri="{FF2B5EF4-FFF2-40B4-BE49-F238E27FC236}">
                <a16:creationId xmlns:a16="http://schemas.microsoft.com/office/drawing/2014/main" id="{A9F2BDD0-14DB-CDE9-8057-495871AE2ECF}"/>
              </a:ext>
            </a:extLst>
          </p:cNvPr>
          <p:cNvSpPr txBox="1"/>
          <p:nvPr/>
        </p:nvSpPr>
        <p:spPr>
          <a:xfrm>
            <a:off x="10533416" y="4217376"/>
            <a:ext cx="2564090" cy="830997"/>
          </a:xfrm>
          <a:prstGeom prst="rect">
            <a:avLst/>
          </a:prstGeom>
          <a:noFill/>
        </p:spPr>
        <p:txBody>
          <a:bodyPr wrap="square">
            <a:spAutoFit/>
          </a:bodyPr>
          <a:lstStyle/>
          <a:p>
            <a:pPr algn="ctr"/>
            <a:r>
              <a:rPr lang="lv-LV" sz="2400" b="1" dirty="0">
                <a:effectLst/>
                <a:latin typeface="Calibri" panose="020F0502020204030204" pitchFamily="34" charset="0"/>
                <a:ea typeface="Aptos" panose="020B0004020202020204" pitchFamily="34" charset="0"/>
                <a:cs typeface="Aptos" panose="020B0004020202020204" pitchFamily="34" charset="0"/>
              </a:rPr>
              <a:t>Peldbaseins </a:t>
            </a:r>
          </a:p>
          <a:p>
            <a:pPr algn="ctr"/>
            <a:r>
              <a:rPr lang="lv-LV" sz="2400" b="1" dirty="0">
                <a:effectLst/>
                <a:latin typeface="Calibri" panose="020F0502020204030204" pitchFamily="34" charset="0"/>
                <a:ea typeface="Aptos" panose="020B0004020202020204" pitchFamily="34" charset="0"/>
                <a:cs typeface="Aptos" panose="020B0004020202020204" pitchFamily="34" charset="0"/>
              </a:rPr>
              <a:t>2.2 km no stacijas</a:t>
            </a:r>
            <a:endParaRPr lang="lv-LV" sz="2800" dirty="0">
              <a:effectLst/>
              <a:latin typeface="Aptos" panose="020B0004020202020204" pitchFamily="34" charset="0"/>
              <a:ea typeface="Aptos" panose="020B0004020202020204" pitchFamily="34" charset="0"/>
              <a:cs typeface="Aptos" panose="020B0004020202020204" pitchFamily="34" charset="0"/>
            </a:endParaRPr>
          </a:p>
        </p:txBody>
      </p:sp>
      <p:sp>
        <p:nvSpPr>
          <p:cNvPr id="6" name="TextBox 5">
            <a:extLst>
              <a:ext uri="{FF2B5EF4-FFF2-40B4-BE49-F238E27FC236}">
                <a16:creationId xmlns:a16="http://schemas.microsoft.com/office/drawing/2014/main" id="{C7953BA6-54FB-1378-A86F-35BAA2D721B4}"/>
              </a:ext>
            </a:extLst>
          </p:cNvPr>
          <p:cNvSpPr txBox="1"/>
          <p:nvPr/>
        </p:nvSpPr>
        <p:spPr>
          <a:xfrm>
            <a:off x="10077320" y="1937717"/>
            <a:ext cx="3047173" cy="461665"/>
          </a:xfrm>
          <a:prstGeom prst="rect">
            <a:avLst/>
          </a:prstGeom>
          <a:noFill/>
        </p:spPr>
        <p:txBody>
          <a:bodyPr wrap="square">
            <a:spAutoFit/>
          </a:bodyPr>
          <a:lstStyle/>
          <a:p>
            <a:pPr algn="ctr"/>
            <a:r>
              <a:rPr lang="lv-LV" sz="2400" b="1" dirty="0" err="1">
                <a:effectLst/>
                <a:latin typeface="Calibri" panose="020F0502020204030204" pitchFamily="34" charset="0"/>
                <a:ea typeface="Aptos" panose="020B0004020202020204" pitchFamily="34" charset="0"/>
                <a:cs typeface="Aptos" panose="020B0004020202020204" pitchFamily="34" charset="0"/>
              </a:rPr>
              <a:t>Līdaces</a:t>
            </a:r>
            <a:r>
              <a:rPr lang="lv-LV" sz="2400" b="1" dirty="0">
                <a:effectLst/>
                <a:latin typeface="Calibri" panose="020F0502020204030204" pitchFamily="34" charset="0"/>
                <a:ea typeface="Aptos" panose="020B0004020202020204" pitchFamily="34" charset="0"/>
                <a:cs typeface="Aptos" panose="020B0004020202020204" pitchFamily="34" charset="0"/>
              </a:rPr>
              <a:t> ezers 7 km</a:t>
            </a:r>
            <a:endParaRPr lang="lv-LV" sz="2800" dirty="0">
              <a:effectLst/>
              <a:latin typeface="Aptos" panose="020B0004020202020204" pitchFamily="34" charset="0"/>
              <a:ea typeface="Aptos" panose="020B0004020202020204" pitchFamily="34" charset="0"/>
              <a:cs typeface="Aptos" panose="020B0004020202020204" pitchFamily="34" charset="0"/>
            </a:endParaRPr>
          </a:p>
        </p:txBody>
      </p:sp>
      <p:sp>
        <p:nvSpPr>
          <p:cNvPr id="7" name="Ovāls 6">
            <a:extLst>
              <a:ext uri="{FF2B5EF4-FFF2-40B4-BE49-F238E27FC236}">
                <a16:creationId xmlns:a16="http://schemas.microsoft.com/office/drawing/2014/main" id="{CB0A2AB0-CC02-C431-6CDB-24847831D049}"/>
              </a:ext>
            </a:extLst>
          </p:cNvPr>
          <p:cNvSpPr/>
          <p:nvPr/>
        </p:nvSpPr>
        <p:spPr>
          <a:xfrm>
            <a:off x="9313460" y="5416924"/>
            <a:ext cx="191185" cy="21239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lv-LV"/>
          </a:p>
        </p:txBody>
      </p:sp>
      <p:sp>
        <p:nvSpPr>
          <p:cNvPr id="8" name="TextBox 7">
            <a:extLst>
              <a:ext uri="{FF2B5EF4-FFF2-40B4-BE49-F238E27FC236}">
                <a16:creationId xmlns:a16="http://schemas.microsoft.com/office/drawing/2014/main" id="{0C40ACC0-124D-5B71-CCF8-3FC4194AB9A0}"/>
              </a:ext>
            </a:extLst>
          </p:cNvPr>
          <p:cNvSpPr txBox="1"/>
          <p:nvPr/>
        </p:nvSpPr>
        <p:spPr>
          <a:xfrm>
            <a:off x="9313460" y="5492020"/>
            <a:ext cx="3047173" cy="461665"/>
          </a:xfrm>
          <a:prstGeom prst="rect">
            <a:avLst/>
          </a:prstGeom>
          <a:noFill/>
        </p:spPr>
        <p:txBody>
          <a:bodyPr wrap="square">
            <a:spAutoFit/>
          </a:bodyPr>
          <a:lstStyle/>
          <a:p>
            <a:r>
              <a:rPr lang="lv-LV" sz="2400" b="1" dirty="0">
                <a:effectLst/>
                <a:latin typeface="Calibri" panose="020F0502020204030204" pitchFamily="34" charset="0"/>
                <a:ea typeface="Aptos" panose="020B0004020202020204" pitchFamily="34" charset="0"/>
                <a:cs typeface="Aptos" panose="020B0004020202020204" pitchFamily="34" charset="0"/>
              </a:rPr>
              <a:t>Stacija</a:t>
            </a:r>
            <a:endParaRPr lang="lv-LV" sz="2800" dirty="0">
              <a:effectLst/>
              <a:latin typeface="Aptos" panose="020B0004020202020204" pitchFamily="34" charset="0"/>
              <a:ea typeface="Aptos" panose="020B0004020202020204" pitchFamily="34" charset="0"/>
              <a:cs typeface="Aptos" panose="020B0004020202020204" pitchFamily="34" charset="0"/>
            </a:endParaRPr>
          </a:p>
        </p:txBody>
      </p:sp>
      <p:sp>
        <p:nvSpPr>
          <p:cNvPr id="9" name="TextBox 8">
            <a:extLst>
              <a:ext uri="{FF2B5EF4-FFF2-40B4-BE49-F238E27FC236}">
                <a16:creationId xmlns:a16="http://schemas.microsoft.com/office/drawing/2014/main" id="{ADE6F037-47F5-5A76-C58D-6C2DDB12771B}"/>
              </a:ext>
            </a:extLst>
          </p:cNvPr>
          <p:cNvSpPr txBox="1"/>
          <p:nvPr/>
        </p:nvSpPr>
        <p:spPr>
          <a:xfrm>
            <a:off x="7028481" y="1990027"/>
            <a:ext cx="2414262" cy="461665"/>
          </a:xfrm>
          <a:prstGeom prst="rect">
            <a:avLst/>
          </a:prstGeom>
          <a:noFill/>
        </p:spPr>
        <p:txBody>
          <a:bodyPr wrap="square">
            <a:spAutoFit/>
          </a:bodyPr>
          <a:lstStyle/>
          <a:p>
            <a:pPr algn="ctr"/>
            <a:r>
              <a:rPr lang="lv-LV" sz="2400" b="1" dirty="0">
                <a:effectLst/>
                <a:latin typeface="Calibri" panose="020F0502020204030204" pitchFamily="34" charset="0"/>
                <a:ea typeface="Aptos" panose="020B0004020202020204" pitchFamily="34" charset="0"/>
                <a:cs typeface="Aptos" panose="020B0004020202020204" pitchFamily="34" charset="0"/>
              </a:rPr>
              <a:t>Odzes ezers 6 km</a:t>
            </a:r>
            <a:endParaRPr lang="lv-LV" sz="2800" dirty="0">
              <a:effectLst/>
              <a:latin typeface="Aptos" panose="020B0004020202020204" pitchFamily="34" charset="0"/>
              <a:ea typeface="Aptos" panose="020B0004020202020204" pitchFamily="34" charset="0"/>
              <a:cs typeface="Aptos" panose="020B0004020202020204" pitchFamily="34" charset="0"/>
            </a:endParaRPr>
          </a:p>
        </p:txBody>
      </p:sp>
      <p:sp>
        <p:nvSpPr>
          <p:cNvPr id="10" name="TextBox 9">
            <a:extLst>
              <a:ext uri="{FF2B5EF4-FFF2-40B4-BE49-F238E27FC236}">
                <a16:creationId xmlns:a16="http://schemas.microsoft.com/office/drawing/2014/main" id="{05DB9F9A-EB46-B065-EB32-9D6C4D349BAE}"/>
              </a:ext>
            </a:extLst>
          </p:cNvPr>
          <p:cNvSpPr txBox="1"/>
          <p:nvPr/>
        </p:nvSpPr>
        <p:spPr>
          <a:xfrm>
            <a:off x="3973499" y="6414351"/>
            <a:ext cx="3054982" cy="461665"/>
          </a:xfrm>
          <a:prstGeom prst="rect">
            <a:avLst/>
          </a:prstGeom>
          <a:noFill/>
        </p:spPr>
        <p:txBody>
          <a:bodyPr wrap="square">
            <a:spAutoFit/>
          </a:bodyPr>
          <a:lstStyle/>
          <a:p>
            <a:r>
              <a:rPr lang="lv-LV" sz="2400" b="1" dirty="0">
                <a:effectLst/>
                <a:latin typeface="Calibri" panose="020F0502020204030204" pitchFamily="34" charset="0"/>
                <a:ea typeface="Aptos" panose="020B0004020202020204" pitchFamily="34" charset="0"/>
                <a:cs typeface="Aptos" panose="020B0004020202020204" pitchFamily="34" charset="0"/>
              </a:rPr>
              <a:t>Klintaines karjeri 7 km</a:t>
            </a:r>
            <a:endParaRPr lang="lv-LV" sz="2800" dirty="0">
              <a:effectLst/>
              <a:latin typeface="Aptos" panose="020B0004020202020204" pitchFamily="34" charset="0"/>
              <a:ea typeface="Aptos" panose="020B0004020202020204" pitchFamily="34" charset="0"/>
              <a:cs typeface="Aptos" panose="020B00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FFA"/>
        </a:solidFill>
        <a:effectLst/>
      </p:bgPr>
    </p:bg>
    <p:spTree>
      <p:nvGrpSpPr>
        <p:cNvPr id="1" name="Shape 201">
          <a:extLst>
            <a:ext uri="{FF2B5EF4-FFF2-40B4-BE49-F238E27FC236}">
              <a16:creationId xmlns:a16="http://schemas.microsoft.com/office/drawing/2014/main" id="{33CF2C36-5948-0862-7D38-91B0427BC01A}"/>
            </a:ext>
          </a:extLst>
        </p:cNvPr>
        <p:cNvGrpSpPr/>
        <p:nvPr/>
      </p:nvGrpSpPr>
      <p:grpSpPr>
        <a:xfrm>
          <a:off x="0" y="0"/>
          <a:ext cx="0" cy="0"/>
          <a:chOff x="0" y="0"/>
          <a:chExt cx="0" cy="0"/>
        </a:xfrm>
      </p:grpSpPr>
      <p:grpSp>
        <p:nvGrpSpPr>
          <p:cNvPr id="202" name="Google Shape;202;g3170aadfc26_0_170">
            <a:extLst>
              <a:ext uri="{FF2B5EF4-FFF2-40B4-BE49-F238E27FC236}">
                <a16:creationId xmlns:a16="http://schemas.microsoft.com/office/drawing/2014/main" id="{B40AA654-A8DC-3FEA-030E-84C6D337C86F}"/>
              </a:ext>
            </a:extLst>
          </p:cNvPr>
          <p:cNvGrpSpPr/>
          <p:nvPr/>
        </p:nvGrpSpPr>
        <p:grpSpPr>
          <a:xfrm>
            <a:off x="0" y="2"/>
            <a:ext cx="18288118" cy="1076448"/>
            <a:chOff x="0" y="-57150"/>
            <a:chExt cx="4816592" cy="1091400"/>
          </a:xfrm>
        </p:grpSpPr>
        <p:sp>
          <p:nvSpPr>
            <p:cNvPr id="203" name="Google Shape;203;g3170aadfc26_0_170">
              <a:extLst>
                <a:ext uri="{FF2B5EF4-FFF2-40B4-BE49-F238E27FC236}">
                  <a16:creationId xmlns:a16="http://schemas.microsoft.com/office/drawing/2014/main" id="{763C7286-124C-20CC-8211-2BC80539A3A0}"/>
                </a:ext>
              </a:extLst>
            </p:cNvPr>
            <p:cNvSpPr/>
            <p:nvPr/>
          </p:nvSpPr>
          <p:spPr>
            <a:xfrm>
              <a:off x="0" y="0"/>
              <a:ext cx="4816592" cy="1034225"/>
            </a:xfrm>
            <a:custGeom>
              <a:avLst/>
              <a:gdLst/>
              <a:ahLst/>
              <a:cxnLst/>
              <a:rect l="l" t="t" r="r" b="b"/>
              <a:pathLst>
                <a:path w="4816592" h="1034225" extrusionOk="0">
                  <a:moveTo>
                    <a:pt x="0" y="0"/>
                  </a:moveTo>
                  <a:lnTo>
                    <a:pt x="4816592" y="0"/>
                  </a:lnTo>
                  <a:lnTo>
                    <a:pt x="4816592" y="1034225"/>
                  </a:lnTo>
                  <a:lnTo>
                    <a:pt x="0" y="1034225"/>
                  </a:lnTo>
                  <a:close/>
                </a:path>
              </a:pathLst>
            </a:custGeom>
            <a:solidFill>
              <a:srgbClr val="D9DFC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 name="Google Shape;204;g3170aadfc26_0_170">
              <a:extLst>
                <a:ext uri="{FF2B5EF4-FFF2-40B4-BE49-F238E27FC236}">
                  <a16:creationId xmlns:a16="http://schemas.microsoft.com/office/drawing/2014/main" id="{EC04ED58-1A9B-4D9C-A634-AFB35CD3C19B}"/>
                </a:ext>
              </a:extLst>
            </p:cNvPr>
            <p:cNvSpPr txBox="1"/>
            <p:nvPr/>
          </p:nvSpPr>
          <p:spPr>
            <a:xfrm>
              <a:off x="0" y="-57150"/>
              <a:ext cx="4816500" cy="1091400"/>
            </a:xfrm>
            <a:prstGeom prst="rect">
              <a:avLst/>
            </a:prstGeom>
            <a:noFill/>
            <a:ln>
              <a:noFill/>
            </a:ln>
          </p:spPr>
          <p:txBody>
            <a:bodyPr spcFirstLastPara="1" wrap="square" lIns="50800" tIns="50800" rIns="50800" bIns="50800" anchor="ctr" anchorCtr="0">
              <a:noAutofit/>
            </a:bodyPr>
            <a:lstStyle/>
            <a:p>
              <a:pPr marL="0" marR="0" lvl="0" indent="0" algn="ctr" rtl="0">
                <a:lnSpc>
                  <a:spcPct val="194444"/>
                </a:lnSpc>
                <a:spcBef>
                  <a:spcPts val="0"/>
                </a:spcBef>
                <a:spcAft>
                  <a:spcPts val="0"/>
                </a:spcAft>
                <a:buNone/>
              </a:pPr>
              <a:endParaRPr sz="1800">
                <a:solidFill>
                  <a:schemeClr val="dk1"/>
                </a:solidFill>
                <a:latin typeface="Calibri"/>
                <a:ea typeface="Calibri"/>
                <a:cs typeface="Calibri"/>
                <a:sym typeface="Calibri"/>
              </a:endParaRPr>
            </a:p>
          </p:txBody>
        </p:sp>
      </p:grpSp>
      <p:sp>
        <p:nvSpPr>
          <p:cNvPr id="205" name="Google Shape;205;g3170aadfc26_0_170">
            <a:extLst>
              <a:ext uri="{FF2B5EF4-FFF2-40B4-BE49-F238E27FC236}">
                <a16:creationId xmlns:a16="http://schemas.microsoft.com/office/drawing/2014/main" id="{35CA585C-7BE9-6027-1E95-24ECD28E7A54}"/>
              </a:ext>
            </a:extLst>
          </p:cNvPr>
          <p:cNvSpPr txBox="1"/>
          <p:nvPr/>
        </p:nvSpPr>
        <p:spPr>
          <a:xfrm>
            <a:off x="0" y="214975"/>
            <a:ext cx="18288000" cy="916148"/>
          </a:xfrm>
          <a:prstGeom prst="rect">
            <a:avLst/>
          </a:prstGeom>
          <a:noFill/>
          <a:ln>
            <a:noFill/>
          </a:ln>
        </p:spPr>
        <p:txBody>
          <a:bodyPr spcFirstLastPara="1" wrap="square" lIns="0" tIns="0" rIns="0" bIns="0" anchor="t" anchorCtr="0">
            <a:spAutoFit/>
          </a:bodyPr>
          <a:lstStyle/>
          <a:p>
            <a:pPr marL="360000" lvl="0" indent="359999" algn="ctr" rtl="0">
              <a:lnSpc>
                <a:spcPct val="110000"/>
              </a:lnSpc>
              <a:spcBef>
                <a:spcPts val="800"/>
              </a:spcBef>
              <a:spcAft>
                <a:spcPts val="800"/>
              </a:spcAft>
              <a:buClr>
                <a:schemeClr val="dk1"/>
              </a:buClr>
              <a:buSzPts val="1100"/>
              <a:buFont typeface="Arial"/>
              <a:buNone/>
            </a:pPr>
            <a:r>
              <a:rPr lang="lv-LV" sz="4200" b="1" dirty="0">
                <a:solidFill>
                  <a:srgbClr val="134E1A"/>
                </a:solidFill>
              </a:rPr>
              <a:t>Vai ir pieejams ES fondu atbalsts šāda projekta īstenošanai?</a:t>
            </a:r>
            <a:endParaRPr sz="4200" b="1" dirty="0">
              <a:solidFill>
                <a:srgbClr val="134E1A"/>
              </a:solidFill>
            </a:endParaRPr>
          </a:p>
        </p:txBody>
      </p:sp>
      <p:sp>
        <p:nvSpPr>
          <p:cNvPr id="206" name="Google Shape;206;g3170aadfc26_0_170">
            <a:extLst>
              <a:ext uri="{FF2B5EF4-FFF2-40B4-BE49-F238E27FC236}">
                <a16:creationId xmlns:a16="http://schemas.microsoft.com/office/drawing/2014/main" id="{750FE142-D665-2315-91A6-4A8CA2C2091A}"/>
              </a:ext>
            </a:extLst>
          </p:cNvPr>
          <p:cNvSpPr txBox="1"/>
          <p:nvPr/>
        </p:nvSpPr>
        <p:spPr>
          <a:xfrm>
            <a:off x="9442743" y="7950202"/>
            <a:ext cx="7363500" cy="702000"/>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endParaRPr>
              <a:latin typeface="Times New Roman"/>
              <a:ea typeface="Times New Roman"/>
              <a:cs typeface="Times New Roman"/>
              <a:sym typeface="Times New Roman"/>
            </a:endParaRPr>
          </a:p>
          <a:p>
            <a:pPr marL="0" marR="0" lvl="0" indent="0" algn="just" rtl="0">
              <a:lnSpc>
                <a:spcPct val="140000"/>
              </a:lnSpc>
              <a:spcBef>
                <a:spcPts val="0"/>
              </a:spcBef>
              <a:spcAft>
                <a:spcPts val="0"/>
              </a:spcAft>
              <a:buNone/>
            </a:pPr>
            <a:endParaRPr sz="2600" b="1">
              <a:solidFill>
                <a:srgbClr val="322A2A"/>
              </a:solidFill>
              <a:latin typeface="Ultra"/>
              <a:ea typeface="Ultra"/>
              <a:cs typeface="Ultra"/>
              <a:sym typeface="Ultra"/>
            </a:endParaRPr>
          </a:p>
        </p:txBody>
      </p:sp>
      <p:sp>
        <p:nvSpPr>
          <p:cNvPr id="5" name="TextBox 4">
            <a:extLst>
              <a:ext uri="{FF2B5EF4-FFF2-40B4-BE49-F238E27FC236}">
                <a16:creationId xmlns:a16="http://schemas.microsoft.com/office/drawing/2014/main" id="{82A90F8A-AAF3-955C-BC99-9C5AA72D9131}"/>
              </a:ext>
            </a:extLst>
          </p:cNvPr>
          <p:cNvSpPr txBox="1"/>
          <p:nvPr/>
        </p:nvSpPr>
        <p:spPr>
          <a:xfrm>
            <a:off x="501926" y="1436429"/>
            <a:ext cx="16912617" cy="8693662"/>
          </a:xfrm>
          <a:prstGeom prst="rect">
            <a:avLst/>
          </a:prstGeom>
          <a:noFill/>
        </p:spPr>
        <p:txBody>
          <a:bodyPr wrap="square">
            <a:spAutoFit/>
          </a:bodyPr>
          <a:lstStyle/>
          <a:p>
            <a:pPr marL="685800" indent="-685800">
              <a:buFont typeface="Arial" panose="020B0604020202020204" pitchFamily="34" charset="0"/>
              <a:buChar char="•"/>
            </a:pPr>
            <a:r>
              <a:rPr kumimoji="0" lang="pt-BR" sz="4000" b="1" i="0" u="none" strike="noStrike" kern="1200" cap="none" spc="0" normalizeH="0" baseline="0" noProof="0" dirty="0">
                <a:ln>
                  <a:noFill/>
                </a:ln>
                <a:solidFill>
                  <a:prstClr val="black"/>
                </a:solidFill>
                <a:effectLst/>
                <a:uLnTx/>
                <a:uFillTx/>
                <a:latin typeface="Calibri Light" panose="020F0302020204030204"/>
                <a:ea typeface="+mj-ea"/>
                <a:cs typeface="+mj-cs"/>
              </a:rPr>
              <a:t>Interreg VI-A Latvijas-Lietuvas programma 2021.-2027.gadam </a:t>
            </a:r>
            <a:r>
              <a:rPr kumimoji="0" lang="lv-LV" sz="4000" b="1" i="0" u="none" strike="noStrike" kern="1200" cap="none" spc="0" normalizeH="0" baseline="0" noProof="0" dirty="0">
                <a:ln>
                  <a:noFill/>
                </a:ln>
                <a:solidFill>
                  <a:prstClr val="black"/>
                </a:solidFill>
                <a:effectLst/>
                <a:uLnTx/>
                <a:uFillTx/>
                <a:latin typeface="Calibri Light" panose="020F0302020204030204"/>
                <a:ea typeface="+mj-ea"/>
                <a:cs typeface="+mj-cs"/>
              </a:rPr>
              <a:t>3. uzsaukums </a:t>
            </a:r>
            <a:r>
              <a:rPr kumimoji="0" lang="lv-LV" sz="4000" b="1" i="0" u="none" strike="noStrike" kern="1200" cap="none" spc="0" normalizeH="0" baseline="0" noProof="0" dirty="0">
                <a:ln>
                  <a:noFill/>
                </a:ln>
                <a:solidFill>
                  <a:srgbClr val="FF0000"/>
                </a:solidFill>
                <a:effectLst/>
                <a:uLnTx/>
                <a:uFillTx/>
                <a:latin typeface="Calibri Light" panose="020F0302020204030204"/>
                <a:ea typeface="+mj-ea"/>
                <a:cs typeface="+mj-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lv-LV" sz="2800" b="1" i="0" u="none" strike="noStrike" kern="1200" cap="none" spc="0" normalizeH="0" baseline="0" noProof="0" dirty="0">
                <a:ln>
                  <a:noFill/>
                </a:ln>
                <a:solidFill>
                  <a:prstClr val="black"/>
                </a:solidFill>
                <a:effectLst/>
                <a:uLnTx/>
                <a:uFillTx/>
                <a:latin typeface="Calibri" panose="020F0502020204030204"/>
                <a:ea typeface="+mn-ea"/>
                <a:cs typeface="+mn-cs"/>
              </a:rPr>
              <a:t>Uzsaukums: </a:t>
            </a:r>
            <a:r>
              <a:rPr kumimoji="0" lang="lv-LV" sz="2800" b="0" i="0" u="none" strike="noStrike" kern="1200" cap="none" spc="0" normalizeH="0" baseline="0" noProof="0" dirty="0">
                <a:ln>
                  <a:noFill/>
                </a:ln>
                <a:solidFill>
                  <a:prstClr val="black"/>
                </a:solidFill>
                <a:effectLst/>
                <a:uLnTx/>
                <a:uFillTx/>
                <a:latin typeface="Calibri" panose="020F0502020204030204"/>
                <a:ea typeface="+mn-ea"/>
                <a:cs typeface="+mn-cs"/>
              </a:rPr>
              <a:t>17.09.2025 – 19.01.2026</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lv-LV" sz="2800" b="1" i="0" u="none" strike="noStrike" kern="1200" cap="none" spc="0" normalizeH="0" baseline="0" noProof="0" dirty="0">
                <a:ln>
                  <a:noFill/>
                </a:ln>
                <a:solidFill>
                  <a:prstClr val="black"/>
                </a:solidFill>
                <a:effectLst/>
                <a:uLnTx/>
                <a:uFillTx/>
                <a:latin typeface="Calibri" panose="020F0502020204030204"/>
                <a:ea typeface="+mn-ea"/>
                <a:cs typeface="+mn-cs"/>
              </a:rPr>
              <a:t>Prioritāte: </a:t>
            </a:r>
            <a:r>
              <a:rPr kumimoji="0" lang="lv-LV" sz="2800" b="0" i="0" u="none" strike="noStrike" kern="1200" cap="none" spc="0" normalizeH="0" baseline="0" noProof="0" dirty="0">
                <a:ln>
                  <a:noFill/>
                </a:ln>
                <a:solidFill>
                  <a:prstClr val="black"/>
                </a:solidFill>
                <a:effectLst/>
                <a:uLnTx/>
                <a:uFillTx/>
                <a:latin typeface="Calibri" panose="020F0502020204030204"/>
                <a:ea typeface="+mn-ea"/>
                <a:cs typeface="+mn-cs"/>
              </a:rPr>
              <a:t>2. prioritāte, kas koncentrējas uz zaļu, noturīgu un ilgtspējīgu attīstību</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lv-LV"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Specifiskais mērķis </a:t>
            </a:r>
            <a:r>
              <a:rPr kumimoji="0" lang="lv-LV" sz="2800" b="1" i="0" u="none" strike="noStrike" kern="1200" cap="none" spc="0" normalizeH="0" baseline="0" noProof="0" dirty="0">
                <a:ln>
                  <a:noFill/>
                </a:ln>
                <a:solidFill>
                  <a:prstClr val="black"/>
                </a:solidFill>
                <a:effectLst/>
                <a:uLnTx/>
                <a:uFillTx/>
                <a:latin typeface="Calibri Light" panose="020F0302020204030204"/>
                <a:ea typeface="+mj-ea"/>
                <a:cs typeface="+mj-cs"/>
              </a:rPr>
              <a:t>2.1: </a:t>
            </a:r>
            <a:r>
              <a:rPr kumimoji="0" lang="lv-LV" sz="28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Klimata pārmaiņu seku mazināšana un risku novēršana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lv-LV" sz="2800" b="0" i="0" u="none" strike="noStrike" kern="1200" cap="none" spc="0" normalizeH="0" baseline="0" noProof="0" dirty="0">
                <a:ln>
                  <a:noFill/>
                </a:ln>
                <a:solidFill>
                  <a:prstClr val="black"/>
                </a:solidFill>
                <a:effectLst/>
                <a:uLnTx/>
                <a:uFillTx/>
                <a:latin typeface="Calibri" panose="020F0502020204030204"/>
                <a:ea typeface="+mn-ea"/>
                <a:cs typeface="+mn-cs"/>
              </a:rPr>
              <a:t>Šī mērķa </a:t>
            </a:r>
            <a:r>
              <a:rPr kumimoji="0" lang="lv-LV" sz="2800" b="1" i="0" u="none" strike="noStrike" kern="1200" cap="none" spc="0" normalizeH="0" baseline="0" noProof="0" dirty="0">
                <a:ln>
                  <a:noFill/>
                </a:ln>
                <a:solidFill>
                  <a:prstClr val="black"/>
                </a:solidFill>
                <a:effectLst/>
                <a:uLnTx/>
                <a:uFillTx/>
                <a:latin typeface="Calibri" panose="020F0502020204030204"/>
                <a:ea typeface="+mn-ea"/>
                <a:cs typeface="+mn-cs"/>
              </a:rPr>
              <a:t>uzdevums</a:t>
            </a:r>
            <a:r>
              <a:rPr kumimoji="0" lang="lv-LV" sz="2800" b="0" i="0" u="none" strike="noStrike" kern="1200" cap="none" spc="0" normalizeH="0" baseline="0" noProof="0" dirty="0">
                <a:ln>
                  <a:noFill/>
                </a:ln>
                <a:solidFill>
                  <a:prstClr val="black"/>
                </a:solidFill>
                <a:effectLst/>
                <a:uLnTx/>
                <a:uFillTx/>
                <a:latin typeface="Calibri" panose="020F0502020204030204"/>
                <a:ea typeface="+mn-ea"/>
                <a:cs typeface="+mn-cs"/>
              </a:rPr>
              <a:t> ir stiprināt zināšanas par </a:t>
            </a:r>
            <a:r>
              <a:rPr kumimoji="0" lang="lv-LV" sz="2800" b="1" i="0" u="none" strike="noStrike" kern="1200" cap="none" spc="0" normalizeH="0" baseline="0" noProof="0" dirty="0">
                <a:ln>
                  <a:noFill/>
                </a:ln>
                <a:solidFill>
                  <a:prstClr val="black"/>
                </a:solidFill>
                <a:effectLst/>
                <a:uLnTx/>
                <a:uFillTx/>
                <a:latin typeface="Calibri" panose="020F0502020204030204"/>
                <a:ea typeface="+mn-ea"/>
                <a:cs typeface="+mn-cs"/>
              </a:rPr>
              <a:t>klimata ietekmi </a:t>
            </a:r>
            <a:r>
              <a:rPr kumimoji="0" lang="lv-LV" sz="2800" b="0" i="0" u="none" strike="noStrike" kern="1200" cap="none" spc="0" normalizeH="0" baseline="0" noProof="0" dirty="0">
                <a:ln>
                  <a:noFill/>
                </a:ln>
                <a:solidFill>
                  <a:prstClr val="black"/>
                </a:solidFill>
                <a:effectLst/>
                <a:uLnTx/>
                <a:uFillTx/>
                <a:latin typeface="Calibri" panose="020F0502020204030204"/>
                <a:ea typeface="+mn-ea"/>
                <a:cs typeface="+mn-cs"/>
              </a:rPr>
              <a:t>un veicināt holistisku pieeju pielāgošanās pasākumiem pārrobežu reģionā. Galvenais uzsvars tiek likts uz kopīgu sadarbību, labās prakses apmaiņu, un pilotprojektu izstrādi, lai risinātu </a:t>
            </a:r>
            <a:r>
              <a:rPr kumimoji="0" lang="lv-LV" sz="2800" b="1" i="0" u="none" strike="noStrike" kern="1200" cap="none" spc="0" normalizeH="0" baseline="0" noProof="0" dirty="0">
                <a:ln>
                  <a:noFill/>
                </a:ln>
                <a:solidFill>
                  <a:prstClr val="black"/>
                </a:solidFill>
                <a:effectLst/>
                <a:uLnTx/>
                <a:uFillTx/>
                <a:latin typeface="Calibri" panose="020F0502020204030204"/>
                <a:ea typeface="+mn-ea"/>
                <a:cs typeface="+mn-cs"/>
              </a:rPr>
              <a:t>klimata pārmaiņu riskus un katastrofas</a:t>
            </a:r>
            <a:r>
              <a:rPr kumimoji="0" lang="lv-LV"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lv-LV" sz="2800" b="0" i="0" u="none" strike="noStrike" kern="1200" cap="none" spc="0" normalizeH="0" baseline="0" noProof="0" dirty="0">
                <a:ln>
                  <a:noFill/>
                </a:ln>
                <a:solidFill>
                  <a:prstClr val="black"/>
                </a:solidFill>
                <a:effectLst/>
                <a:uLnTx/>
                <a:uFillTx/>
                <a:latin typeface="Calibri" panose="020F0502020204030204"/>
                <a:ea typeface="+mn-ea"/>
                <a:cs typeface="+mn-cs"/>
              </a:rPr>
              <a:t>Maksimālais </a:t>
            </a:r>
            <a:r>
              <a:rPr kumimoji="0" lang="lv-LV" sz="2800" b="1" i="0" u="none" strike="noStrike" kern="1200" cap="none" spc="0" normalizeH="0" baseline="0" noProof="0" dirty="0">
                <a:ln>
                  <a:noFill/>
                </a:ln>
                <a:solidFill>
                  <a:prstClr val="black"/>
                </a:solidFill>
                <a:effectLst/>
                <a:uLnTx/>
                <a:uFillTx/>
                <a:latin typeface="Calibri" panose="020F0502020204030204"/>
                <a:ea typeface="+mn-ea"/>
                <a:cs typeface="+mn-cs"/>
              </a:rPr>
              <a:t>ERAF līdzfinansējums vienam projektam</a:t>
            </a:r>
            <a:r>
              <a:rPr kumimoji="0" lang="lv-LV" sz="2800" b="0" i="0" u="none" strike="noStrike" kern="1200" cap="none" spc="0" normalizeH="0" baseline="0" noProof="0" dirty="0">
                <a:ln>
                  <a:noFill/>
                </a:ln>
                <a:solidFill>
                  <a:prstClr val="black"/>
                </a:solidFill>
                <a:effectLst/>
                <a:uLnTx/>
                <a:uFillTx/>
                <a:latin typeface="Calibri" panose="020F0502020204030204"/>
                <a:ea typeface="+mn-ea"/>
                <a:cs typeface="+mn-cs"/>
              </a:rPr>
              <a:t>: Līdz 1 000 000 EUR.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lv-LV" sz="2800" b="0" i="0" u="none" strike="noStrike" kern="1200" cap="none" spc="0" normalizeH="0" baseline="0" noProof="0" dirty="0">
                <a:ln>
                  <a:noFill/>
                </a:ln>
                <a:solidFill>
                  <a:prstClr val="black"/>
                </a:solidFill>
                <a:effectLst/>
                <a:uLnTx/>
                <a:uFillTx/>
                <a:latin typeface="Calibri" panose="020F0502020204030204"/>
                <a:ea typeface="+mn-ea"/>
                <a:cs typeface="+mn-cs"/>
              </a:rPr>
              <a:t>Maksimālais partneru </a:t>
            </a:r>
            <a:r>
              <a:rPr kumimoji="0" lang="lv-LV" sz="2800" b="1" i="0" u="none" strike="noStrike" kern="1200" cap="none" spc="0" normalizeH="0" baseline="0" noProof="0" dirty="0">
                <a:ln>
                  <a:noFill/>
                </a:ln>
                <a:solidFill>
                  <a:prstClr val="black"/>
                </a:solidFill>
                <a:effectLst/>
                <a:uLnTx/>
                <a:uFillTx/>
                <a:latin typeface="Calibri" panose="020F0502020204030204"/>
                <a:ea typeface="+mn-ea"/>
                <a:cs typeface="+mn-cs"/>
              </a:rPr>
              <a:t>kopējais budžets</a:t>
            </a:r>
            <a:r>
              <a:rPr kumimoji="0" lang="lv-LV" sz="2800" b="0" i="0" u="none" strike="noStrike" kern="1200" cap="none" spc="0" normalizeH="0" baseline="0" noProof="0" dirty="0">
                <a:ln>
                  <a:noFill/>
                </a:ln>
                <a:solidFill>
                  <a:prstClr val="black"/>
                </a:solidFill>
                <a:effectLst/>
                <a:uLnTx/>
                <a:uFillTx/>
                <a:latin typeface="Calibri" panose="020F0502020204030204"/>
                <a:ea typeface="+mn-ea"/>
                <a:cs typeface="+mn-cs"/>
              </a:rPr>
              <a:t>: Līdz 1 250 000 EUR.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lv-LV" sz="2800" b="1" i="0" u="none" strike="noStrike" kern="1200" cap="none" spc="0" normalizeH="0" baseline="0" noProof="0" dirty="0">
                <a:ln>
                  <a:noFill/>
                </a:ln>
                <a:solidFill>
                  <a:prstClr val="black"/>
                </a:solidFill>
                <a:effectLst/>
                <a:uLnTx/>
                <a:uFillTx/>
                <a:latin typeface="Calibri" panose="020F0502020204030204"/>
                <a:ea typeface="+mn-ea"/>
                <a:cs typeface="+mn-cs"/>
              </a:rPr>
              <a:t>Partneru skaits: </a:t>
            </a:r>
            <a:r>
              <a:rPr kumimoji="0" lang="lv-LV" sz="2800" b="0" i="0" u="none" strike="noStrike" kern="1200" cap="none" spc="0" normalizeH="0" baseline="0" noProof="0" dirty="0">
                <a:ln>
                  <a:noFill/>
                </a:ln>
                <a:solidFill>
                  <a:prstClr val="black"/>
                </a:solidFill>
                <a:effectLst/>
                <a:uLnTx/>
                <a:uFillTx/>
                <a:latin typeface="Calibri" panose="020F0502020204030204"/>
                <a:ea typeface="+mn-ea"/>
                <a:cs typeface="+mn-cs"/>
              </a:rPr>
              <a:t>Ja projekta ERAF līdzfinansējums ir 600 000 EUR vai vairāk, vai kopējais budžets ir 750 000 EUR vai vairāk, ir jāiesaista vismaz 3 partneri</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lv-LV" sz="2800" b="1" i="0" u="none" strike="noStrike" kern="1200" cap="none" spc="0" normalizeH="0" baseline="0" noProof="0" dirty="0">
                <a:ln>
                  <a:noFill/>
                </a:ln>
                <a:solidFill>
                  <a:prstClr val="black"/>
                </a:solidFill>
                <a:effectLst/>
                <a:uLnTx/>
                <a:uFillTx/>
                <a:latin typeface="Calibri" panose="020F0502020204030204"/>
                <a:ea typeface="+mn-ea"/>
                <a:cs typeface="+mn-cs"/>
              </a:rPr>
              <a:t>Obligātie rādītāji</a:t>
            </a:r>
            <a:r>
              <a:rPr kumimoji="0" lang="lv-LV" sz="2800" b="0" i="0" u="none" strike="noStrike" kern="1200" cap="none" spc="0" normalizeH="0" baseline="0" noProof="0" dirty="0">
                <a:ln>
                  <a:noFill/>
                </a:ln>
                <a:solidFill>
                  <a:prstClr val="black"/>
                </a:solidFill>
                <a:effectLst/>
                <a:uLnTx/>
                <a:uFillTx/>
                <a:latin typeface="Calibri" panose="020F0502020204030204"/>
                <a:ea typeface="+mn-ea"/>
                <a:cs typeface="+mn-cs"/>
              </a:rPr>
              <a:t>: Projektiem obligāti jāveicina abi šie rādītāji: "Pārrobežu sadarbībā iesaistītās organizācijas" un "Pilotprojektos kopīgi izstrādātas un īstenotas darbības".</a:t>
            </a:r>
          </a:p>
          <a:p>
            <a:pPr marL="457200" marR="0" lvl="0" indent="-4572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lv-LV" sz="2800" b="1" i="0" u="none" strike="noStrike" kern="1200" cap="none" spc="0" normalizeH="0" baseline="0" noProof="0" dirty="0">
                <a:ln>
                  <a:noFill/>
                </a:ln>
                <a:solidFill>
                  <a:prstClr val="black"/>
                </a:solidFill>
                <a:effectLst/>
                <a:uLnTx/>
                <a:uFillTx/>
                <a:latin typeface="Calibri" panose="020F0502020204030204"/>
                <a:ea typeface="+mn-ea"/>
                <a:cs typeface="+mn-cs"/>
              </a:rPr>
              <a:t>Peldbaseina atjaunošanas rezultātā </a:t>
            </a:r>
            <a:r>
              <a:rPr kumimoji="0" lang="lv-LV" sz="2800" b="0" i="0" u="none" strike="noStrike" kern="1200" cap="none" spc="0" normalizeH="0" baseline="0" noProof="0" dirty="0">
                <a:ln>
                  <a:noFill/>
                </a:ln>
                <a:solidFill>
                  <a:prstClr val="black"/>
                </a:solidFill>
                <a:effectLst/>
                <a:uLnTx/>
                <a:uFillTx/>
                <a:latin typeface="Calibri" panose="020F0502020204030204"/>
                <a:ea typeface="+mn-ea"/>
                <a:cs typeface="+mn-cs"/>
              </a:rPr>
              <a:t>var tikt izveidota videi draudzīga atpūtas un mācību vide, kas nodrošina drošu atvēsināšanās iespēju iedzīvotājiem karstā laikā, tādējādi samazinot veselības riskus, kas saistīti ar karstuma viļņiem, iespēja rīkot izglītojošas aktivitātes par klimata pārmaiņām, drošību karstumā, drošību uz ūdens, </a:t>
            </a:r>
            <a:r>
              <a:rPr kumimoji="0" lang="lv-LV" sz="2800" b="0" i="0" u="none" strike="noStrike" kern="1200" cap="none" spc="0" normalizeH="0" baseline="0" noProof="0" dirty="0" err="1">
                <a:ln>
                  <a:noFill/>
                </a:ln>
                <a:solidFill>
                  <a:prstClr val="black"/>
                </a:solidFill>
                <a:effectLst/>
                <a:uLnTx/>
                <a:uFillTx/>
                <a:latin typeface="Calibri" panose="020F0502020204030204"/>
                <a:ea typeface="+mn-ea"/>
                <a:cs typeface="+mn-cs"/>
              </a:rPr>
              <a:t>peldētapmācības</a:t>
            </a:r>
            <a:r>
              <a:rPr kumimoji="0" lang="lv-LV" sz="2800" b="0" i="0" u="none" strike="noStrike" kern="1200" cap="none" spc="0" normalizeH="0" baseline="0" noProof="0" dirty="0">
                <a:ln>
                  <a:noFill/>
                </a:ln>
                <a:solidFill>
                  <a:prstClr val="black"/>
                </a:solidFill>
                <a:effectLst/>
                <a:uLnTx/>
                <a:uFillTx/>
                <a:latin typeface="Calibri" panose="020F0502020204030204"/>
                <a:ea typeface="+mn-ea"/>
                <a:cs typeface="+mn-cs"/>
              </a:rPr>
              <a:t>. Projekts kalpos ne tikai kā rekreācijas vieta, bet arī kā praktisks piemērs klimata adaptācijas un vides izglītības risinājumam.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lv-LV" sz="800" dirty="0"/>
          </a:p>
        </p:txBody>
      </p:sp>
    </p:spTree>
    <p:extLst>
      <p:ext uri="{BB962C8B-B14F-4D97-AF65-F5344CB8AC3E}">
        <p14:creationId xmlns:p14="http://schemas.microsoft.com/office/powerpoint/2010/main" val="25655429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78"/>
        <p:cNvGrpSpPr/>
        <p:nvPr/>
      </p:nvGrpSpPr>
      <p:grpSpPr>
        <a:xfrm>
          <a:off x="0" y="0"/>
          <a:ext cx="0" cy="0"/>
          <a:chOff x="0" y="0"/>
          <a:chExt cx="0" cy="0"/>
        </a:xfrm>
      </p:grpSpPr>
      <p:pic>
        <p:nvPicPr>
          <p:cNvPr id="4" name="Attēls 3">
            <a:extLst>
              <a:ext uri="{FF2B5EF4-FFF2-40B4-BE49-F238E27FC236}">
                <a16:creationId xmlns:a16="http://schemas.microsoft.com/office/drawing/2014/main" id="{467FB91E-F8E8-E122-6C4C-C2A4EFF4A9B2}"/>
              </a:ext>
            </a:extLst>
          </p:cNvPr>
          <p:cNvPicPr>
            <a:picLocks noChangeAspect="1"/>
          </p:cNvPicPr>
          <p:nvPr/>
        </p:nvPicPr>
        <p:blipFill>
          <a:blip r:embed="rId3"/>
          <a:srcRect t="6421" b="18579"/>
          <a:stretch>
            <a:fillRect/>
          </a:stretch>
        </p:blipFill>
        <p:spPr>
          <a:xfrm>
            <a:off x="20" y="10"/>
            <a:ext cx="18287980" cy="10286990"/>
          </a:xfrm>
          <a:prstGeom prst="rect">
            <a:avLst/>
          </a:prstGeom>
        </p:spPr>
      </p:pic>
      <p:sp>
        <p:nvSpPr>
          <p:cNvPr id="302" name="Rectangle 29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Google Shape;283;g3172ac99e0a_0_0"/>
          <p:cNvSpPr txBox="1"/>
          <p:nvPr/>
        </p:nvSpPr>
        <p:spPr>
          <a:xfrm>
            <a:off x="785812" y="7975860"/>
            <a:ext cx="16816388" cy="1117254"/>
          </a:xfrm>
          <a:prstGeom prst="rect">
            <a:avLst/>
          </a:prstGeom>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pPr>
            <a:r>
              <a:rPr lang="en-US" sz="5400" b="1" kern="1200">
                <a:solidFill>
                  <a:schemeClr val="tx1">
                    <a:lumMod val="85000"/>
                    <a:lumOff val="15000"/>
                  </a:schemeClr>
                </a:solidFill>
                <a:latin typeface="+mj-lt"/>
                <a:ea typeface="+mj-ea"/>
                <a:cs typeface="+mj-cs"/>
              </a:rPr>
              <a:t>Paldies!</a:t>
            </a:r>
            <a:endParaRPr lang="en-US" sz="5400" kern="1200">
              <a:solidFill>
                <a:schemeClr val="tx1">
                  <a:lumMod val="85000"/>
                  <a:lumOff val="15000"/>
                </a:schemeClr>
              </a:solidFill>
              <a:latin typeface="+mj-lt"/>
              <a:ea typeface="+mj-ea"/>
              <a:cs typeface="+mj-cs"/>
            </a:endParaRPr>
          </a:p>
        </p:txBody>
      </p:sp>
      <p:cxnSp>
        <p:nvCxnSpPr>
          <p:cNvPr id="303" name="Straight Connector 29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FFA"/>
        </a:solidFill>
        <a:effectLst/>
      </p:bgPr>
    </p:bg>
    <p:spTree>
      <p:nvGrpSpPr>
        <p:cNvPr id="1" name="Shape 98">
          <a:extLst>
            <a:ext uri="{FF2B5EF4-FFF2-40B4-BE49-F238E27FC236}">
              <a16:creationId xmlns:a16="http://schemas.microsoft.com/office/drawing/2014/main" id="{F6C3E495-2B79-5147-BF91-3AC08C4521FB}"/>
            </a:ext>
          </a:extLst>
        </p:cNvPr>
        <p:cNvGrpSpPr/>
        <p:nvPr/>
      </p:nvGrpSpPr>
      <p:grpSpPr>
        <a:xfrm>
          <a:off x="0" y="0"/>
          <a:ext cx="0" cy="0"/>
          <a:chOff x="0" y="0"/>
          <a:chExt cx="0" cy="0"/>
        </a:xfrm>
      </p:grpSpPr>
      <p:grpSp>
        <p:nvGrpSpPr>
          <p:cNvPr id="99" name="Google Shape;99;p2">
            <a:extLst>
              <a:ext uri="{FF2B5EF4-FFF2-40B4-BE49-F238E27FC236}">
                <a16:creationId xmlns:a16="http://schemas.microsoft.com/office/drawing/2014/main" id="{028D0427-DC6E-CE22-AB9E-C66CD3D60027}"/>
              </a:ext>
            </a:extLst>
          </p:cNvPr>
          <p:cNvGrpSpPr/>
          <p:nvPr/>
        </p:nvGrpSpPr>
        <p:grpSpPr>
          <a:xfrm>
            <a:off x="-13173" y="3352188"/>
            <a:ext cx="6863159" cy="3926821"/>
            <a:chOff x="0" y="-57150"/>
            <a:chExt cx="1746381" cy="1000485"/>
          </a:xfrm>
        </p:grpSpPr>
        <p:sp>
          <p:nvSpPr>
            <p:cNvPr id="100" name="Google Shape;100;p2">
              <a:extLst>
                <a:ext uri="{FF2B5EF4-FFF2-40B4-BE49-F238E27FC236}">
                  <a16:creationId xmlns:a16="http://schemas.microsoft.com/office/drawing/2014/main" id="{30F2C9E8-053F-1EAB-FBA4-F3C96DCF68DA}"/>
                </a:ext>
              </a:extLst>
            </p:cNvPr>
            <p:cNvSpPr/>
            <p:nvPr/>
          </p:nvSpPr>
          <p:spPr>
            <a:xfrm>
              <a:off x="0" y="0"/>
              <a:ext cx="1746381" cy="943335"/>
            </a:xfrm>
            <a:custGeom>
              <a:avLst/>
              <a:gdLst/>
              <a:ahLst/>
              <a:cxnLst/>
              <a:rect l="l" t="t" r="r" b="b"/>
              <a:pathLst>
                <a:path w="1746381" h="943335" extrusionOk="0">
                  <a:moveTo>
                    <a:pt x="0" y="0"/>
                  </a:moveTo>
                  <a:lnTo>
                    <a:pt x="1746381" y="0"/>
                  </a:lnTo>
                  <a:lnTo>
                    <a:pt x="1746381" y="943335"/>
                  </a:lnTo>
                  <a:lnTo>
                    <a:pt x="0" y="943335"/>
                  </a:lnTo>
                  <a:close/>
                </a:path>
              </a:pathLst>
            </a:custGeom>
            <a:solidFill>
              <a:srgbClr val="F5F8E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 name="Google Shape;101;p2">
              <a:extLst>
                <a:ext uri="{FF2B5EF4-FFF2-40B4-BE49-F238E27FC236}">
                  <a16:creationId xmlns:a16="http://schemas.microsoft.com/office/drawing/2014/main" id="{3B7EFEF7-F0A6-7266-271F-A4286ED7DC33}"/>
                </a:ext>
              </a:extLst>
            </p:cNvPr>
            <p:cNvSpPr txBox="1"/>
            <p:nvPr/>
          </p:nvSpPr>
          <p:spPr>
            <a:xfrm>
              <a:off x="0" y="-57150"/>
              <a:ext cx="1746381" cy="1000485"/>
            </a:xfrm>
            <a:prstGeom prst="rect">
              <a:avLst/>
            </a:prstGeom>
            <a:noFill/>
            <a:ln>
              <a:noFill/>
            </a:ln>
          </p:spPr>
          <p:txBody>
            <a:bodyPr spcFirstLastPara="1" wrap="square" lIns="50800" tIns="50800" rIns="50800" bIns="50800" anchor="ctr" anchorCtr="0">
              <a:noAutofit/>
            </a:bodyPr>
            <a:lstStyle/>
            <a:p>
              <a:pPr marL="0" marR="0" lvl="0" indent="0" algn="ctr" rtl="0">
                <a:lnSpc>
                  <a:spcPct val="194444"/>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3" name="Google Shape;103;p2">
            <a:extLst>
              <a:ext uri="{FF2B5EF4-FFF2-40B4-BE49-F238E27FC236}">
                <a16:creationId xmlns:a16="http://schemas.microsoft.com/office/drawing/2014/main" id="{2F5CB7D3-E83C-FA45-06BD-7E50D006BD19}"/>
              </a:ext>
            </a:extLst>
          </p:cNvPr>
          <p:cNvGrpSpPr/>
          <p:nvPr/>
        </p:nvGrpSpPr>
        <p:grpSpPr>
          <a:xfrm>
            <a:off x="0" y="-264065"/>
            <a:ext cx="18288000" cy="4190886"/>
            <a:chOff x="0" y="-69548"/>
            <a:chExt cx="4816593" cy="1103773"/>
          </a:xfrm>
        </p:grpSpPr>
        <p:sp>
          <p:nvSpPr>
            <p:cNvPr id="104" name="Google Shape;104;p2">
              <a:extLst>
                <a:ext uri="{FF2B5EF4-FFF2-40B4-BE49-F238E27FC236}">
                  <a16:creationId xmlns:a16="http://schemas.microsoft.com/office/drawing/2014/main" id="{387D427B-90F0-E352-1D7F-9E4FED4A82CB}"/>
                </a:ext>
              </a:extLst>
            </p:cNvPr>
            <p:cNvSpPr/>
            <p:nvPr/>
          </p:nvSpPr>
          <p:spPr>
            <a:xfrm>
              <a:off x="0" y="0"/>
              <a:ext cx="4816592" cy="1034225"/>
            </a:xfrm>
            <a:custGeom>
              <a:avLst/>
              <a:gdLst/>
              <a:ahLst/>
              <a:cxnLst/>
              <a:rect l="l" t="t" r="r" b="b"/>
              <a:pathLst>
                <a:path w="4816592" h="1034225" extrusionOk="0">
                  <a:moveTo>
                    <a:pt x="0" y="0"/>
                  </a:moveTo>
                  <a:lnTo>
                    <a:pt x="4816592" y="0"/>
                  </a:lnTo>
                  <a:lnTo>
                    <a:pt x="4816592" y="1034225"/>
                  </a:lnTo>
                  <a:lnTo>
                    <a:pt x="0" y="1034225"/>
                  </a:lnTo>
                  <a:close/>
                </a:path>
              </a:pathLst>
            </a:custGeom>
            <a:solidFill>
              <a:srgbClr val="D9DFC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 name="Google Shape;105;p2">
              <a:extLst>
                <a:ext uri="{FF2B5EF4-FFF2-40B4-BE49-F238E27FC236}">
                  <a16:creationId xmlns:a16="http://schemas.microsoft.com/office/drawing/2014/main" id="{1ADD8FDD-A19F-627C-5097-ED0965054758}"/>
                </a:ext>
              </a:extLst>
            </p:cNvPr>
            <p:cNvSpPr txBox="1"/>
            <p:nvPr/>
          </p:nvSpPr>
          <p:spPr>
            <a:xfrm>
              <a:off x="0" y="-69548"/>
              <a:ext cx="4816593" cy="1091375"/>
            </a:xfrm>
            <a:prstGeom prst="rect">
              <a:avLst/>
            </a:prstGeom>
            <a:noFill/>
            <a:ln>
              <a:noFill/>
            </a:ln>
          </p:spPr>
          <p:txBody>
            <a:bodyPr spcFirstLastPara="1" wrap="square" lIns="50800" tIns="50800" rIns="50800" bIns="50800" anchor="ctr" anchorCtr="0">
              <a:noAutofit/>
            </a:bodyPr>
            <a:lstStyle/>
            <a:p>
              <a:pPr marL="0" marR="0" lvl="0" indent="0" algn="ctr" rtl="0">
                <a:lnSpc>
                  <a:spcPct val="194444"/>
                </a:lnSpc>
                <a:spcBef>
                  <a:spcPts val="0"/>
                </a:spcBef>
                <a:spcAft>
                  <a:spcPts val="0"/>
                </a:spcAft>
                <a:buNone/>
              </a:pPr>
              <a:endParaRPr sz="1800">
                <a:solidFill>
                  <a:schemeClr val="dk1"/>
                </a:solidFill>
                <a:latin typeface="Calibri"/>
                <a:ea typeface="Calibri"/>
                <a:cs typeface="Calibri"/>
                <a:sym typeface="Calibri"/>
              </a:endParaRPr>
            </a:p>
          </p:txBody>
        </p:sp>
      </p:grpSp>
      <p:pic>
        <p:nvPicPr>
          <p:cNvPr id="8" name="Attēls 7">
            <a:extLst>
              <a:ext uri="{FF2B5EF4-FFF2-40B4-BE49-F238E27FC236}">
                <a16:creationId xmlns:a16="http://schemas.microsoft.com/office/drawing/2014/main" id="{BFC69450-C01F-8AF0-CA29-4BEC718F4DCC}"/>
              </a:ext>
            </a:extLst>
          </p:cNvPr>
          <p:cNvPicPr>
            <a:picLocks noChangeAspect="1"/>
          </p:cNvPicPr>
          <p:nvPr/>
        </p:nvPicPr>
        <p:blipFill>
          <a:blip r:embed="rId3"/>
          <a:stretch>
            <a:fillRect/>
          </a:stretch>
        </p:blipFill>
        <p:spPr>
          <a:xfrm>
            <a:off x="6863159" y="892946"/>
            <a:ext cx="11451184" cy="4971402"/>
          </a:xfrm>
          <a:prstGeom prst="rect">
            <a:avLst/>
          </a:prstGeom>
        </p:spPr>
      </p:pic>
      <p:sp>
        <p:nvSpPr>
          <p:cNvPr id="3" name="Google Shape;108;p2">
            <a:extLst>
              <a:ext uri="{FF2B5EF4-FFF2-40B4-BE49-F238E27FC236}">
                <a16:creationId xmlns:a16="http://schemas.microsoft.com/office/drawing/2014/main" id="{D84AF1AF-A62A-BA73-B20A-7CD987821FB5}"/>
              </a:ext>
            </a:extLst>
          </p:cNvPr>
          <p:cNvSpPr txBox="1"/>
          <p:nvPr/>
        </p:nvSpPr>
        <p:spPr>
          <a:xfrm>
            <a:off x="-13173" y="224309"/>
            <a:ext cx="7724400" cy="856838"/>
          </a:xfrm>
          <a:prstGeom prst="rect">
            <a:avLst/>
          </a:prstGeom>
          <a:noFill/>
          <a:ln>
            <a:noFill/>
          </a:ln>
        </p:spPr>
        <p:txBody>
          <a:bodyPr spcFirstLastPara="1" wrap="square" lIns="0" tIns="0" rIns="0" bIns="0" anchor="t" anchorCtr="0">
            <a:spAutoFit/>
          </a:bodyPr>
          <a:lstStyle/>
          <a:p>
            <a:pPr marL="0" marR="0" lvl="0" indent="0" algn="ctr" rtl="0">
              <a:lnSpc>
                <a:spcPct val="116000"/>
              </a:lnSpc>
              <a:spcBef>
                <a:spcPts val="0"/>
              </a:spcBef>
              <a:spcAft>
                <a:spcPts val="0"/>
              </a:spcAft>
              <a:buNone/>
            </a:pPr>
            <a:r>
              <a:rPr lang="lv-LV" sz="4800" b="1" dirty="0">
                <a:solidFill>
                  <a:srgbClr val="134E1A"/>
                </a:solidFill>
                <a:latin typeface="Arial"/>
                <a:ea typeface="Arial"/>
                <a:cs typeface="Arial"/>
                <a:sym typeface="Arial"/>
              </a:rPr>
              <a:t>Situācijas raksturojums</a:t>
            </a:r>
            <a:endParaRPr sz="1050" dirty="0"/>
          </a:p>
        </p:txBody>
      </p:sp>
      <p:pic>
        <p:nvPicPr>
          <p:cNvPr id="7" name="Attēls 6">
            <a:extLst>
              <a:ext uri="{FF2B5EF4-FFF2-40B4-BE49-F238E27FC236}">
                <a16:creationId xmlns:a16="http://schemas.microsoft.com/office/drawing/2014/main" id="{E249BAC4-4ED3-1A8F-DE51-721C67550A30}"/>
              </a:ext>
            </a:extLst>
          </p:cNvPr>
          <p:cNvPicPr>
            <a:picLocks noChangeAspect="1"/>
          </p:cNvPicPr>
          <p:nvPr/>
        </p:nvPicPr>
        <p:blipFill>
          <a:blip r:embed="rId4"/>
          <a:stretch>
            <a:fillRect/>
          </a:stretch>
        </p:blipFill>
        <p:spPr>
          <a:xfrm>
            <a:off x="12344482" y="6068856"/>
            <a:ext cx="5943518" cy="4143812"/>
          </a:xfrm>
          <a:prstGeom prst="rect">
            <a:avLst/>
          </a:prstGeom>
        </p:spPr>
      </p:pic>
      <p:pic>
        <p:nvPicPr>
          <p:cNvPr id="10" name="Attēls 9">
            <a:extLst>
              <a:ext uri="{FF2B5EF4-FFF2-40B4-BE49-F238E27FC236}">
                <a16:creationId xmlns:a16="http://schemas.microsoft.com/office/drawing/2014/main" id="{3CBB152B-0536-0E53-9A14-690D79F8B4BC}"/>
              </a:ext>
            </a:extLst>
          </p:cNvPr>
          <p:cNvPicPr>
            <a:picLocks noChangeAspect="1"/>
          </p:cNvPicPr>
          <p:nvPr/>
        </p:nvPicPr>
        <p:blipFill>
          <a:blip r:embed="rId5"/>
          <a:stretch>
            <a:fillRect/>
          </a:stretch>
        </p:blipFill>
        <p:spPr>
          <a:xfrm>
            <a:off x="23752" y="7122906"/>
            <a:ext cx="6863159" cy="3089762"/>
          </a:xfrm>
          <a:prstGeom prst="rect">
            <a:avLst/>
          </a:prstGeom>
        </p:spPr>
      </p:pic>
      <p:graphicFrame>
        <p:nvGraphicFramePr>
          <p:cNvPr id="113" name="Google Shape;109;p2">
            <a:extLst>
              <a:ext uri="{FF2B5EF4-FFF2-40B4-BE49-F238E27FC236}">
                <a16:creationId xmlns:a16="http://schemas.microsoft.com/office/drawing/2014/main" id="{5F3FFE33-0C8A-475E-10F6-5F6E5D282A32}"/>
              </a:ext>
            </a:extLst>
          </p:cNvPr>
          <p:cNvGraphicFramePr/>
          <p:nvPr>
            <p:extLst>
              <p:ext uri="{D42A27DB-BD31-4B8C-83A1-F6EECF244321}">
                <p14:modId xmlns:p14="http://schemas.microsoft.com/office/powerpoint/2010/main" val="1336262651"/>
              </p:ext>
            </p:extLst>
          </p:nvPr>
        </p:nvGraphicFramePr>
        <p:xfrm>
          <a:off x="258945" y="1988838"/>
          <a:ext cx="6369022" cy="557966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 name="Attēls 4">
            <a:extLst>
              <a:ext uri="{FF2B5EF4-FFF2-40B4-BE49-F238E27FC236}">
                <a16:creationId xmlns:a16="http://schemas.microsoft.com/office/drawing/2014/main" id="{1C784920-214F-F9A5-5580-CE6F827A9D7B}"/>
              </a:ext>
            </a:extLst>
          </p:cNvPr>
          <p:cNvPicPr>
            <a:picLocks noChangeAspect="1"/>
          </p:cNvPicPr>
          <p:nvPr/>
        </p:nvPicPr>
        <p:blipFill>
          <a:blip r:embed="rId11"/>
          <a:stretch>
            <a:fillRect/>
          </a:stretch>
        </p:blipFill>
        <p:spPr>
          <a:xfrm>
            <a:off x="6863159" y="6068856"/>
            <a:ext cx="5525083" cy="4143812"/>
          </a:xfrm>
          <a:prstGeom prst="rect">
            <a:avLst/>
          </a:prstGeom>
        </p:spPr>
      </p:pic>
      <p:sp>
        <p:nvSpPr>
          <p:cNvPr id="9" name="TextBox 8">
            <a:extLst>
              <a:ext uri="{FF2B5EF4-FFF2-40B4-BE49-F238E27FC236}">
                <a16:creationId xmlns:a16="http://schemas.microsoft.com/office/drawing/2014/main" id="{782EB18F-5503-AE61-A200-F58FF1614C75}"/>
              </a:ext>
            </a:extLst>
          </p:cNvPr>
          <p:cNvSpPr txBox="1"/>
          <p:nvPr/>
        </p:nvSpPr>
        <p:spPr>
          <a:xfrm>
            <a:off x="6923836" y="9731767"/>
            <a:ext cx="9358312" cy="480901"/>
          </a:xfrm>
          <a:prstGeom prst="rect">
            <a:avLst/>
          </a:prstGeom>
          <a:noFill/>
        </p:spPr>
        <p:txBody>
          <a:bodyPr wrap="square">
            <a:spAutoFit/>
          </a:bodyPr>
          <a:lstStyle/>
          <a:p>
            <a:pPr marL="0" marR="0" lvl="0" indent="0" algn="l" rtl="0">
              <a:lnSpc>
                <a:spcPct val="115000"/>
              </a:lnSpc>
              <a:spcBef>
                <a:spcPts val="0"/>
              </a:spcBef>
              <a:spcAft>
                <a:spcPts val="0"/>
              </a:spcAft>
              <a:buNone/>
            </a:pPr>
            <a:r>
              <a:rPr lang="lv-LV" sz="2400" b="1" dirty="0">
                <a:solidFill>
                  <a:schemeClr val="bg1"/>
                </a:solidFill>
                <a:latin typeface="Arial"/>
                <a:ea typeface="Arial"/>
                <a:cs typeface="Arial"/>
                <a:sym typeface="Arial"/>
              </a:rPr>
              <a:t>2025 rudens</a:t>
            </a:r>
            <a:endParaRPr lang="lv-LV" sz="2400" dirty="0">
              <a:solidFill>
                <a:schemeClr val="bg1"/>
              </a:solidFill>
            </a:endParaRPr>
          </a:p>
        </p:txBody>
      </p:sp>
      <p:sp>
        <p:nvSpPr>
          <p:cNvPr id="13" name="TextBox 12">
            <a:extLst>
              <a:ext uri="{FF2B5EF4-FFF2-40B4-BE49-F238E27FC236}">
                <a16:creationId xmlns:a16="http://schemas.microsoft.com/office/drawing/2014/main" id="{CB596D6B-42CD-5DA6-B57F-5CC56718780F}"/>
              </a:ext>
            </a:extLst>
          </p:cNvPr>
          <p:cNvSpPr txBox="1"/>
          <p:nvPr/>
        </p:nvSpPr>
        <p:spPr>
          <a:xfrm>
            <a:off x="4527645" y="4862877"/>
            <a:ext cx="9191766" cy="318998"/>
          </a:xfrm>
          <a:prstGeom prst="rect">
            <a:avLst/>
          </a:prstGeom>
          <a:noFill/>
        </p:spPr>
        <p:txBody>
          <a:bodyPr wrap="square">
            <a:spAutoFit/>
          </a:bodyPr>
          <a:lstStyle/>
          <a:p>
            <a:pPr marL="0" marR="0" lvl="0" indent="0" algn="l" rtl="0">
              <a:lnSpc>
                <a:spcPct val="115000"/>
              </a:lnSpc>
              <a:spcBef>
                <a:spcPts val="0"/>
              </a:spcBef>
              <a:spcAft>
                <a:spcPts val="0"/>
              </a:spcAft>
              <a:buNone/>
            </a:pPr>
            <a:r>
              <a:rPr lang="lv-LV" sz="1400" b="1" dirty="0">
                <a:solidFill>
                  <a:schemeClr val="bg1"/>
                </a:solidFill>
                <a:latin typeface="Arial"/>
                <a:ea typeface="Arial"/>
                <a:cs typeface="Arial"/>
                <a:sym typeface="Arial"/>
              </a:rPr>
              <a:t>2025</a:t>
            </a:r>
            <a:endParaRPr lang="lv-LV" sz="1400" dirty="0">
              <a:solidFill>
                <a:schemeClr val="bg1"/>
              </a:solidFill>
            </a:endParaRPr>
          </a:p>
        </p:txBody>
      </p:sp>
      <p:sp>
        <p:nvSpPr>
          <p:cNvPr id="14" name="TextBox 13">
            <a:extLst>
              <a:ext uri="{FF2B5EF4-FFF2-40B4-BE49-F238E27FC236}">
                <a16:creationId xmlns:a16="http://schemas.microsoft.com/office/drawing/2014/main" id="{10D1B600-8492-CA55-0098-EA0887F1006D}"/>
              </a:ext>
            </a:extLst>
          </p:cNvPr>
          <p:cNvSpPr txBox="1"/>
          <p:nvPr/>
        </p:nvSpPr>
        <p:spPr>
          <a:xfrm>
            <a:off x="23752" y="9738606"/>
            <a:ext cx="9358312" cy="480901"/>
          </a:xfrm>
          <a:prstGeom prst="rect">
            <a:avLst/>
          </a:prstGeom>
          <a:noFill/>
        </p:spPr>
        <p:txBody>
          <a:bodyPr wrap="square">
            <a:spAutoFit/>
          </a:bodyPr>
          <a:lstStyle/>
          <a:p>
            <a:pPr marL="0" marR="0" lvl="0" indent="0" algn="l" rtl="0">
              <a:lnSpc>
                <a:spcPct val="115000"/>
              </a:lnSpc>
              <a:spcBef>
                <a:spcPts val="0"/>
              </a:spcBef>
              <a:spcAft>
                <a:spcPts val="0"/>
              </a:spcAft>
              <a:buNone/>
            </a:pPr>
            <a:r>
              <a:rPr lang="lv-LV" sz="2400" b="1" dirty="0">
                <a:solidFill>
                  <a:schemeClr val="bg1"/>
                </a:solidFill>
                <a:latin typeface="Arial"/>
                <a:ea typeface="Arial"/>
                <a:cs typeface="Arial"/>
                <a:sym typeface="Arial"/>
              </a:rPr>
              <a:t>2025 vasara</a:t>
            </a:r>
            <a:endParaRPr lang="lv-LV" sz="2400" dirty="0">
              <a:solidFill>
                <a:schemeClr val="bg1"/>
              </a:solidFill>
            </a:endParaRPr>
          </a:p>
        </p:txBody>
      </p:sp>
      <p:sp>
        <p:nvSpPr>
          <p:cNvPr id="15" name="TextBox 14">
            <a:extLst>
              <a:ext uri="{FF2B5EF4-FFF2-40B4-BE49-F238E27FC236}">
                <a16:creationId xmlns:a16="http://schemas.microsoft.com/office/drawing/2014/main" id="{027B8699-EE8F-7BF7-0DA9-ED9417AA1239}"/>
              </a:ext>
            </a:extLst>
          </p:cNvPr>
          <p:cNvSpPr txBox="1"/>
          <p:nvPr/>
        </p:nvSpPr>
        <p:spPr>
          <a:xfrm>
            <a:off x="12401415" y="9724928"/>
            <a:ext cx="9358312" cy="480901"/>
          </a:xfrm>
          <a:prstGeom prst="rect">
            <a:avLst/>
          </a:prstGeom>
          <a:noFill/>
        </p:spPr>
        <p:txBody>
          <a:bodyPr wrap="square">
            <a:spAutoFit/>
          </a:bodyPr>
          <a:lstStyle/>
          <a:p>
            <a:pPr marL="0" marR="0" lvl="0" indent="0" algn="l" rtl="0">
              <a:lnSpc>
                <a:spcPct val="115000"/>
              </a:lnSpc>
              <a:spcBef>
                <a:spcPts val="0"/>
              </a:spcBef>
              <a:spcAft>
                <a:spcPts val="0"/>
              </a:spcAft>
              <a:buNone/>
            </a:pPr>
            <a:r>
              <a:rPr lang="lv-LV" sz="2400" b="1" dirty="0">
                <a:solidFill>
                  <a:schemeClr val="bg1"/>
                </a:solidFill>
                <a:latin typeface="Arial"/>
                <a:ea typeface="Arial"/>
                <a:cs typeface="Arial"/>
                <a:sym typeface="Arial"/>
              </a:rPr>
              <a:t>Pirms slēgšanas</a:t>
            </a:r>
            <a:endParaRPr lang="lv-LV" sz="2400" dirty="0">
              <a:solidFill>
                <a:schemeClr val="bg1"/>
              </a:solidFill>
            </a:endParaRPr>
          </a:p>
        </p:txBody>
      </p:sp>
    </p:spTree>
    <p:extLst>
      <p:ext uri="{BB962C8B-B14F-4D97-AF65-F5344CB8AC3E}">
        <p14:creationId xmlns:p14="http://schemas.microsoft.com/office/powerpoint/2010/main" val="946081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FFA"/>
        </a:solidFill>
        <a:effectLst/>
      </p:bgPr>
    </p:bg>
    <p:spTree>
      <p:nvGrpSpPr>
        <p:cNvPr id="1" name="Shape 98">
          <a:extLst>
            <a:ext uri="{FF2B5EF4-FFF2-40B4-BE49-F238E27FC236}">
              <a16:creationId xmlns:a16="http://schemas.microsoft.com/office/drawing/2014/main" id="{521B9D9D-4D5F-777E-E6C2-FD60028D5BE8}"/>
            </a:ext>
          </a:extLst>
        </p:cNvPr>
        <p:cNvGrpSpPr/>
        <p:nvPr/>
      </p:nvGrpSpPr>
      <p:grpSpPr>
        <a:xfrm>
          <a:off x="0" y="0"/>
          <a:ext cx="0" cy="0"/>
          <a:chOff x="0" y="0"/>
          <a:chExt cx="0" cy="0"/>
        </a:xfrm>
      </p:grpSpPr>
      <p:grpSp>
        <p:nvGrpSpPr>
          <p:cNvPr id="99" name="Google Shape;99;p2">
            <a:extLst>
              <a:ext uri="{FF2B5EF4-FFF2-40B4-BE49-F238E27FC236}">
                <a16:creationId xmlns:a16="http://schemas.microsoft.com/office/drawing/2014/main" id="{DB85E38E-5DF6-BAB0-71DE-87967F8B30BC}"/>
              </a:ext>
            </a:extLst>
          </p:cNvPr>
          <p:cNvGrpSpPr/>
          <p:nvPr/>
        </p:nvGrpSpPr>
        <p:grpSpPr>
          <a:xfrm>
            <a:off x="-13173" y="3352188"/>
            <a:ext cx="6863159" cy="3926821"/>
            <a:chOff x="0" y="-57150"/>
            <a:chExt cx="1746381" cy="1000485"/>
          </a:xfrm>
        </p:grpSpPr>
        <p:sp>
          <p:nvSpPr>
            <p:cNvPr id="100" name="Google Shape;100;p2">
              <a:extLst>
                <a:ext uri="{FF2B5EF4-FFF2-40B4-BE49-F238E27FC236}">
                  <a16:creationId xmlns:a16="http://schemas.microsoft.com/office/drawing/2014/main" id="{276C0454-040C-6061-31F8-12FD2127D627}"/>
                </a:ext>
              </a:extLst>
            </p:cNvPr>
            <p:cNvSpPr/>
            <p:nvPr/>
          </p:nvSpPr>
          <p:spPr>
            <a:xfrm>
              <a:off x="0" y="0"/>
              <a:ext cx="1746381" cy="943335"/>
            </a:xfrm>
            <a:custGeom>
              <a:avLst/>
              <a:gdLst/>
              <a:ahLst/>
              <a:cxnLst/>
              <a:rect l="l" t="t" r="r" b="b"/>
              <a:pathLst>
                <a:path w="1746381" h="943335" extrusionOk="0">
                  <a:moveTo>
                    <a:pt x="0" y="0"/>
                  </a:moveTo>
                  <a:lnTo>
                    <a:pt x="1746381" y="0"/>
                  </a:lnTo>
                  <a:lnTo>
                    <a:pt x="1746381" y="943335"/>
                  </a:lnTo>
                  <a:lnTo>
                    <a:pt x="0" y="943335"/>
                  </a:lnTo>
                  <a:close/>
                </a:path>
              </a:pathLst>
            </a:custGeom>
            <a:solidFill>
              <a:srgbClr val="F5F8E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 name="Google Shape;101;p2">
              <a:extLst>
                <a:ext uri="{FF2B5EF4-FFF2-40B4-BE49-F238E27FC236}">
                  <a16:creationId xmlns:a16="http://schemas.microsoft.com/office/drawing/2014/main" id="{9A68D765-2524-0193-D14D-53D070088FF3}"/>
                </a:ext>
              </a:extLst>
            </p:cNvPr>
            <p:cNvSpPr txBox="1"/>
            <p:nvPr/>
          </p:nvSpPr>
          <p:spPr>
            <a:xfrm>
              <a:off x="0" y="-57150"/>
              <a:ext cx="1746381" cy="1000485"/>
            </a:xfrm>
            <a:prstGeom prst="rect">
              <a:avLst/>
            </a:prstGeom>
            <a:noFill/>
            <a:ln>
              <a:noFill/>
            </a:ln>
          </p:spPr>
          <p:txBody>
            <a:bodyPr spcFirstLastPara="1" wrap="square" lIns="50800" tIns="50800" rIns="50800" bIns="50800" anchor="ctr" anchorCtr="0">
              <a:noAutofit/>
            </a:bodyPr>
            <a:lstStyle/>
            <a:p>
              <a:pPr marL="0" marR="0" lvl="0" indent="0" algn="ctr" rtl="0">
                <a:lnSpc>
                  <a:spcPct val="194444"/>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3" name="Google Shape;103;p2">
            <a:extLst>
              <a:ext uri="{FF2B5EF4-FFF2-40B4-BE49-F238E27FC236}">
                <a16:creationId xmlns:a16="http://schemas.microsoft.com/office/drawing/2014/main" id="{EB886155-3F0B-F676-7066-3872AF64741B}"/>
              </a:ext>
            </a:extLst>
          </p:cNvPr>
          <p:cNvGrpSpPr/>
          <p:nvPr/>
        </p:nvGrpSpPr>
        <p:grpSpPr>
          <a:xfrm>
            <a:off x="0" y="-264065"/>
            <a:ext cx="18288000" cy="4190886"/>
            <a:chOff x="0" y="-69548"/>
            <a:chExt cx="4816593" cy="1103773"/>
          </a:xfrm>
        </p:grpSpPr>
        <p:sp>
          <p:nvSpPr>
            <p:cNvPr id="104" name="Google Shape;104;p2">
              <a:extLst>
                <a:ext uri="{FF2B5EF4-FFF2-40B4-BE49-F238E27FC236}">
                  <a16:creationId xmlns:a16="http://schemas.microsoft.com/office/drawing/2014/main" id="{6864D4F2-1A3A-1ECF-84D2-6AA34E33AD9F}"/>
                </a:ext>
              </a:extLst>
            </p:cNvPr>
            <p:cNvSpPr/>
            <p:nvPr/>
          </p:nvSpPr>
          <p:spPr>
            <a:xfrm>
              <a:off x="0" y="0"/>
              <a:ext cx="4816592" cy="1034225"/>
            </a:xfrm>
            <a:custGeom>
              <a:avLst/>
              <a:gdLst/>
              <a:ahLst/>
              <a:cxnLst/>
              <a:rect l="l" t="t" r="r" b="b"/>
              <a:pathLst>
                <a:path w="4816592" h="1034225" extrusionOk="0">
                  <a:moveTo>
                    <a:pt x="0" y="0"/>
                  </a:moveTo>
                  <a:lnTo>
                    <a:pt x="4816592" y="0"/>
                  </a:lnTo>
                  <a:lnTo>
                    <a:pt x="4816592" y="1034225"/>
                  </a:lnTo>
                  <a:lnTo>
                    <a:pt x="0" y="1034225"/>
                  </a:lnTo>
                  <a:close/>
                </a:path>
              </a:pathLst>
            </a:custGeom>
            <a:solidFill>
              <a:srgbClr val="D9DFC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 name="Google Shape;105;p2">
              <a:extLst>
                <a:ext uri="{FF2B5EF4-FFF2-40B4-BE49-F238E27FC236}">
                  <a16:creationId xmlns:a16="http://schemas.microsoft.com/office/drawing/2014/main" id="{5F37D55A-B028-E5BF-1EAA-047348B56728}"/>
                </a:ext>
              </a:extLst>
            </p:cNvPr>
            <p:cNvSpPr txBox="1"/>
            <p:nvPr/>
          </p:nvSpPr>
          <p:spPr>
            <a:xfrm>
              <a:off x="0" y="-69548"/>
              <a:ext cx="4816593" cy="1091375"/>
            </a:xfrm>
            <a:prstGeom prst="rect">
              <a:avLst/>
            </a:prstGeom>
            <a:noFill/>
            <a:ln>
              <a:noFill/>
            </a:ln>
          </p:spPr>
          <p:txBody>
            <a:bodyPr spcFirstLastPara="1" wrap="square" lIns="50800" tIns="50800" rIns="50800" bIns="50800" anchor="ctr" anchorCtr="0">
              <a:noAutofit/>
            </a:bodyPr>
            <a:lstStyle/>
            <a:p>
              <a:pPr marL="0" marR="0" lvl="0" indent="0" algn="ctr" rtl="0">
                <a:lnSpc>
                  <a:spcPct val="194444"/>
                </a:lnSpc>
                <a:spcBef>
                  <a:spcPts val="0"/>
                </a:spcBef>
                <a:spcAft>
                  <a:spcPts val="0"/>
                </a:spcAft>
                <a:buNone/>
              </a:pPr>
              <a:endParaRPr sz="1800">
                <a:solidFill>
                  <a:schemeClr val="dk1"/>
                </a:solidFill>
                <a:latin typeface="Calibri"/>
                <a:ea typeface="Calibri"/>
                <a:cs typeface="Calibri"/>
                <a:sym typeface="Calibri"/>
              </a:endParaRPr>
            </a:p>
          </p:txBody>
        </p:sp>
      </p:grpSp>
      <p:sp>
        <p:nvSpPr>
          <p:cNvPr id="3" name="Google Shape;108;p2">
            <a:extLst>
              <a:ext uri="{FF2B5EF4-FFF2-40B4-BE49-F238E27FC236}">
                <a16:creationId xmlns:a16="http://schemas.microsoft.com/office/drawing/2014/main" id="{06B423A2-A3E3-D490-7275-F1C7D6DA6AA4}"/>
              </a:ext>
            </a:extLst>
          </p:cNvPr>
          <p:cNvSpPr txBox="1"/>
          <p:nvPr/>
        </p:nvSpPr>
        <p:spPr>
          <a:xfrm>
            <a:off x="-13173" y="224309"/>
            <a:ext cx="7724400" cy="856838"/>
          </a:xfrm>
          <a:prstGeom prst="rect">
            <a:avLst/>
          </a:prstGeom>
          <a:noFill/>
          <a:ln>
            <a:noFill/>
          </a:ln>
        </p:spPr>
        <p:txBody>
          <a:bodyPr spcFirstLastPara="1" wrap="square" lIns="0" tIns="0" rIns="0" bIns="0" anchor="t" anchorCtr="0">
            <a:spAutoFit/>
          </a:bodyPr>
          <a:lstStyle/>
          <a:p>
            <a:pPr marL="0" marR="0" lvl="0" indent="0" algn="ctr" rtl="0">
              <a:lnSpc>
                <a:spcPct val="116000"/>
              </a:lnSpc>
              <a:spcBef>
                <a:spcPts val="0"/>
              </a:spcBef>
              <a:spcAft>
                <a:spcPts val="0"/>
              </a:spcAft>
              <a:buNone/>
            </a:pPr>
            <a:r>
              <a:rPr lang="lv-LV" sz="4800" b="1" dirty="0">
                <a:solidFill>
                  <a:srgbClr val="134E1A"/>
                </a:solidFill>
                <a:latin typeface="Arial"/>
                <a:ea typeface="Arial"/>
                <a:cs typeface="Arial"/>
                <a:sym typeface="Arial"/>
              </a:rPr>
              <a:t>Situācijas raksturojums</a:t>
            </a:r>
            <a:endParaRPr sz="1050" dirty="0"/>
          </a:p>
        </p:txBody>
      </p:sp>
      <p:sp>
        <p:nvSpPr>
          <p:cNvPr id="2" name="TextBox 1">
            <a:extLst>
              <a:ext uri="{FF2B5EF4-FFF2-40B4-BE49-F238E27FC236}">
                <a16:creationId xmlns:a16="http://schemas.microsoft.com/office/drawing/2014/main" id="{5B56D672-D4A0-35BC-0776-1F5FFF81D6A8}"/>
              </a:ext>
            </a:extLst>
          </p:cNvPr>
          <p:cNvSpPr txBox="1"/>
          <p:nvPr/>
        </p:nvSpPr>
        <p:spPr>
          <a:xfrm>
            <a:off x="232012" y="1247171"/>
            <a:ext cx="15899642" cy="1938992"/>
          </a:xfrm>
          <a:prstGeom prst="rect">
            <a:avLst/>
          </a:prstGeom>
          <a:noFill/>
        </p:spPr>
        <p:txBody>
          <a:bodyPr wrap="square">
            <a:spAutoFit/>
          </a:bodyPr>
          <a:lstStyle/>
          <a:p>
            <a:r>
              <a:rPr lang="lv-LV" sz="4000" dirty="0">
                <a:effectLst/>
                <a:latin typeface="Calibri" panose="020F0502020204030204" pitchFamily="34" charset="0"/>
                <a:ea typeface="Aptos" panose="020B0004020202020204" pitchFamily="34" charset="0"/>
                <a:cs typeface="Aptos" panose="020B0004020202020204" pitchFamily="34" charset="0"/>
              </a:rPr>
              <a:t>2016. gada nogalē pēc SIA «</a:t>
            </a:r>
            <a:r>
              <a:rPr lang="lv-LV" sz="4000" dirty="0" err="1">
                <a:effectLst/>
                <a:latin typeface="Calibri" panose="020F0502020204030204" pitchFamily="34" charset="0"/>
                <a:ea typeface="Aptos" panose="020B0004020202020204" pitchFamily="34" charset="0"/>
                <a:cs typeface="Aptos" panose="020B0004020202020204" pitchFamily="34" charset="0"/>
              </a:rPr>
              <a:t>Melioprojekts</a:t>
            </a:r>
            <a:r>
              <a:rPr lang="lv-LV" sz="4000" dirty="0">
                <a:effectLst/>
                <a:latin typeface="Calibri" panose="020F0502020204030204" pitchFamily="34" charset="0"/>
                <a:ea typeface="Aptos" panose="020B0004020202020204" pitchFamily="34" charset="0"/>
                <a:cs typeface="Aptos" panose="020B0004020202020204" pitchFamily="34" charset="0"/>
              </a:rPr>
              <a:t>» izstrādātā </a:t>
            </a:r>
          </a:p>
          <a:p>
            <a:r>
              <a:rPr lang="lv-LV" sz="4000" dirty="0">
                <a:effectLst/>
                <a:latin typeface="Calibri" panose="020F0502020204030204" pitchFamily="34" charset="0"/>
                <a:ea typeface="Aptos" panose="020B0004020202020204" pitchFamily="34" charset="0"/>
                <a:cs typeface="Aptos" panose="020B0004020202020204" pitchFamily="34" charset="0"/>
              </a:rPr>
              <a:t>projekta atjaunots aizsprosts uz </a:t>
            </a:r>
            <a:r>
              <a:rPr lang="lv-LV" sz="4000" dirty="0" err="1">
                <a:effectLst/>
                <a:latin typeface="Calibri" panose="020F0502020204030204" pitchFamily="34" charset="0"/>
                <a:ea typeface="Aptos" panose="020B0004020202020204" pitchFamily="34" charset="0"/>
                <a:cs typeface="Aptos" panose="020B0004020202020204" pitchFamily="34" charset="0"/>
              </a:rPr>
              <a:t>Skanstupītes</a:t>
            </a:r>
            <a:r>
              <a:rPr lang="lv-LV" sz="4000" dirty="0">
                <a:latin typeface="Calibri" panose="020F0502020204030204" pitchFamily="34" charset="0"/>
                <a:ea typeface="Aptos" panose="020B0004020202020204" pitchFamily="34" charset="0"/>
                <a:cs typeface="Aptos" panose="020B0004020202020204" pitchFamily="34" charset="0"/>
              </a:rPr>
              <a:t> </a:t>
            </a:r>
          </a:p>
          <a:p>
            <a:r>
              <a:rPr lang="lv-LV" sz="4000" dirty="0">
                <a:effectLst/>
                <a:latin typeface="Calibri" panose="020F0502020204030204" pitchFamily="34" charset="0"/>
                <a:ea typeface="Aptos" panose="020B0004020202020204" pitchFamily="34" charset="0"/>
                <a:cs typeface="Aptos" panose="020B0004020202020204" pitchFamily="34" charset="0"/>
              </a:rPr>
              <a:t>7 794.32 EUR bez PVN apmērā</a:t>
            </a:r>
            <a:endParaRPr lang="lv-LV" sz="4400" dirty="0">
              <a:effectLst/>
              <a:latin typeface="Aptos" panose="020B0004020202020204" pitchFamily="34" charset="0"/>
              <a:ea typeface="Aptos" panose="020B0004020202020204" pitchFamily="34" charset="0"/>
              <a:cs typeface="Aptos" panose="020B0004020202020204" pitchFamily="34" charset="0"/>
            </a:endParaRPr>
          </a:p>
        </p:txBody>
      </p:sp>
      <p:pic>
        <p:nvPicPr>
          <p:cNvPr id="5" name="Attēls 4" descr="Attēls, kurā ir ārpus telpām, ziema, koks, sniegs&#10;&#10;Mākslīgā intelekta ģenerēts saturs var būt nepareizs.">
            <a:extLst>
              <a:ext uri="{FF2B5EF4-FFF2-40B4-BE49-F238E27FC236}">
                <a16:creationId xmlns:a16="http://schemas.microsoft.com/office/drawing/2014/main" id="{CBE73EE2-D321-8DE9-741C-3C9699C6D1D2}"/>
              </a:ext>
            </a:extLst>
          </p:cNvPr>
          <p:cNvPicPr>
            <a:picLocks noChangeAspect="1"/>
          </p:cNvPicPr>
          <p:nvPr/>
        </p:nvPicPr>
        <p:blipFill>
          <a:blip r:embed="rId3"/>
          <a:stretch>
            <a:fillRect/>
          </a:stretch>
        </p:blipFill>
        <p:spPr>
          <a:xfrm>
            <a:off x="81882" y="3957367"/>
            <a:ext cx="8475260" cy="6356445"/>
          </a:xfrm>
          <a:prstGeom prst="rect">
            <a:avLst/>
          </a:prstGeom>
        </p:spPr>
      </p:pic>
      <p:sp>
        <p:nvSpPr>
          <p:cNvPr id="9" name="TextBox 8">
            <a:extLst>
              <a:ext uri="{FF2B5EF4-FFF2-40B4-BE49-F238E27FC236}">
                <a16:creationId xmlns:a16="http://schemas.microsoft.com/office/drawing/2014/main" id="{D27E3B42-116A-C097-0BC0-58F2EE642995}"/>
              </a:ext>
            </a:extLst>
          </p:cNvPr>
          <p:cNvSpPr txBox="1"/>
          <p:nvPr/>
        </p:nvSpPr>
        <p:spPr>
          <a:xfrm>
            <a:off x="109182" y="3921295"/>
            <a:ext cx="9151144" cy="610488"/>
          </a:xfrm>
          <a:prstGeom prst="rect">
            <a:avLst/>
          </a:prstGeom>
          <a:noFill/>
        </p:spPr>
        <p:txBody>
          <a:bodyPr wrap="square">
            <a:spAutoFit/>
          </a:bodyPr>
          <a:lstStyle/>
          <a:p>
            <a:pPr marL="0" marR="0" lvl="0" indent="0" algn="l" rtl="0">
              <a:lnSpc>
                <a:spcPct val="115000"/>
              </a:lnSpc>
              <a:spcBef>
                <a:spcPts val="0"/>
              </a:spcBef>
              <a:spcAft>
                <a:spcPts val="0"/>
              </a:spcAft>
              <a:buNone/>
            </a:pPr>
            <a:r>
              <a:rPr lang="lv-LV" sz="3200" b="1" dirty="0">
                <a:solidFill>
                  <a:schemeClr val="tx1"/>
                </a:solidFill>
                <a:latin typeface="Arial"/>
                <a:ea typeface="Arial"/>
                <a:cs typeface="Arial"/>
                <a:sym typeface="Arial"/>
              </a:rPr>
              <a:t>2015</a:t>
            </a:r>
            <a:endParaRPr lang="lv-LV" dirty="0">
              <a:solidFill>
                <a:schemeClr val="tx1"/>
              </a:solidFill>
            </a:endParaRPr>
          </a:p>
        </p:txBody>
      </p:sp>
      <p:pic>
        <p:nvPicPr>
          <p:cNvPr id="12" name="Attēls 11">
            <a:extLst>
              <a:ext uri="{FF2B5EF4-FFF2-40B4-BE49-F238E27FC236}">
                <a16:creationId xmlns:a16="http://schemas.microsoft.com/office/drawing/2014/main" id="{66D6CB70-155B-F13B-B414-2F76508D06AB}"/>
              </a:ext>
            </a:extLst>
          </p:cNvPr>
          <p:cNvPicPr>
            <a:picLocks noChangeAspect="1"/>
          </p:cNvPicPr>
          <p:nvPr/>
        </p:nvPicPr>
        <p:blipFill>
          <a:blip r:embed="rId4"/>
          <a:srcRect l="15683" t="2181" r="9011" b="2181"/>
          <a:stretch>
            <a:fillRect/>
          </a:stretch>
        </p:blipFill>
        <p:spPr>
          <a:xfrm>
            <a:off x="12045217" y="-5420"/>
            <a:ext cx="6242779" cy="10571289"/>
          </a:xfrm>
          <a:prstGeom prst="rect">
            <a:avLst/>
          </a:prstGeom>
        </p:spPr>
      </p:pic>
      <p:sp>
        <p:nvSpPr>
          <p:cNvPr id="14" name="TextBox 13">
            <a:extLst>
              <a:ext uri="{FF2B5EF4-FFF2-40B4-BE49-F238E27FC236}">
                <a16:creationId xmlns:a16="http://schemas.microsoft.com/office/drawing/2014/main" id="{F95479AF-4D0B-5829-ABB9-BA1D6AD38F57}"/>
              </a:ext>
            </a:extLst>
          </p:cNvPr>
          <p:cNvSpPr txBox="1"/>
          <p:nvPr/>
        </p:nvSpPr>
        <p:spPr>
          <a:xfrm>
            <a:off x="14468901" y="4945353"/>
            <a:ext cx="9151144" cy="610488"/>
          </a:xfrm>
          <a:prstGeom prst="rect">
            <a:avLst/>
          </a:prstGeom>
          <a:noFill/>
        </p:spPr>
        <p:txBody>
          <a:bodyPr wrap="square">
            <a:spAutoFit/>
          </a:bodyPr>
          <a:lstStyle/>
          <a:p>
            <a:pPr marL="0" marR="0" lvl="0" indent="0" algn="l" rtl="0">
              <a:lnSpc>
                <a:spcPct val="115000"/>
              </a:lnSpc>
              <a:spcBef>
                <a:spcPts val="0"/>
              </a:spcBef>
              <a:spcAft>
                <a:spcPts val="0"/>
              </a:spcAft>
              <a:buNone/>
            </a:pPr>
            <a:r>
              <a:rPr lang="lv-LV" sz="3200" b="1" dirty="0">
                <a:solidFill>
                  <a:schemeClr val="tx1"/>
                </a:solidFill>
                <a:latin typeface="Arial"/>
                <a:ea typeface="Arial"/>
                <a:cs typeface="Arial"/>
                <a:sym typeface="Arial"/>
              </a:rPr>
              <a:t>2017</a:t>
            </a:r>
            <a:endParaRPr lang="lv-LV" dirty="0">
              <a:solidFill>
                <a:schemeClr val="tx1"/>
              </a:solidFill>
            </a:endParaRPr>
          </a:p>
        </p:txBody>
      </p:sp>
    </p:spTree>
    <p:extLst>
      <p:ext uri="{BB962C8B-B14F-4D97-AF65-F5344CB8AC3E}">
        <p14:creationId xmlns:p14="http://schemas.microsoft.com/office/powerpoint/2010/main" val="1733916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FFA"/>
        </a:solidFill>
        <a:effectLst/>
      </p:bgPr>
    </p:bg>
    <p:spTree>
      <p:nvGrpSpPr>
        <p:cNvPr id="1" name="Shape 98"/>
        <p:cNvGrpSpPr/>
        <p:nvPr/>
      </p:nvGrpSpPr>
      <p:grpSpPr>
        <a:xfrm>
          <a:off x="0" y="0"/>
          <a:ext cx="0" cy="0"/>
          <a:chOff x="0" y="0"/>
          <a:chExt cx="0" cy="0"/>
        </a:xfrm>
      </p:grpSpPr>
      <p:grpSp>
        <p:nvGrpSpPr>
          <p:cNvPr id="103" name="Google Shape;103;p2"/>
          <p:cNvGrpSpPr/>
          <p:nvPr/>
        </p:nvGrpSpPr>
        <p:grpSpPr>
          <a:xfrm>
            <a:off x="0" y="-262964"/>
            <a:ext cx="18288000" cy="3483836"/>
            <a:chOff x="0" y="-57150"/>
            <a:chExt cx="4816593" cy="1091375"/>
          </a:xfrm>
        </p:grpSpPr>
        <p:sp>
          <p:nvSpPr>
            <p:cNvPr id="104" name="Google Shape;104;p2"/>
            <p:cNvSpPr/>
            <p:nvPr/>
          </p:nvSpPr>
          <p:spPr>
            <a:xfrm>
              <a:off x="0" y="0"/>
              <a:ext cx="4816592" cy="1034225"/>
            </a:xfrm>
            <a:custGeom>
              <a:avLst/>
              <a:gdLst/>
              <a:ahLst/>
              <a:cxnLst/>
              <a:rect l="l" t="t" r="r" b="b"/>
              <a:pathLst>
                <a:path w="4816592" h="1034225" extrusionOk="0">
                  <a:moveTo>
                    <a:pt x="0" y="0"/>
                  </a:moveTo>
                  <a:lnTo>
                    <a:pt x="4816592" y="0"/>
                  </a:lnTo>
                  <a:lnTo>
                    <a:pt x="4816592" y="1034225"/>
                  </a:lnTo>
                  <a:lnTo>
                    <a:pt x="0" y="1034225"/>
                  </a:lnTo>
                  <a:close/>
                </a:path>
              </a:pathLst>
            </a:custGeom>
            <a:solidFill>
              <a:srgbClr val="D9DFC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 name="Google Shape;105;p2"/>
            <p:cNvSpPr txBox="1"/>
            <p:nvPr/>
          </p:nvSpPr>
          <p:spPr>
            <a:xfrm>
              <a:off x="0" y="-57150"/>
              <a:ext cx="4816593" cy="1091375"/>
            </a:xfrm>
            <a:prstGeom prst="rect">
              <a:avLst/>
            </a:prstGeom>
            <a:noFill/>
            <a:ln>
              <a:noFill/>
            </a:ln>
          </p:spPr>
          <p:txBody>
            <a:bodyPr spcFirstLastPara="1" wrap="square" lIns="50800" tIns="50800" rIns="50800" bIns="50800" anchor="ctr" anchorCtr="0">
              <a:noAutofit/>
            </a:bodyPr>
            <a:lstStyle/>
            <a:p>
              <a:pPr marL="0" marR="0" lvl="0" indent="0" algn="ctr" rtl="0">
                <a:lnSpc>
                  <a:spcPct val="194444"/>
                </a:lnSpc>
                <a:spcBef>
                  <a:spcPts val="0"/>
                </a:spcBef>
                <a:spcAft>
                  <a:spcPts val="0"/>
                </a:spcAft>
                <a:buNone/>
              </a:pPr>
              <a:endParaRPr sz="1800">
                <a:solidFill>
                  <a:schemeClr val="dk1"/>
                </a:solidFill>
                <a:latin typeface="Calibri"/>
                <a:ea typeface="Calibri"/>
                <a:cs typeface="Calibri"/>
                <a:sym typeface="Calibri"/>
              </a:endParaRPr>
            </a:p>
          </p:txBody>
        </p:sp>
      </p:grpSp>
      <p:sp>
        <p:nvSpPr>
          <p:cNvPr id="108" name="Google Shape;108;p2"/>
          <p:cNvSpPr txBox="1"/>
          <p:nvPr/>
        </p:nvSpPr>
        <p:spPr>
          <a:xfrm>
            <a:off x="1774208" y="8415"/>
            <a:ext cx="14297088" cy="785471"/>
          </a:xfrm>
          <a:prstGeom prst="rect">
            <a:avLst/>
          </a:prstGeom>
          <a:noFill/>
          <a:ln>
            <a:noFill/>
          </a:ln>
        </p:spPr>
        <p:txBody>
          <a:bodyPr spcFirstLastPara="1" wrap="square" lIns="0" tIns="0" rIns="0" bIns="0" anchor="t" anchorCtr="0">
            <a:spAutoFit/>
          </a:bodyPr>
          <a:lstStyle/>
          <a:p>
            <a:pPr marL="0" marR="0" lvl="0" indent="0" algn="ctr" rtl="0">
              <a:lnSpc>
                <a:spcPct val="116000"/>
              </a:lnSpc>
              <a:spcBef>
                <a:spcPts val="0"/>
              </a:spcBef>
              <a:spcAft>
                <a:spcPts val="0"/>
              </a:spcAft>
              <a:buNone/>
            </a:pPr>
            <a:r>
              <a:rPr lang="lv-LV" sz="4400" b="1" dirty="0">
                <a:solidFill>
                  <a:srgbClr val="134E1A"/>
                </a:solidFill>
                <a:latin typeface="Arial"/>
                <a:ea typeface="Arial"/>
                <a:cs typeface="Arial"/>
                <a:sym typeface="Arial"/>
              </a:rPr>
              <a:t>Indikatīvās atjaunošanas izmaksas</a:t>
            </a:r>
            <a:endParaRPr sz="1000" dirty="0"/>
          </a:p>
        </p:txBody>
      </p:sp>
      <p:pic>
        <p:nvPicPr>
          <p:cNvPr id="13" name="Attēls 12">
            <a:extLst>
              <a:ext uri="{FF2B5EF4-FFF2-40B4-BE49-F238E27FC236}">
                <a16:creationId xmlns:a16="http://schemas.microsoft.com/office/drawing/2014/main" id="{9B6D1672-6A70-267E-EFD2-7B2F2CD6F483}"/>
              </a:ext>
            </a:extLst>
          </p:cNvPr>
          <p:cNvPicPr>
            <a:picLocks noChangeAspect="1"/>
          </p:cNvPicPr>
          <p:nvPr/>
        </p:nvPicPr>
        <p:blipFill>
          <a:blip r:embed="rId3"/>
          <a:stretch>
            <a:fillRect/>
          </a:stretch>
        </p:blipFill>
        <p:spPr>
          <a:xfrm>
            <a:off x="777922" y="1068922"/>
            <a:ext cx="15735275" cy="869838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FFA"/>
        </a:solidFill>
        <a:effectLst/>
      </p:bgPr>
    </p:bg>
    <p:spTree>
      <p:nvGrpSpPr>
        <p:cNvPr id="1" name="Shape 98">
          <a:extLst>
            <a:ext uri="{FF2B5EF4-FFF2-40B4-BE49-F238E27FC236}">
              <a16:creationId xmlns:a16="http://schemas.microsoft.com/office/drawing/2014/main" id="{75CD7A05-1925-AB92-D77F-34D1C221ECBF}"/>
            </a:ext>
          </a:extLst>
        </p:cNvPr>
        <p:cNvGrpSpPr/>
        <p:nvPr/>
      </p:nvGrpSpPr>
      <p:grpSpPr>
        <a:xfrm>
          <a:off x="0" y="0"/>
          <a:ext cx="0" cy="0"/>
          <a:chOff x="0" y="0"/>
          <a:chExt cx="0" cy="0"/>
        </a:xfrm>
      </p:grpSpPr>
      <p:grpSp>
        <p:nvGrpSpPr>
          <p:cNvPr id="103" name="Google Shape;103;p2">
            <a:extLst>
              <a:ext uri="{FF2B5EF4-FFF2-40B4-BE49-F238E27FC236}">
                <a16:creationId xmlns:a16="http://schemas.microsoft.com/office/drawing/2014/main" id="{00DF52A5-CCD4-FB8A-103B-367DC07C3C4A}"/>
              </a:ext>
            </a:extLst>
          </p:cNvPr>
          <p:cNvGrpSpPr/>
          <p:nvPr/>
        </p:nvGrpSpPr>
        <p:grpSpPr>
          <a:xfrm>
            <a:off x="0" y="-262964"/>
            <a:ext cx="18288000" cy="3333710"/>
            <a:chOff x="0" y="-57150"/>
            <a:chExt cx="4816593" cy="1091375"/>
          </a:xfrm>
        </p:grpSpPr>
        <p:sp>
          <p:nvSpPr>
            <p:cNvPr id="104" name="Google Shape;104;p2">
              <a:extLst>
                <a:ext uri="{FF2B5EF4-FFF2-40B4-BE49-F238E27FC236}">
                  <a16:creationId xmlns:a16="http://schemas.microsoft.com/office/drawing/2014/main" id="{CC8B149F-C2D8-A483-20F9-B92267735806}"/>
                </a:ext>
              </a:extLst>
            </p:cNvPr>
            <p:cNvSpPr/>
            <p:nvPr/>
          </p:nvSpPr>
          <p:spPr>
            <a:xfrm>
              <a:off x="0" y="0"/>
              <a:ext cx="4816592" cy="1034225"/>
            </a:xfrm>
            <a:custGeom>
              <a:avLst/>
              <a:gdLst/>
              <a:ahLst/>
              <a:cxnLst/>
              <a:rect l="l" t="t" r="r" b="b"/>
              <a:pathLst>
                <a:path w="4816592" h="1034225" extrusionOk="0">
                  <a:moveTo>
                    <a:pt x="0" y="0"/>
                  </a:moveTo>
                  <a:lnTo>
                    <a:pt x="4816592" y="0"/>
                  </a:lnTo>
                  <a:lnTo>
                    <a:pt x="4816592" y="1034225"/>
                  </a:lnTo>
                  <a:lnTo>
                    <a:pt x="0" y="1034225"/>
                  </a:lnTo>
                  <a:close/>
                </a:path>
              </a:pathLst>
            </a:custGeom>
            <a:solidFill>
              <a:srgbClr val="D9DFC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 name="Google Shape;105;p2">
              <a:extLst>
                <a:ext uri="{FF2B5EF4-FFF2-40B4-BE49-F238E27FC236}">
                  <a16:creationId xmlns:a16="http://schemas.microsoft.com/office/drawing/2014/main" id="{122E4437-BD43-4E81-14AC-737CF07EE678}"/>
                </a:ext>
              </a:extLst>
            </p:cNvPr>
            <p:cNvSpPr txBox="1"/>
            <p:nvPr/>
          </p:nvSpPr>
          <p:spPr>
            <a:xfrm>
              <a:off x="0" y="-57150"/>
              <a:ext cx="4816593" cy="1091375"/>
            </a:xfrm>
            <a:prstGeom prst="rect">
              <a:avLst/>
            </a:prstGeom>
            <a:noFill/>
            <a:ln>
              <a:noFill/>
            </a:ln>
          </p:spPr>
          <p:txBody>
            <a:bodyPr spcFirstLastPara="1" wrap="square" lIns="50800" tIns="50800" rIns="50800" bIns="50800" anchor="ctr" anchorCtr="0">
              <a:noAutofit/>
            </a:bodyPr>
            <a:lstStyle/>
            <a:p>
              <a:pPr marL="0" marR="0" lvl="0" indent="0" algn="ctr" rtl="0">
                <a:lnSpc>
                  <a:spcPct val="194444"/>
                </a:lnSpc>
                <a:spcBef>
                  <a:spcPts val="0"/>
                </a:spcBef>
                <a:spcAft>
                  <a:spcPts val="0"/>
                </a:spcAft>
                <a:buNone/>
              </a:pPr>
              <a:endParaRPr sz="1800">
                <a:solidFill>
                  <a:schemeClr val="dk1"/>
                </a:solidFill>
                <a:latin typeface="Calibri"/>
                <a:ea typeface="Calibri"/>
                <a:cs typeface="Calibri"/>
                <a:sym typeface="Calibri"/>
              </a:endParaRPr>
            </a:p>
          </p:txBody>
        </p:sp>
      </p:grpSp>
      <p:sp>
        <p:nvSpPr>
          <p:cNvPr id="108" name="Google Shape;108;p2">
            <a:extLst>
              <a:ext uri="{FF2B5EF4-FFF2-40B4-BE49-F238E27FC236}">
                <a16:creationId xmlns:a16="http://schemas.microsoft.com/office/drawing/2014/main" id="{8E4947D0-56AB-26A6-8F5F-4F71C4054C09}"/>
              </a:ext>
            </a:extLst>
          </p:cNvPr>
          <p:cNvSpPr txBox="1"/>
          <p:nvPr/>
        </p:nvSpPr>
        <p:spPr>
          <a:xfrm>
            <a:off x="1774208" y="8415"/>
            <a:ext cx="14297088" cy="785471"/>
          </a:xfrm>
          <a:prstGeom prst="rect">
            <a:avLst/>
          </a:prstGeom>
          <a:noFill/>
          <a:ln>
            <a:noFill/>
          </a:ln>
        </p:spPr>
        <p:txBody>
          <a:bodyPr spcFirstLastPara="1" wrap="square" lIns="0" tIns="0" rIns="0" bIns="0" anchor="t" anchorCtr="0">
            <a:spAutoFit/>
          </a:bodyPr>
          <a:lstStyle/>
          <a:p>
            <a:pPr marL="0" marR="0" lvl="0" indent="0" algn="ctr" rtl="0">
              <a:lnSpc>
                <a:spcPct val="116000"/>
              </a:lnSpc>
              <a:spcBef>
                <a:spcPts val="0"/>
              </a:spcBef>
              <a:spcAft>
                <a:spcPts val="0"/>
              </a:spcAft>
              <a:buNone/>
            </a:pPr>
            <a:r>
              <a:rPr lang="lv-LV" sz="4400" b="1" dirty="0">
                <a:solidFill>
                  <a:srgbClr val="134E1A"/>
                </a:solidFill>
                <a:latin typeface="Arial"/>
                <a:ea typeface="Arial"/>
                <a:cs typeface="Arial"/>
                <a:sym typeface="Arial"/>
              </a:rPr>
              <a:t>Indikatīvās atjaunošanas izmaksas</a:t>
            </a:r>
            <a:endParaRPr sz="1000" dirty="0"/>
          </a:p>
        </p:txBody>
      </p:sp>
      <p:graphicFrame>
        <p:nvGraphicFramePr>
          <p:cNvPr id="6" name="Objekts 5">
            <a:extLst>
              <a:ext uri="{FF2B5EF4-FFF2-40B4-BE49-F238E27FC236}">
                <a16:creationId xmlns:a16="http://schemas.microsoft.com/office/drawing/2014/main" id="{C2198D29-6019-1EDB-13BE-E283F8810C42}"/>
              </a:ext>
            </a:extLst>
          </p:cNvPr>
          <p:cNvGraphicFramePr>
            <a:graphicFrameLocks noChangeAspect="1"/>
          </p:cNvGraphicFramePr>
          <p:nvPr>
            <p:extLst>
              <p:ext uri="{D42A27DB-BD31-4B8C-83A1-F6EECF244321}">
                <p14:modId xmlns:p14="http://schemas.microsoft.com/office/powerpoint/2010/main" val="2087026332"/>
              </p:ext>
            </p:extLst>
          </p:nvPr>
        </p:nvGraphicFramePr>
        <p:xfrm>
          <a:off x="3528759" y="890695"/>
          <a:ext cx="10787986" cy="9252773"/>
        </p:xfrm>
        <a:graphic>
          <a:graphicData uri="http://schemas.openxmlformats.org/presentationml/2006/ole">
            <mc:AlternateContent xmlns:mc="http://schemas.openxmlformats.org/markup-compatibility/2006">
              <mc:Choice xmlns:v="urn:schemas-microsoft-com:vml" Requires="v">
                <p:oleObj name="Worksheet" r:id="rId3" imgW="4953029" imgH="4248253" progId="Excel.Sheet.12">
                  <p:embed/>
                </p:oleObj>
              </mc:Choice>
              <mc:Fallback>
                <p:oleObj name="Worksheet" r:id="rId3" imgW="4953029" imgH="4248253" progId="Excel.Sheet.12">
                  <p:embed/>
                  <p:pic>
                    <p:nvPicPr>
                      <p:cNvPr id="6" name="Objekts 5">
                        <a:extLst>
                          <a:ext uri="{FF2B5EF4-FFF2-40B4-BE49-F238E27FC236}">
                            <a16:creationId xmlns:a16="http://schemas.microsoft.com/office/drawing/2014/main" id="{C2198D29-6019-1EDB-13BE-E283F8810C42}"/>
                          </a:ext>
                        </a:extLst>
                      </p:cNvPr>
                      <p:cNvPicPr/>
                      <p:nvPr/>
                    </p:nvPicPr>
                    <p:blipFill>
                      <a:blip r:embed="rId4"/>
                      <a:stretch>
                        <a:fillRect/>
                      </a:stretch>
                    </p:blipFill>
                    <p:spPr>
                      <a:xfrm>
                        <a:off x="3528759" y="890695"/>
                        <a:ext cx="10787986" cy="9252773"/>
                      </a:xfrm>
                      <a:prstGeom prst="rect">
                        <a:avLst/>
                      </a:prstGeom>
                    </p:spPr>
                  </p:pic>
                </p:oleObj>
              </mc:Fallback>
            </mc:AlternateContent>
          </a:graphicData>
        </a:graphic>
      </p:graphicFrame>
    </p:spTree>
    <p:extLst>
      <p:ext uri="{BB962C8B-B14F-4D97-AF65-F5344CB8AC3E}">
        <p14:creationId xmlns:p14="http://schemas.microsoft.com/office/powerpoint/2010/main" val="2853887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FFA"/>
        </a:solidFill>
        <a:effectLst/>
      </p:bgPr>
    </p:bg>
    <p:spTree>
      <p:nvGrpSpPr>
        <p:cNvPr id="1" name="Shape 98">
          <a:extLst>
            <a:ext uri="{FF2B5EF4-FFF2-40B4-BE49-F238E27FC236}">
              <a16:creationId xmlns:a16="http://schemas.microsoft.com/office/drawing/2014/main" id="{3FB71432-797E-0E9A-FAFF-2AFF474ABA55}"/>
            </a:ext>
          </a:extLst>
        </p:cNvPr>
        <p:cNvGrpSpPr/>
        <p:nvPr/>
      </p:nvGrpSpPr>
      <p:grpSpPr>
        <a:xfrm>
          <a:off x="0" y="0"/>
          <a:ext cx="0" cy="0"/>
          <a:chOff x="0" y="0"/>
          <a:chExt cx="0" cy="0"/>
        </a:xfrm>
      </p:grpSpPr>
      <p:grpSp>
        <p:nvGrpSpPr>
          <p:cNvPr id="103" name="Google Shape;103;p2">
            <a:extLst>
              <a:ext uri="{FF2B5EF4-FFF2-40B4-BE49-F238E27FC236}">
                <a16:creationId xmlns:a16="http://schemas.microsoft.com/office/drawing/2014/main" id="{AF8B5B11-ED86-8C8D-C6F4-C975E818E1E4}"/>
              </a:ext>
            </a:extLst>
          </p:cNvPr>
          <p:cNvGrpSpPr/>
          <p:nvPr/>
        </p:nvGrpSpPr>
        <p:grpSpPr>
          <a:xfrm>
            <a:off x="0" y="-262964"/>
            <a:ext cx="18288000" cy="1286546"/>
            <a:chOff x="0" y="-57150"/>
            <a:chExt cx="4816593" cy="1091375"/>
          </a:xfrm>
        </p:grpSpPr>
        <p:sp>
          <p:nvSpPr>
            <p:cNvPr id="104" name="Google Shape;104;p2">
              <a:extLst>
                <a:ext uri="{FF2B5EF4-FFF2-40B4-BE49-F238E27FC236}">
                  <a16:creationId xmlns:a16="http://schemas.microsoft.com/office/drawing/2014/main" id="{A4899C8E-632C-98CB-1838-256A87709F3E}"/>
                </a:ext>
              </a:extLst>
            </p:cNvPr>
            <p:cNvSpPr/>
            <p:nvPr/>
          </p:nvSpPr>
          <p:spPr>
            <a:xfrm>
              <a:off x="0" y="0"/>
              <a:ext cx="4816592" cy="1034225"/>
            </a:xfrm>
            <a:custGeom>
              <a:avLst/>
              <a:gdLst/>
              <a:ahLst/>
              <a:cxnLst/>
              <a:rect l="l" t="t" r="r" b="b"/>
              <a:pathLst>
                <a:path w="4816592" h="1034225" extrusionOk="0">
                  <a:moveTo>
                    <a:pt x="0" y="0"/>
                  </a:moveTo>
                  <a:lnTo>
                    <a:pt x="4816592" y="0"/>
                  </a:lnTo>
                  <a:lnTo>
                    <a:pt x="4816592" y="1034225"/>
                  </a:lnTo>
                  <a:lnTo>
                    <a:pt x="0" y="1034225"/>
                  </a:lnTo>
                  <a:close/>
                </a:path>
              </a:pathLst>
            </a:custGeom>
            <a:solidFill>
              <a:srgbClr val="D9DFC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 name="Google Shape;105;p2">
              <a:extLst>
                <a:ext uri="{FF2B5EF4-FFF2-40B4-BE49-F238E27FC236}">
                  <a16:creationId xmlns:a16="http://schemas.microsoft.com/office/drawing/2014/main" id="{DC31E01F-60DB-CD6E-A588-71FD8C4DB6C0}"/>
                </a:ext>
              </a:extLst>
            </p:cNvPr>
            <p:cNvSpPr txBox="1"/>
            <p:nvPr/>
          </p:nvSpPr>
          <p:spPr>
            <a:xfrm>
              <a:off x="0" y="-57150"/>
              <a:ext cx="4816593" cy="1091375"/>
            </a:xfrm>
            <a:prstGeom prst="rect">
              <a:avLst/>
            </a:prstGeom>
            <a:noFill/>
            <a:ln>
              <a:noFill/>
            </a:ln>
          </p:spPr>
          <p:txBody>
            <a:bodyPr spcFirstLastPara="1" wrap="square" lIns="50800" tIns="50800" rIns="50800" bIns="50800" anchor="ctr" anchorCtr="0">
              <a:noAutofit/>
            </a:bodyPr>
            <a:lstStyle/>
            <a:p>
              <a:pPr marL="0" marR="0" lvl="0" indent="0" algn="ctr" rtl="0">
                <a:lnSpc>
                  <a:spcPct val="194444"/>
                </a:lnSpc>
                <a:spcBef>
                  <a:spcPts val="0"/>
                </a:spcBef>
                <a:spcAft>
                  <a:spcPts val="0"/>
                </a:spcAft>
                <a:buNone/>
              </a:pPr>
              <a:endParaRPr sz="1800">
                <a:solidFill>
                  <a:schemeClr val="dk1"/>
                </a:solidFill>
                <a:latin typeface="Calibri"/>
                <a:ea typeface="Calibri"/>
                <a:cs typeface="Calibri"/>
                <a:sym typeface="Calibri"/>
              </a:endParaRPr>
            </a:p>
          </p:txBody>
        </p:sp>
      </p:grpSp>
      <p:sp>
        <p:nvSpPr>
          <p:cNvPr id="108" name="Google Shape;108;p2">
            <a:extLst>
              <a:ext uri="{FF2B5EF4-FFF2-40B4-BE49-F238E27FC236}">
                <a16:creationId xmlns:a16="http://schemas.microsoft.com/office/drawing/2014/main" id="{F025BE3A-1014-9C00-E0AD-85948228BD62}"/>
              </a:ext>
            </a:extLst>
          </p:cNvPr>
          <p:cNvSpPr txBox="1"/>
          <p:nvPr/>
        </p:nvSpPr>
        <p:spPr>
          <a:xfrm>
            <a:off x="1756620" y="238111"/>
            <a:ext cx="14297088" cy="785471"/>
          </a:xfrm>
          <a:prstGeom prst="rect">
            <a:avLst/>
          </a:prstGeom>
          <a:noFill/>
          <a:ln>
            <a:noFill/>
          </a:ln>
        </p:spPr>
        <p:txBody>
          <a:bodyPr spcFirstLastPara="1" wrap="square" lIns="0" tIns="0" rIns="0" bIns="0" anchor="t" anchorCtr="0">
            <a:spAutoFit/>
          </a:bodyPr>
          <a:lstStyle/>
          <a:p>
            <a:pPr marL="0" marR="0" lvl="0" indent="0" algn="ctr" rtl="0">
              <a:lnSpc>
                <a:spcPct val="116000"/>
              </a:lnSpc>
              <a:spcBef>
                <a:spcPts val="0"/>
              </a:spcBef>
              <a:spcAft>
                <a:spcPts val="0"/>
              </a:spcAft>
              <a:buNone/>
            </a:pPr>
            <a:r>
              <a:rPr lang="lv-LV" sz="4400" b="1" dirty="0">
                <a:solidFill>
                  <a:srgbClr val="134E1A"/>
                </a:solidFill>
                <a:latin typeface="Arial"/>
                <a:ea typeface="Arial"/>
                <a:cs typeface="Arial"/>
                <a:sym typeface="Arial"/>
              </a:rPr>
              <a:t>Indikatīvās būvprojekta aktualizēšanas izmaksas</a:t>
            </a:r>
            <a:endParaRPr sz="1000" dirty="0"/>
          </a:p>
        </p:txBody>
      </p:sp>
      <p:sp>
        <p:nvSpPr>
          <p:cNvPr id="3" name="TextBox 2">
            <a:extLst>
              <a:ext uri="{FF2B5EF4-FFF2-40B4-BE49-F238E27FC236}">
                <a16:creationId xmlns:a16="http://schemas.microsoft.com/office/drawing/2014/main" id="{4834B435-9D01-BF1F-0D47-83C7FC4C0D62}"/>
              </a:ext>
            </a:extLst>
          </p:cNvPr>
          <p:cNvSpPr txBox="1"/>
          <p:nvPr/>
        </p:nvSpPr>
        <p:spPr>
          <a:xfrm>
            <a:off x="805218" y="1605691"/>
            <a:ext cx="15899642" cy="3785652"/>
          </a:xfrm>
          <a:prstGeom prst="rect">
            <a:avLst/>
          </a:prstGeom>
          <a:noFill/>
        </p:spPr>
        <p:txBody>
          <a:bodyPr wrap="square">
            <a:spAutoFit/>
          </a:bodyPr>
          <a:lstStyle/>
          <a:p>
            <a:pPr marL="571500" indent="-571500">
              <a:buFont typeface="Arial" panose="020B0604020202020204" pitchFamily="34" charset="0"/>
              <a:buChar char="•"/>
            </a:pPr>
            <a:r>
              <a:rPr lang="lv-LV" sz="4000" dirty="0">
                <a:effectLst/>
                <a:latin typeface="Calibri" panose="020F0502020204030204" pitchFamily="34" charset="0"/>
                <a:ea typeface="Aptos" panose="020B0004020202020204" pitchFamily="34" charset="0"/>
                <a:cs typeface="Aptos" panose="020B0004020202020204" pitchFamily="34" charset="0"/>
              </a:rPr>
              <a:t>2015. gadā SIA «</a:t>
            </a:r>
            <a:r>
              <a:rPr lang="lv-LV" sz="4000" dirty="0" err="1">
                <a:effectLst/>
                <a:latin typeface="Calibri" panose="020F0502020204030204" pitchFamily="34" charset="0"/>
                <a:ea typeface="Aptos" panose="020B0004020202020204" pitchFamily="34" charset="0"/>
                <a:cs typeface="Aptos" panose="020B0004020202020204" pitchFamily="34" charset="0"/>
              </a:rPr>
              <a:t>Melioprojekts</a:t>
            </a:r>
            <a:r>
              <a:rPr lang="lv-LV" sz="4000" dirty="0">
                <a:effectLst/>
                <a:latin typeface="Calibri" panose="020F0502020204030204" pitchFamily="34" charset="0"/>
                <a:ea typeface="Aptos" panose="020B0004020202020204" pitchFamily="34" charset="0"/>
                <a:cs typeface="Aptos" panose="020B0004020202020204" pitchFamily="34" charset="0"/>
              </a:rPr>
              <a:t>» izstrādāja baseina atjauno</a:t>
            </a:r>
            <a:r>
              <a:rPr lang="lv-LV" sz="4000" dirty="0">
                <a:latin typeface="Calibri" panose="020F0502020204030204" pitchFamily="34" charset="0"/>
                <a:ea typeface="Aptos" panose="020B0004020202020204" pitchFamily="34" charset="0"/>
                <a:cs typeface="Aptos" panose="020B0004020202020204" pitchFamily="34" charset="0"/>
              </a:rPr>
              <a:t>š</a:t>
            </a:r>
            <a:r>
              <a:rPr lang="lv-LV" sz="4000" dirty="0">
                <a:effectLst/>
                <a:latin typeface="Calibri" panose="020F0502020204030204" pitchFamily="34" charset="0"/>
                <a:ea typeface="Aptos" panose="020B0004020202020204" pitchFamily="34" charset="0"/>
                <a:cs typeface="Aptos" panose="020B0004020202020204" pitchFamily="34" charset="0"/>
              </a:rPr>
              <a:t>anas projektu </a:t>
            </a:r>
          </a:p>
          <a:p>
            <a:pPr marL="571500" indent="-571500">
              <a:buFont typeface="Arial" panose="020B0604020202020204" pitchFamily="34" charset="0"/>
              <a:buChar char="•"/>
            </a:pPr>
            <a:r>
              <a:rPr lang="lv-LV" sz="4000" dirty="0">
                <a:effectLst/>
                <a:latin typeface="Calibri" panose="020F0502020204030204" pitchFamily="34" charset="0"/>
                <a:ea typeface="Aptos" panose="020B0004020202020204" pitchFamily="34" charset="0"/>
                <a:cs typeface="Aptos" panose="020B0004020202020204" pitchFamily="34" charset="0"/>
              </a:rPr>
              <a:t>Projekta aktualizācijas izmaksas veido:</a:t>
            </a:r>
            <a:endParaRPr lang="lv-LV" sz="4400" dirty="0">
              <a:effectLst/>
              <a:latin typeface="Aptos" panose="020B0004020202020204" pitchFamily="34" charset="0"/>
              <a:ea typeface="Aptos" panose="020B0004020202020204" pitchFamily="34" charset="0"/>
              <a:cs typeface="Aptos" panose="020B0004020202020204" pitchFamily="34" charset="0"/>
            </a:endParaRPr>
          </a:p>
          <a:p>
            <a:r>
              <a:rPr lang="lv-LV" sz="4000" dirty="0">
                <a:effectLst/>
                <a:latin typeface="Calibri" panose="020F0502020204030204" pitchFamily="34" charset="0"/>
                <a:ea typeface="Aptos" panose="020B0004020202020204" pitchFamily="34" charset="0"/>
                <a:cs typeface="Aptos" panose="020B0004020202020204" pitchFamily="34" charset="0"/>
              </a:rPr>
              <a:t>- Topogrāfija 450 EUR + PVN</a:t>
            </a:r>
            <a:endParaRPr lang="lv-LV" sz="4400" dirty="0">
              <a:effectLst/>
              <a:latin typeface="Aptos" panose="020B0004020202020204" pitchFamily="34" charset="0"/>
              <a:ea typeface="Aptos" panose="020B0004020202020204" pitchFamily="34" charset="0"/>
              <a:cs typeface="Aptos" panose="020B0004020202020204" pitchFamily="34" charset="0"/>
            </a:endParaRPr>
          </a:p>
          <a:p>
            <a:r>
              <a:rPr lang="lv-LV" sz="4000" dirty="0">
                <a:effectLst/>
                <a:latin typeface="Calibri" panose="020F0502020204030204" pitchFamily="34" charset="0"/>
                <a:ea typeface="Aptos" panose="020B0004020202020204" pitchFamily="34" charset="0"/>
                <a:cs typeface="Aptos" panose="020B0004020202020204" pitchFamily="34" charset="0"/>
              </a:rPr>
              <a:t>- Tehniskās apsekošanas atzinums 1 200 EUR + PVN</a:t>
            </a:r>
            <a:endParaRPr lang="lv-LV" sz="4400" dirty="0">
              <a:effectLst/>
              <a:latin typeface="Aptos" panose="020B0004020202020204" pitchFamily="34" charset="0"/>
              <a:ea typeface="Aptos" panose="020B0004020202020204" pitchFamily="34" charset="0"/>
              <a:cs typeface="Aptos" panose="020B0004020202020204" pitchFamily="34" charset="0"/>
            </a:endParaRPr>
          </a:p>
          <a:p>
            <a:r>
              <a:rPr lang="lv-LV" sz="4000" dirty="0">
                <a:effectLst/>
                <a:latin typeface="Calibri" panose="020F0502020204030204" pitchFamily="34" charset="0"/>
                <a:ea typeface="Aptos" panose="020B0004020202020204" pitchFamily="34" charset="0"/>
                <a:cs typeface="Aptos" panose="020B0004020202020204" pitchFamily="34" charset="0"/>
              </a:rPr>
              <a:t>- Projekta tehniskā risinājuma pārskatīšana un pārstrāde 6 300 EUR + PVN </a:t>
            </a:r>
            <a:endParaRPr lang="lv-LV" sz="4400" dirty="0">
              <a:effectLst/>
              <a:latin typeface="Aptos" panose="020B0004020202020204" pitchFamily="34" charset="0"/>
              <a:ea typeface="Aptos" panose="020B0004020202020204" pitchFamily="34" charset="0"/>
              <a:cs typeface="Aptos" panose="020B0004020202020204" pitchFamily="34" charset="0"/>
            </a:endParaRPr>
          </a:p>
          <a:p>
            <a:r>
              <a:rPr lang="lv-LV" sz="4000" b="1" dirty="0">
                <a:effectLst/>
                <a:latin typeface="Calibri" panose="020F0502020204030204" pitchFamily="34" charset="0"/>
                <a:ea typeface="Aptos" panose="020B0004020202020204" pitchFamily="34" charset="0"/>
                <a:cs typeface="Aptos" panose="020B0004020202020204" pitchFamily="34" charset="0"/>
              </a:rPr>
              <a:t>- Kopā: 7 950 EUR + PVN </a:t>
            </a:r>
            <a:endParaRPr lang="lv-LV" sz="4400" dirty="0">
              <a:effectLst/>
              <a:latin typeface="Aptos" panose="020B0004020202020204" pitchFamily="34" charset="0"/>
              <a:ea typeface="Aptos" panose="020B0004020202020204" pitchFamily="34" charset="0"/>
              <a:cs typeface="Aptos" panose="020B0004020202020204" pitchFamily="34" charset="0"/>
            </a:endParaRPr>
          </a:p>
        </p:txBody>
      </p:sp>
      <p:pic>
        <p:nvPicPr>
          <p:cNvPr id="4" name="Attēls 3">
            <a:extLst>
              <a:ext uri="{FF2B5EF4-FFF2-40B4-BE49-F238E27FC236}">
                <a16:creationId xmlns:a16="http://schemas.microsoft.com/office/drawing/2014/main" id="{7A23E9A1-41C3-8946-B0A5-C915E79B5E6F}"/>
              </a:ext>
            </a:extLst>
          </p:cNvPr>
          <p:cNvPicPr>
            <a:picLocks noChangeAspect="1"/>
          </p:cNvPicPr>
          <p:nvPr/>
        </p:nvPicPr>
        <p:blipFill>
          <a:blip r:embed="rId3"/>
          <a:stretch>
            <a:fillRect/>
          </a:stretch>
        </p:blipFill>
        <p:spPr>
          <a:xfrm>
            <a:off x="51465" y="5586286"/>
            <a:ext cx="6007886" cy="4502555"/>
          </a:xfrm>
          <a:prstGeom prst="rect">
            <a:avLst/>
          </a:prstGeom>
        </p:spPr>
      </p:pic>
      <p:sp>
        <p:nvSpPr>
          <p:cNvPr id="7" name="Google Shape;137;p3">
            <a:extLst>
              <a:ext uri="{FF2B5EF4-FFF2-40B4-BE49-F238E27FC236}">
                <a16:creationId xmlns:a16="http://schemas.microsoft.com/office/drawing/2014/main" id="{4A7E3B7F-C494-0623-637E-5BE202986FBE}"/>
              </a:ext>
            </a:extLst>
          </p:cNvPr>
          <p:cNvSpPr txBox="1"/>
          <p:nvPr/>
        </p:nvSpPr>
        <p:spPr>
          <a:xfrm>
            <a:off x="176360" y="9428591"/>
            <a:ext cx="9949218" cy="63709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lv-LV" sz="3600" b="1" dirty="0">
                <a:solidFill>
                  <a:schemeClr val="bg1"/>
                </a:solidFill>
                <a:latin typeface="Arial"/>
                <a:ea typeface="Arial"/>
                <a:cs typeface="Arial"/>
                <a:sym typeface="Arial"/>
              </a:rPr>
              <a:t>2015</a:t>
            </a:r>
            <a:endParaRPr sz="1000" dirty="0">
              <a:solidFill>
                <a:schemeClr val="bg1"/>
              </a:solidFill>
            </a:endParaRPr>
          </a:p>
        </p:txBody>
      </p:sp>
      <p:sp>
        <p:nvSpPr>
          <p:cNvPr id="8" name="Google Shape;137;p3">
            <a:extLst>
              <a:ext uri="{FF2B5EF4-FFF2-40B4-BE49-F238E27FC236}">
                <a16:creationId xmlns:a16="http://schemas.microsoft.com/office/drawing/2014/main" id="{8DD8EE60-06CA-9943-1C35-E486B5032D6C}"/>
              </a:ext>
            </a:extLst>
          </p:cNvPr>
          <p:cNvSpPr txBox="1"/>
          <p:nvPr/>
        </p:nvSpPr>
        <p:spPr>
          <a:xfrm>
            <a:off x="12528082" y="5557837"/>
            <a:ext cx="9949218" cy="63709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lv-LV" sz="3600" b="1" dirty="0">
                <a:solidFill>
                  <a:schemeClr val="bg1"/>
                </a:solidFill>
                <a:latin typeface="Arial"/>
                <a:ea typeface="Arial"/>
                <a:cs typeface="Arial"/>
                <a:sym typeface="Arial"/>
              </a:rPr>
              <a:t>2022</a:t>
            </a:r>
            <a:endParaRPr sz="1000" dirty="0">
              <a:solidFill>
                <a:schemeClr val="bg1"/>
              </a:solidFill>
            </a:endParaRPr>
          </a:p>
        </p:txBody>
      </p:sp>
      <p:pic>
        <p:nvPicPr>
          <p:cNvPr id="9" name="Attēls 8">
            <a:extLst>
              <a:ext uri="{FF2B5EF4-FFF2-40B4-BE49-F238E27FC236}">
                <a16:creationId xmlns:a16="http://schemas.microsoft.com/office/drawing/2014/main" id="{555A8A44-F636-659F-09CA-241B33933F1C}"/>
              </a:ext>
            </a:extLst>
          </p:cNvPr>
          <p:cNvPicPr>
            <a:picLocks noChangeAspect="1"/>
          </p:cNvPicPr>
          <p:nvPr/>
        </p:nvPicPr>
        <p:blipFill>
          <a:blip r:embed="rId4"/>
          <a:stretch>
            <a:fillRect/>
          </a:stretch>
        </p:blipFill>
        <p:spPr>
          <a:xfrm>
            <a:off x="6142295" y="5586286"/>
            <a:ext cx="6003406" cy="4502555"/>
          </a:xfrm>
          <a:prstGeom prst="rect">
            <a:avLst/>
          </a:prstGeom>
        </p:spPr>
      </p:pic>
      <p:sp>
        <p:nvSpPr>
          <p:cNvPr id="10" name="Google Shape;137;p3">
            <a:extLst>
              <a:ext uri="{FF2B5EF4-FFF2-40B4-BE49-F238E27FC236}">
                <a16:creationId xmlns:a16="http://schemas.microsoft.com/office/drawing/2014/main" id="{DEC78188-E883-3192-9780-844B2F7936B9}"/>
              </a:ext>
            </a:extLst>
          </p:cNvPr>
          <p:cNvSpPr txBox="1"/>
          <p:nvPr/>
        </p:nvSpPr>
        <p:spPr>
          <a:xfrm>
            <a:off x="6286927" y="9451744"/>
            <a:ext cx="9949218" cy="63709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lv-LV" sz="3600" b="1" dirty="0">
                <a:solidFill>
                  <a:schemeClr val="bg1"/>
                </a:solidFill>
                <a:latin typeface="Arial"/>
                <a:ea typeface="Arial"/>
                <a:cs typeface="Arial"/>
                <a:sym typeface="Arial"/>
              </a:rPr>
              <a:t>2022</a:t>
            </a:r>
            <a:endParaRPr sz="1000" dirty="0">
              <a:solidFill>
                <a:schemeClr val="bg1"/>
              </a:solidFill>
            </a:endParaRPr>
          </a:p>
        </p:txBody>
      </p:sp>
      <p:pic>
        <p:nvPicPr>
          <p:cNvPr id="2" name="Attēls 1">
            <a:extLst>
              <a:ext uri="{FF2B5EF4-FFF2-40B4-BE49-F238E27FC236}">
                <a16:creationId xmlns:a16="http://schemas.microsoft.com/office/drawing/2014/main" id="{177962CD-3156-B04D-DFE0-6476CC605476}"/>
              </a:ext>
            </a:extLst>
          </p:cNvPr>
          <p:cNvPicPr>
            <a:picLocks noChangeAspect="1"/>
          </p:cNvPicPr>
          <p:nvPr/>
        </p:nvPicPr>
        <p:blipFill>
          <a:blip r:embed="rId5"/>
          <a:stretch>
            <a:fillRect/>
          </a:stretch>
        </p:blipFill>
        <p:spPr>
          <a:xfrm>
            <a:off x="12228645" y="5557837"/>
            <a:ext cx="5941722" cy="4456291"/>
          </a:xfrm>
          <a:prstGeom prst="rect">
            <a:avLst/>
          </a:prstGeom>
        </p:spPr>
      </p:pic>
      <p:sp>
        <p:nvSpPr>
          <p:cNvPr id="5" name="Google Shape;137;p3">
            <a:extLst>
              <a:ext uri="{FF2B5EF4-FFF2-40B4-BE49-F238E27FC236}">
                <a16:creationId xmlns:a16="http://schemas.microsoft.com/office/drawing/2014/main" id="{A48D6115-4167-308C-EBC4-BBDD0653E896}"/>
              </a:ext>
            </a:extLst>
          </p:cNvPr>
          <p:cNvSpPr txBox="1"/>
          <p:nvPr/>
        </p:nvSpPr>
        <p:spPr>
          <a:xfrm>
            <a:off x="12397494" y="9451744"/>
            <a:ext cx="9949218" cy="63709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lv-LV" sz="3600" b="1" dirty="0">
                <a:solidFill>
                  <a:schemeClr val="bg1"/>
                </a:solidFill>
                <a:latin typeface="Arial"/>
                <a:ea typeface="Arial"/>
                <a:cs typeface="Arial"/>
                <a:sym typeface="Arial"/>
              </a:rPr>
              <a:t>2025</a:t>
            </a:r>
            <a:endParaRPr sz="1000" dirty="0">
              <a:solidFill>
                <a:schemeClr val="bg1"/>
              </a:solidFill>
            </a:endParaRPr>
          </a:p>
        </p:txBody>
      </p:sp>
    </p:spTree>
    <p:extLst>
      <p:ext uri="{BB962C8B-B14F-4D97-AF65-F5344CB8AC3E}">
        <p14:creationId xmlns:p14="http://schemas.microsoft.com/office/powerpoint/2010/main" val="2671726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FFA"/>
        </a:solidFill>
        <a:effectLst/>
      </p:bgPr>
    </p:bg>
    <p:spTree>
      <p:nvGrpSpPr>
        <p:cNvPr id="1" name="Shape 98">
          <a:extLst>
            <a:ext uri="{FF2B5EF4-FFF2-40B4-BE49-F238E27FC236}">
              <a16:creationId xmlns:a16="http://schemas.microsoft.com/office/drawing/2014/main" id="{9B156F6C-DFE1-275A-D02C-3D0E5E6811EB}"/>
            </a:ext>
          </a:extLst>
        </p:cNvPr>
        <p:cNvGrpSpPr/>
        <p:nvPr/>
      </p:nvGrpSpPr>
      <p:grpSpPr>
        <a:xfrm>
          <a:off x="0" y="0"/>
          <a:ext cx="0" cy="0"/>
          <a:chOff x="0" y="0"/>
          <a:chExt cx="0" cy="0"/>
        </a:xfrm>
      </p:grpSpPr>
      <p:grpSp>
        <p:nvGrpSpPr>
          <p:cNvPr id="103" name="Google Shape;103;p2">
            <a:extLst>
              <a:ext uri="{FF2B5EF4-FFF2-40B4-BE49-F238E27FC236}">
                <a16:creationId xmlns:a16="http://schemas.microsoft.com/office/drawing/2014/main" id="{7C03F2E3-37B9-C333-04C4-2340A536DB1E}"/>
              </a:ext>
            </a:extLst>
          </p:cNvPr>
          <p:cNvGrpSpPr/>
          <p:nvPr/>
        </p:nvGrpSpPr>
        <p:grpSpPr>
          <a:xfrm>
            <a:off x="0" y="-262964"/>
            <a:ext cx="18288000" cy="2105412"/>
            <a:chOff x="0" y="-57150"/>
            <a:chExt cx="4816593" cy="1091375"/>
          </a:xfrm>
        </p:grpSpPr>
        <p:sp>
          <p:nvSpPr>
            <p:cNvPr id="104" name="Google Shape;104;p2">
              <a:extLst>
                <a:ext uri="{FF2B5EF4-FFF2-40B4-BE49-F238E27FC236}">
                  <a16:creationId xmlns:a16="http://schemas.microsoft.com/office/drawing/2014/main" id="{BE2C3900-52FA-A352-E2CE-BDF274270A34}"/>
                </a:ext>
              </a:extLst>
            </p:cNvPr>
            <p:cNvSpPr/>
            <p:nvPr/>
          </p:nvSpPr>
          <p:spPr>
            <a:xfrm>
              <a:off x="0" y="0"/>
              <a:ext cx="4816592" cy="1034225"/>
            </a:xfrm>
            <a:custGeom>
              <a:avLst/>
              <a:gdLst/>
              <a:ahLst/>
              <a:cxnLst/>
              <a:rect l="l" t="t" r="r" b="b"/>
              <a:pathLst>
                <a:path w="4816592" h="1034225" extrusionOk="0">
                  <a:moveTo>
                    <a:pt x="0" y="0"/>
                  </a:moveTo>
                  <a:lnTo>
                    <a:pt x="4816592" y="0"/>
                  </a:lnTo>
                  <a:lnTo>
                    <a:pt x="4816592" y="1034225"/>
                  </a:lnTo>
                  <a:lnTo>
                    <a:pt x="0" y="1034225"/>
                  </a:lnTo>
                  <a:close/>
                </a:path>
              </a:pathLst>
            </a:custGeom>
            <a:solidFill>
              <a:srgbClr val="D9DFC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 name="Google Shape;105;p2">
              <a:extLst>
                <a:ext uri="{FF2B5EF4-FFF2-40B4-BE49-F238E27FC236}">
                  <a16:creationId xmlns:a16="http://schemas.microsoft.com/office/drawing/2014/main" id="{E1A3589B-E41D-F172-7F6C-D191E3A41BD3}"/>
                </a:ext>
              </a:extLst>
            </p:cNvPr>
            <p:cNvSpPr txBox="1"/>
            <p:nvPr/>
          </p:nvSpPr>
          <p:spPr>
            <a:xfrm>
              <a:off x="0" y="-57150"/>
              <a:ext cx="4816593" cy="1091375"/>
            </a:xfrm>
            <a:prstGeom prst="rect">
              <a:avLst/>
            </a:prstGeom>
            <a:noFill/>
            <a:ln>
              <a:noFill/>
            </a:ln>
          </p:spPr>
          <p:txBody>
            <a:bodyPr spcFirstLastPara="1" wrap="square" lIns="50800" tIns="50800" rIns="50800" bIns="50800" anchor="ctr" anchorCtr="0">
              <a:noAutofit/>
            </a:bodyPr>
            <a:lstStyle/>
            <a:p>
              <a:pPr marL="0" marR="0" lvl="0" indent="0" algn="ctr" rtl="0">
                <a:lnSpc>
                  <a:spcPct val="194444"/>
                </a:lnSpc>
                <a:spcBef>
                  <a:spcPts val="0"/>
                </a:spcBef>
                <a:spcAft>
                  <a:spcPts val="0"/>
                </a:spcAft>
                <a:buNone/>
              </a:pPr>
              <a:endParaRPr sz="1800">
                <a:solidFill>
                  <a:schemeClr val="dk1"/>
                </a:solidFill>
                <a:latin typeface="Calibri"/>
                <a:ea typeface="Calibri"/>
                <a:cs typeface="Calibri"/>
                <a:sym typeface="Calibri"/>
              </a:endParaRPr>
            </a:p>
          </p:txBody>
        </p:sp>
      </p:grpSp>
      <p:sp>
        <p:nvSpPr>
          <p:cNvPr id="108" name="Google Shape;108;p2">
            <a:extLst>
              <a:ext uri="{FF2B5EF4-FFF2-40B4-BE49-F238E27FC236}">
                <a16:creationId xmlns:a16="http://schemas.microsoft.com/office/drawing/2014/main" id="{3D886605-64A6-6A3D-58D4-2AE8F58B02EF}"/>
              </a:ext>
            </a:extLst>
          </p:cNvPr>
          <p:cNvSpPr txBox="1"/>
          <p:nvPr/>
        </p:nvSpPr>
        <p:spPr>
          <a:xfrm>
            <a:off x="1378423" y="376905"/>
            <a:ext cx="14297088" cy="785471"/>
          </a:xfrm>
          <a:prstGeom prst="rect">
            <a:avLst/>
          </a:prstGeom>
          <a:noFill/>
          <a:ln>
            <a:noFill/>
          </a:ln>
        </p:spPr>
        <p:txBody>
          <a:bodyPr spcFirstLastPara="1" wrap="square" lIns="0" tIns="0" rIns="0" bIns="0" anchor="t" anchorCtr="0">
            <a:spAutoFit/>
          </a:bodyPr>
          <a:lstStyle/>
          <a:p>
            <a:pPr marL="0" marR="0" lvl="0" indent="0" algn="ctr" rtl="0">
              <a:lnSpc>
                <a:spcPct val="116000"/>
              </a:lnSpc>
              <a:spcBef>
                <a:spcPts val="0"/>
              </a:spcBef>
              <a:spcAft>
                <a:spcPts val="0"/>
              </a:spcAft>
              <a:buNone/>
            </a:pPr>
            <a:r>
              <a:rPr lang="lv-LV" sz="4400" b="1" dirty="0">
                <a:solidFill>
                  <a:srgbClr val="134E1A"/>
                </a:solidFill>
                <a:latin typeface="Arial"/>
                <a:ea typeface="Arial"/>
                <a:cs typeface="Arial"/>
                <a:sym typeface="Arial"/>
              </a:rPr>
              <a:t>Uzturēšanas izmaksas</a:t>
            </a:r>
            <a:endParaRPr sz="1000" dirty="0"/>
          </a:p>
        </p:txBody>
      </p:sp>
      <p:sp>
        <p:nvSpPr>
          <p:cNvPr id="3" name="TextBox 2">
            <a:extLst>
              <a:ext uri="{FF2B5EF4-FFF2-40B4-BE49-F238E27FC236}">
                <a16:creationId xmlns:a16="http://schemas.microsoft.com/office/drawing/2014/main" id="{35E9D6E6-7675-BAFA-5942-9B3DD23E7172}"/>
              </a:ext>
            </a:extLst>
          </p:cNvPr>
          <p:cNvSpPr txBox="1"/>
          <p:nvPr/>
        </p:nvSpPr>
        <p:spPr>
          <a:xfrm>
            <a:off x="655090" y="2613784"/>
            <a:ext cx="16977815" cy="4739759"/>
          </a:xfrm>
          <a:prstGeom prst="rect">
            <a:avLst/>
          </a:prstGeom>
          <a:noFill/>
        </p:spPr>
        <p:txBody>
          <a:bodyPr wrap="square">
            <a:spAutoFit/>
          </a:bodyPr>
          <a:lstStyle/>
          <a:p>
            <a:pPr marL="457200" indent="-457200">
              <a:buFont typeface="Arial" panose="020B0604020202020204" pitchFamily="34" charset="0"/>
              <a:buChar char="•"/>
            </a:pPr>
            <a:r>
              <a:rPr lang="lv-LV" sz="3200"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Lai nodrošinātu peldbaseina darbību, nepieciešami divi darbinieki (2026.gada aprēķins):</a:t>
            </a:r>
            <a:endParaRPr lang="lv-LV" sz="32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mj-lt"/>
              <a:buAutoNum type="arabicPeriod"/>
              <a:tabLst>
                <a:tab pos="457200" algn="l"/>
              </a:tabLst>
            </a:pPr>
            <a:r>
              <a:rPr lang="lv-LV" sz="3200"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Ēku un teritorijas uzraugs: 3.mēneši x 964</a:t>
            </a:r>
            <a:r>
              <a:rPr lang="lv-LV" sz="3200" dirty="0">
                <a:latin typeface="Calibri" panose="020F0502020204030204" pitchFamily="34" charset="0"/>
                <a:ea typeface="Times New Roman" panose="02020603050405020304" pitchFamily="18" charset="0"/>
                <a:cs typeface="Aptos" panose="020B0004020202020204" pitchFamily="34" charset="0"/>
              </a:rPr>
              <a:t> EUR</a:t>
            </a:r>
            <a:r>
              <a:rPr lang="lv-LV" sz="3200"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 (780</a:t>
            </a:r>
            <a:r>
              <a:rPr lang="lv-LV" sz="3200" dirty="0">
                <a:latin typeface="Calibri" panose="020F0502020204030204" pitchFamily="34" charset="0"/>
                <a:ea typeface="Times New Roman" panose="02020603050405020304" pitchFamily="18" charset="0"/>
                <a:cs typeface="Aptos" panose="020B0004020202020204" pitchFamily="34" charset="0"/>
              </a:rPr>
              <a:t> </a:t>
            </a:r>
            <a:r>
              <a:rPr lang="lv-LV" sz="3200"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 </a:t>
            </a:r>
            <a:r>
              <a:rPr lang="lv-LV" sz="3200" dirty="0" err="1">
                <a:solidFill>
                  <a:srgbClr val="000000"/>
                </a:solidFill>
                <a:effectLst/>
                <a:latin typeface="Calibri" panose="020F0502020204030204" pitchFamily="34" charset="0"/>
                <a:ea typeface="Times New Roman" panose="02020603050405020304" pitchFamily="18" charset="0"/>
                <a:cs typeface="Aptos" panose="020B0004020202020204" pitchFamily="34" charset="0"/>
              </a:rPr>
              <a:t>soc.nodoklis</a:t>
            </a:r>
            <a:r>
              <a:rPr lang="lv-LV" sz="3200"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 =</a:t>
            </a:r>
            <a:r>
              <a:rPr lang="lv-LV" sz="3200" b="1"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2 892</a:t>
            </a:r>
            <a:r>
              <a:rPr lang="lv-LV" sz="3200" b="1" dirty="0">
                <a:latin typeface="Calibri" panose="020F0502020204030204" pitchFamily="34" charset="0"/>
                <a:ea typeface="Times New Roman" panose="02020603050405020304" pitchFamily="18" charset="0"/>
                <a:cs typeface="Aptos" panose="020B0004020202020204" pitchFamily="34" charset="0"/>
              </a:rPr>
              <a:t> EUR</a:t>
            </a:r>
          </a:p>
          <a:p>
            <a:pPr marL="342900" lvl="0" indent="-342900">
              <a:buFont typeface="+mj-lt"/>
              <a:buAutoNum type="arabicPeriod"/>
              <a:tabLst>
                <a:tab pos="457200" algn="l"/>
              </a:tabLst>
            </a:pPr>
            <a:r>
              <a:rPr lang="lv-LV" sz="3200"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Tehniskais strādnieks: 3.5.mēneši x 964 EUR (780+ </a:t>
            </a:r>
            <a:r>
              <a:rPr lang="lv-LV" sz="3200" dirty="0" err="1">
                <a:solidFill>
                  <a:srgbClr val="000000"/>
                </a:solidFill>
                <a:effectLst/>
                <a:latin typeface="Calibri" panose="020F0502020204030204" pitchFamily="34" charset="0"/>
                <a:ea typeface="Times New Roman" panose="02020603050405020304" pitchFamily="18" charset="0"/>
                <a:cs typeface="Aptos" panose="020B0004020202020204" pitchFamily="34" charset="0"/>
              </a:rPr>
              <a:t>soc.nodoklis</a:t>
            </a:r>
            <a:r>
              <a:rPr lang="lv-LV" sz="3200"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 = </a:t>
            </a:r>
            <a:r>
              <a:rPr lang="lv-LV" sz="3200" b="1"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3 374 EUR</a:t>
            </a:r>
            <a:endParaRPr lang="lv-LV" sz="3200" b="1"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a:buNone/>
            </a:pPr>
            <a:r>
              <a:rPr lang="lv-LV" sz="3200"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 </a:t>
            </a:r>
            <a:endParaRPr lang="lv-LV" sz="3200" dirty="0">
              <a:effectLst/>
              <a:latin typeface="Aptos" panose="020B0004020202020204" pitchFamily="34" charset="0"/>
              <a:ea typeface="Aptos" panose="020B0004020202020204" pitchFamily="34" charset="0"/>
              <a:cs typeface="Aptos" panose="020B0004020202020204" pitchFamily="34" charset="0"/>
            </a:endParaRPr>
          </a:p>
          <a:p>
            <a:pPr marL="457200" indent="-457200">
              <a:buFont typeface="Arial" panose="020B0604020202020204" pitchFamily="34" charset="0"/>
              <a:buChar char="•"/>
            </a:pPr>
            <a:r>
              <a:rPr lang="lv-LV" sz="3200"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Algās kopā sanāk 6 266 EUR + atvaļinājuma dienas pie atlaišanas, aptuveni būtu jāplāno 6 500 EUR</a:t>
            </a:r>
            <a:endParaRPr lang="lv-LV" sz="3200" dirty="0">
              <a:effectLst/>
              <a:latin typeface="Aptos" panose="020B0004020202020204" pitchFamily="34" charset="0"/>
              <a:ea typeface="Aptos" panose="020B0004020202020204" pitchFamily="34" charset="0"/>
              <a:cs typeface="Aptos" panose="020B0004020202020204" pitchFamily="34" charset="0"/>
            </a:endParaRPr>
          </a:p>
          <a:p>
            <a:pPr marL="457200" indent="-457200">
              <a:buFont typeface="Arial" panose="020B0604020202020204" pitchFamily="34" charset="0"/>
              <a:buChar char="•"/>
            </a:pPr>
            <a:r>
              <a:rPr lang="lv-LV" sz="3200"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Ņemot vērā iepriekšējos gados plānotos izdevumus, uz 2026.gadu baseina uzturēšanai (elektrība, asenizācija, inventārs, zāles pļaušana) ieskaitot darbinieku algas, nepieciešams plānot vismaz </a:t>
            </a:r>
          </a:p>
          <a:p>
            <a:r>
              <a:rPr lang="lv-LV" sz="3200" dirty="0">
                <a:latin typeface="Calibri" panose="020F0502020204030204" pitchFamily="34" charset="0"/>
                <a:ea typeface="Times New Roman" panose="02020603050405020304" pitchFamily="18" charset="0"/>
                <a:cs typeface="Aptos" panose="020B0004020202020204" pitchFamily="34" charset="0"/>
              </a:rPr>
              <a:t>     </a:t>
            </a:r>
            <a:r>
              <a:rPr lang="lv-LV" sz="3200" b="1"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10 000 EUR/gadā.</a:t>
            </a:r>
          </a:p>
          <a:p>
            <a:pPr marL="457200" indent="-457200">
              <a:buFont typeface="Arial" panose="020B0604020202020204" pitchFamily="34" charset="0"/>
              <a:buChar char="•"/>
            </a:pPr>
            <a:r>
              <a:rPr lang="lv-LV" sz="3200" dirty="0">
                <a:latin typeface="Calibri" panose="020F0502020204030204" pitchFamily="34" charset="0"/>
                <a:ea typeface="Aptos" panose="020B0004020202020204" pitchFamily="34" charset="0"/>
                <a:cs typeface="Aptos" panose="020B0004020202020204" pitchFamily="34" charset="0"/>
              </a:rPr>
              <a:t>Ziemas periodā baseins tika izmantots kā slidotava (jāparedz izmaksas sniega tīrīšanai, elektrībai)</a:t>
            </a:r>
            <a:endParaRPr lang="lv-LV" sz="3200" dirty="0">
              <a:effectLst/>
              <a:latin typeface="Aptos" panose="020B0004020202020204" pitchFamily="34" charset="0"/>
              <a:ea typeface="Aptos" panose="020B0004020202020204" pitchFamily="34" charset="0"/>
              <a:cs typeface="Aptos" panose="020B0004020202020204" pitchFamily="34" charset="0"/>
            </a:endParaRPr>
          </a:p>
          <a:p>
            <a:pPr>
              <a:buNone/>
            </a:pPr>
            <a:r>
              <a:rPr lang="lv-LV" sz="1400"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 </a:t>
            </a:r>
            <a:endParaRPr lang="lv-LV" sz="14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Google Shape;108;p2">
            <a:extLst>
              <a:ext uri="{FF2B5EF4-FFF2-40B4-BE49-F238E27FC236}">
                <a16:creationId xmlns:a16="http://schemas.microsoft.com/office/drawing/2014/main" id="{49D87EDA-A53E-0F0C-CC3F-A6EA8965D3EE}"/>
              </a:ext>
            </a:extLst>
          </p:cNvPr>
          <p:cNvSpPr txBox="1"/>
          <p:nvPr/>
        </p:nvSpPr>
        <p:spPr>
          <a:xfrm>
            <a:off x="1378423" y="8458654"/>
            <a:ext cx="16254482" cy="1570943"/>
          </a:xfrm>
          <a:prstGeom prst="rect">
            <a:avLst/>
          </a:prstGeom>
          <a:noFill/>
          <a:ln>
            <a:noFill/>
          </a:ln>
        </p:spPr>
        <p:txBody>
          <a:bodyPr spcFirstLastPara="1" wrap="square" lIns="0" tIns="0" rIns="0" bIns="0" anchor="t" anchorCtr="0">
            <a:spAutoFit/>
          </a:bodyPr>
          <a:lstStyle/>
          <a:p>
            <a:pPr marL="0" marR="0" lvl="0" indent="0" rtl="0">
              <a:lnSpc>
                <a:spcPct val="116000"/>
              </a:lnSpc>
              <a:spcBef>
                <a:spcPts val="0"/>
              </a:spcBef>
              <a:spcAft>
                <a:spcPts val="0"/>
              </a:spcAft>
              <a:buNone/>
            </a:pPr>
            <a:r>
              <a:rPr lang="lv-LV" sz="4400" b="1" dirty="0">
                <a:solidFill>
                  <a:srgbClr val="134E1A"/>
                </a:solidFill>
                <a:latin typeface="Arial"/>
                <a:ea typeface="Arial"/>
                <a:cs typeface="Arial"/>
                <a:sym typeface="Arial"/>
              </a:rPr>
              <a:t>Kopējās minimālās izmaksas, kas jāparedz </a:t>
            </a:r>
          </a:p>
          <a:p>
            <a:pPr marL="0" marR="0" lvl="0" indent="0" rtl="0">
              <a:lnSpc>
                <a:spcPct val="116000"/>
              </a:lnSpc>
              <a:spcBef>
                <a:spcPts val="0"/>
              </a:spcBef>
              <a:spcAft>
                <a:spcPts val="0"/>
              </a:spcAft>
              <a:buNone/>
            </a:pPr>
            <a:r>
              <a:rPr lang="lv-LV" sz="3600" i="1" dirty="0">
                <a:solidFill>
                  <a:srgbClr val="134E1A"/>
                </a:solidFill>
                <a:latin typeface="Arial"/>
                <a:ea typeface="Arial"/>
                <a:cs typeface="Arial"/>
                <a:sym typeface="Arial"/>
              </a:rPr>
              <a:t>(būvprojekts, būvdarbi, uzturēšana)  </a:t>
            </a:r>
            <a:r>
              <a:rPr lang="lv-LV" sz="4400" b="1" dirty="0">
                <a:solidFill>
                  <a:srgbClr val="134E1A"/>
                </a:solidFill>
                <a:latin typeface="Arial"/>
                <a:ea typeface="Arial"/>
                <a:cs typeface="Arial"/>
                <a:sym typeface="Arial"/>
              </a:rPr>
              <a:t>250 833.86 EUR ar PVN</a:t>
            </a:r>
            <a:endParaRPr sz="1000" b="1" dirty="0"/>
          </a:p>
        </p:txBody>
      </p:sp>
    </p:spTree>
    <p:extLst>
      <p:ext uri="{BB962C8B-B14F-4D97-AF65-F5344CB8AC3E}">
        <p14:creationId xmlns:p14="http://schemas.microsoft.com/office/powerpoint/2010/main" val="3654842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FFA"/>
        </a:solidFill>
        <a:effectLst/>
      </p:bgPr>
    </p:bg>
    <p:spTree>
      <p:nvGrpSpPr>
        <p:cNvPr id="1" name="Shape 113"/>
        <p:cNvGrpSpPr/>
        <p:nvPr/>
      </p:nvGrpSpPr>
      <p:grpSpPr>
        <a:xfrm>
          <a:off x="0" y="0"/>
          <a:ext cx="0" cy="0"/>
          <a:chOff x="0" y="0"/>
          <a:chExt cx="0" cy="0"/>
        </a:xfrm>
      </p:grpSpPr>
      <p:grpSp>
        <p:nvGrpSpPr>
          <p:cNvPr id="117" name="Google Shape;117;p3"/>
          <p:cNvGrpSpPr/>
          <p:nvPr/>
        </p:nvGrpSpPr>
        <p:grpSpPr>
          <a:xfrm>
            <a:off x="0" y="-68473"/>
            <a:ext cx="18288000" cy="4143812"/>
            <a:chOff x="0" y="-57150"/>
            <a:chExt cx="4816593" cy="1091375"/>
          </a:xfrm>
        </p:grpSpPr>
        <p:sp>
          <p:nvSpPr>
            <p:cNvPr id="118" name="Google Shape;118;p3"/>
            <p:cNvSpPr/>
            <p:nvPr/>
          </p:nvSpPr>
          <p:spPr>
            <a:xfrm>
              <a:off x="0" y="0"/>
              <a:ext cx="4816592" cy="1034225"/>
            </a:xfrm>
            <a:custGeom>
              <a:avLst/>
              <a:gdLst/>
              <a:ahLst/>
              <a:cxnLst/>
              <a:rect l="l" t="t" r="r" b="b"/>
              <a:pathLst>
                <a:path w="4816592" h="1034225" extrusionOk="0">
                  <a:moveTo>
                    <a:pt x="0" y="0"/>
                  </a:moveTo>
                  <a:lnTo>
                    <a:pt x="4816592" y="0"/>
                  </a:lnTo>
                  <a:lnTo>
                    <a:pt x="4816592" y="1034225"/>
                  </a:lnTo>
                  <a:lnTo>
                    <a:pt x="0" y="1034225"/>
                  </a:lnTo>
                  <a:close/>
                </a:path>
              </a:pathLst>
            </a:custGeom>
            <a:solidFill>
              <a:srgbClr val="D9DFC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 name="Google Shape;119;p3"/>
            <p:cNvSpPr txBox="1"/>
            <p:nvPr/>
          </p:nvSpPr>
          <p:spPr>
            <a:xfrm>
              <a:off x="0" y="-57150"/>
              <a:ext cx="4816593" cy="1091375"/>
            </a:xfrm>
            <a:prstGeom prst="rect">
              <a:avLst/>
            </a:prstGeom>
            <a:noFill/>
            <a:ln>
              <a:noFill/>
            </a:ln>
          </p:spPr>
          <p:txBody>
            <a:bodyPr spcFirstLastPara="1" wrap="square" lIns="50800" tIns="50800" rIns="50800" bIns="50800" anchor="ctr" anchorCtr="0">
              <a:noAutofit/>
            </a:bodyPr>
            <a:lstStyle/>
            <a:p>
              <a:pPr marL="0" marR="0" lvl="0" indent="0" algn="ctr" rtl="0">
                <a:lnSpc>
                  <a:spcPct val="194444"/>
                </a:lnSpc>
                <a:spcBef>
                  <a:spcPts val="0"/>
                </a:spcBef>
                <a:spcAft>
                  <a:spcPts val="0"/>
                </a:spcAft>
                <a:buNone/>
              </a:pPr>
              <a:endParaRPr sz="1800" dirty="0">
                <a:solidFill>
                  <a:schemeClr val="dk1"/>
                </a:solidFill>
                <a:latin typeface="Calibri"/>
                <a:ea typeface="Calibri"/>
                <a:cs typeface="Calibri"/>
                <a:sym typeface="Calibri"/>
              </a:endParaRPr>
            </a:p>
          </p:txBody>
        </p:sp>
      </p:grpSp>
      <p:grpSp>
        <p:nvGrpSpPr>
          <p:cNvPr id="128" name="Google Shape;128;p3"/>
          <p:cNvGrpSpPr/>
          <p:nvPr/>
        </p:nvGrpSpPr>
        <p:grpSpPr>
          <a:xfrm>
            <a:off x="9673958" y="922824"/>
            <a:ext cx="961843" cy="481475"/>
            <a:chOff x="0" y="-57150"/>
            <a:chExt cx="253325" cy="126808"/>
          </a:xfrm>
        </p:grpSpPr>
        <p:sp>
          <p:nvSpPr>
            <p:cNvPr id="129" name="Google Shape;129;p3"/>
            <p:cNvSpPr/>
            <p:nvPr/>
          </p:nvSpPr>
          <p:spPr>
            <a:xfrm>
              <a:off x="0" y="0"/>
              <a:ext cx="253325" cy="69658"/>
            </a:xfrm>
            <a:custGeom>
              <a:avLst/>
              <a:gdLst/>
              <a:ahLst/>
              <a:cxnLst/>
              <a:rect l="l" t="t" r="r" b="b"/>
              <a:pathLst>
                <a:path w="253325" h="69658" extrusionOk="0">
                  <a:moveTo>
                    <a:pt x="34829" y="0"/>
                  </a:moveTo>
                  <a:lnTo>
                    <a:pt x="218496" y="0"/>
                  </a:lnTo>
                  <a:cubicBezTo>
                    <a:pt x="237732" y="0"/>
                    <a:pt x="253325" y="15594"/>
                    <a:pt x="253325" y="34829"/>
                  </a:cubicBezTo>
                  <a:lnTo>
                    <a:pt x="253325" y="34829"/>
                  </a:lnTo>
                  <a:cubicBezTo>
                    <a:pt x="253325" y="44066"/>
                    <a:pt x="249656" y="52925"/>
                    <a:pt x="243124" y="59457"/>
                  </a:cubicBezTo>
                  <a:cubicBezTo>
                    <a:pt x="236592" y="65989"/>
                    <a:pt x="227733" y="69658"/>
                    <a:pt x="218496" y="69658"/>
                  </a:cubicBezTo>
                  <a:lnTo>
                    <a:pt x="34829" y="69658"/>
                  </a:lnTo>
                  <a:cubicBezTo>
                    <a:pt x="15594" y="69658"/>
                    <a:pt x="0" y="54065"/>
                    <a:pt x="0" y="34829"/>
                  </a:cubicBezTo>
                  <a:lnTo>
                    <a:pt x="0" y="34829"/>
                  </a:lnTo>
                  <a:cubicBezTo>
                    <a:pt x="0" y="15594"/>
                    <a:pt x="15594" y="0"/>
                    <a:pt x="34829" y="0"/>
                  </a:cubicBezTo>
                  <a:close/>
                </a:path>
              </a:pathLst>
            </a:custGeom>
            <a:solidFill>
              <a:srgbClr val="D9DFC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 name="Google Shape;130;p3"/>
            <p:cNvSpPr txBox="1"/>
            <p:nvPr/>
          </p:nvSpPr>
          <p:spPr>
            <a:xfrm>
              <a:off x="0" y="-57150"/>
              <a:ext cx="253325" cy="126808"/>
            </a:xfrm>
            <a:prstGeom prst="rect">
              <a:avLst/>
            </a:prstGeom>
            <a:noFill/>
            <a:ln>
              <a:noFill/>
            </a:ln>
          </p:spPr>
          <p:txBody>
            <a:bodyPr spcFirstLastPara="1" wrap="square" lIns="50800" tIns="50800" rIns="50800" bIns="50800" anchor="ctr" anchorCtr="0">
              <a:noAutofit/>
            </a:bodyPr>
            <a:lstStyle/>
            <a:p>
              <a:pPr marL="0" marR="0" lvl="0" indent="0" algn="ctr" rtl="0">
                <a:lnSpc>
                  <a:spcPct val="194444"/>
                </a:lnSpc>
                <a:spcBef>
                  <a:spcPts val="0"/>
                </a:spcBef>
                <a:spcAft>
                  <a:spcPts val="0"/>
                </a:spcAft>
                <a:buNone/>
              </a:pPr>
              <a:endParaRPr sz="1800">
                <a:solidFill>
                  <a:schemeClr val="dk1"/>
                </a:solidFill>
                <a:latin typeface="Calibri"/>
                <a:ea typeface="Calibri"/>
                <a:cs typeface="Calibri"/>
                <a:sym typeface="Calibri"/>
              </a:endParaRPr>
            </a:p>
          </p:txBody>
        </p:sp>
      </p:grpSp>
      <p:sp>
        <p:nvSpPr>
          <p:cNvPr id="137" name="Google Shape;137;p3"/>
          <p:cNvSpPr txBox="1"/>
          <p:nvPr/>
        </p:nvSpPr>
        <p:spPr>
          <a:xfrm>
            <a:off x="580029" y="163783"/>
            <a:ext cx="10911385" cy="63709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lv-LV" sz="3600" b="1" dirty="0">
                <a:solidFill>
                  <a:srgbClr val="134E1A"/>
                </a:solidFill>
                <a:latin typeface="Arial"/>
                <a:ea typeface="Arial"/>
                <a:cs typeface="Arial"/>
                <a:sym typeface="Arial"/>
              </a:rPr>
              <a:t>Kāpēc </a:t>
            </a:r>
            <a:r>
              <a:rPr lang="lv-LV" sz="3600" b="1" dirty="0">
                <a:solidFill>
                  <a:srgbClr val="134E1A"/>
                </a:solidFill>
              </a:rPr>
              <a:t>Pļaviņās nav izveidota peldvieta </a:t>
            </a:r>
            <a:r>
              <a:rPr lang="lv-LV" sz="3600" b="1" dirty="0">
                <a:solidFill>
                  <a:srgbClr val="134E1A"/>
                </a:solidFill>
                <a:latin typeface="Arial"/>
                <a:ea typeface="Arial"/>
                <a:cs typeface="Arial"/>
                <a:sym typeface="Arial"/>
              </a:rPr>
              <a:t>Daugavā?</a:t>
            </a:r>
            <a:endParaRPr lang="lv-LV" sz="1000" dirty="0"/>
          </a:p>
        </p:txBody>
      </p:sp>
      <p:sp>
        <p:nvSpPr>
          <p:cNvPr id="17" name="TextBox 16">
            <a:extLst>
              <a:ext uri="{FF2B5EF4-FFF2-40B4-BE49-F238E27FC236}">
                <a16:creationId xmlns:a16="http://schemas.microsoft.com/office/drawing/2014/main" id="{C8DD69D9-9750-37DC-ABA9-B2B98C50121D}"/>
              </a:ext>
            </a:extLst>
          </p:cNvPr>
          <p:cNvSpPr txBox="1"/>
          <p:nvPr/>
        </p:nvSpPr>
        <p:spPr>
          <a:xfrm>
            <a:off x="211541" y="949398"/>
            <a:ext cx="15415146" cy="3046988"/>
          </a:xfrm>
          <a:prstGeom prst="rect">
            <a:avLst/>
          </a:prstGeom>
          <a:noFill/>
        </p:spPr>
        <p:txBody>
          <a:bodyPr wrap="square">
            <a:spAutoFit/>
          </a:bodyPr>
          <a:lstStyle/>
          <a:p>
            <a:pPr marL="571500" marR="0" lvl="0" indent="-5715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lv-LV" sz="3200" b="0" i="0" u="none" strike="noStrike" kern="0" cap="none" spc="0" normalizeH="0" baseline="0" noProof="0">
                <a:ln>
                  <a:noFill/>
                </a:ln>
                <a:solidFill>
                  <a:srgbClr val="000000"/>
                </a:solidFill>
                <a:effectLst/>
                <a:uLnTx/>
                <a:uFillTx/>
                <a:latin typeface="Calibri" panose="020F0502020204030204" pitchFamily="34" charset="0"/>
                <a:ea typeface="Aptos" panose="020B0004020202020204" pitchFamily="34" charset="0"/>
                <a:cs typeface="Aptos" panose="020B0004020202020204" pitchFamily="34" charset="0"/>
                <a:sym typeface="Arial"/>
              </a:rPr>
              <a:t>Straume</a:t>
            </a:r>
          </a:p>
          <a:p>
            <a:pPr marL="571500" marR="0" lvl="0" indent="-5715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lv-LV" sz="3200" b="0" i="0" u="none" strike="noStrike" kern="0" cap="none" spc="0" normalizeH="0" baseline="0" noProof="0">
                <a:ln>
                  <a:noFill/>
                </a:ln>
                <a:solidFill>
                  <a:srgbClr val="000000"/>
                </a:solidFill>
                <a:effectLst/>
                <a:uLnTx/>
                <a:uFillTx/>
                <a:latin typeface="Calibri" panose="020F0502020204030204" pitchFamily="34" charset="0"/>
                <a:ea typeface="Aptos" panose="020B0004020202020204" pitchFamily="34" charset="0"/>
                <a:cs typeface="Aptos" panose="020B0004020202020204" pitchFamily="34" charset="0"/>
                <a:sym typeface="Arial"/>
              </a:rPr>
              <a:t>Stāvi dolomīta krasti</a:t>
            </a:r>
          </a:p>
          <a:p>
            <a:pPr marL="571500" marR="0" lvl="0" indent="-5715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lv-LV" sz="3200">
                <a:latin typeface="Calibri" panose="020F0502020204030204" pitchFamily="34" charset="0"/>
                <a:ea typeface="Aptos" panose="020B0004020202020204" pitchFamily="34" charset="0"/>
                <a:cs typeface="Aptos" panose="020B0004020202020204" pitchFamily="34" charset="0"/>
              </a:rPr>
              <a:t>Dziļums</a:t>
            </a:r>
          </a:p>
          <a:p>
            <a:pPr marL="571500" marR="0" lvl="0" indent="-5715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lv-LV" sz="3200" b="0" i="0" u="none" strike="noStrike" kern="0" cap="none" spc="0" normalizeH="0" baseline="0" noProof="0">
                <a:ln>
                  <a:noFill/>
                </a:ln>
                <a:solidFill>
                  <a:srgbClr val="000000"/>
                </a:solidFill>
                <a:effectLst/>
                <a:uLnTx/>
                <a:uFillTx/>
                <a:latin typeface="Calibri" panose="020F0502020204030204" pitchFamily="34" charset="0"/>
                <a:ea typeface="Aptos" panose="020B0004020202020204" pitchFamily="34" charset="0"/>
                <a:cs typeface="Aptos" panose="020B0004020202020204" pitchFamily="34" charset="0"/>
                <a:sym typeface="Arial"/>
              </a:rPr>
              <a:t>Atvari</a:t>
            </a:r>
          </a:p>
          <a:p>
            <a:pPr marL="571500" marR="0" lvl="0" indent="-5715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lv-LV" sz="3200" b="0" i="0" u="none" strike="noStrike" kern="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Aptos" panose="020B0004020202020204" pitchFamily="34" charset="0"/>
                <a:sym typeface="Arial"/>
              </a:rPr>
              <a:t>HES regulētas </a:t>
            </a:r>
            <a:r>
              <a:rPr lang="lv-LV" sz="3200">
                <a:latin typeface="Aptos" panose="020B0004020202020204" pitchFamily="34" charset="0"/>
                <a:ea typeface="Aptos" panose="020B0004020202020204" pitchFamily="34" charset="0"/>
                <a:cs typeface="Aptos" panose="020B0004020202020204" pitchFamily="34" charset="0"/>
              </a:rPr>
              <a:t>ū</a:t>
            </a:r>
            <a:r>
              <a:rPr kumimoji="0" lang="lv-LV" sz="3200" b="0" i="0" u="none" strike="noStrike" kern="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Aptos" panose="020B0004020202020204" pitchFamily="34" charset="0"/>
                <a:sym typeface="Arial"/>
              </a:rPr>
              <a:t>dens</a:t>
            </a:r>
            <a:r>
              <a:rPr lang="lv-LV" sz="3200">
                <a:latin typeface="Aptos" panose="020B0004020202020204" pitchFamily="34" charset="0"/>
                <a:ea typeface="Aptos" panose="020B0004020202020204" pitchFamily="34" charset="0"/>
                <a:cs typeface="Aptos" panose="020B0004020202020204" pitchFamily="34" charset="0"/>
              </a:rPr>
              <a:t>līmeņa svārstības vasarā</a:t>
            </a:r>
          </a:p>
          <a:p>
            <a:pPr marL="571500" marR="0" lvl="0" indent="-5715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lv-LV" sz="3200" b="0" i="0" u="none" strike="noStrike" kern="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Aptos" panose="020B0004020202020204" pitchFamily="34" charset="0"/>
                <a:sym typeface="Arial"/>
              </a:rPr>
              <a:t>Pavasara pali un ledus vižņu sablīvējumi</a:t>
            </a:r>
            <a:endParaRPr kumimoji="0" lang="lv-LV" sz="3200" b="0" i="0" u="none" strike="noStrike" kern="0" cap="none" spc="0" normalizeH="0" baseline="0" noProof="0" dirty="0">
              <a:ln>
                <a:noFill/>
              </a:ln>
              <a:solidFill>
                <a:srgbClr val="000000"/>
              </a:solidFill>
              <a:effectLst/>
              <a:uLnTx/>
              <a:uFillTx/>
              <a:latin typeface="Aptos" panose="020B0004020202020204" pitchFamily="34" charset="0"/>
              <a:ea typeface="Aptos" panose="020B0004020202020204" pitchFamily="34" charset="0"/>
              <a:cs typeface="Aptos" panose="020B0004020202020204" pitchFamily="34" charset="0"/>
              <a:sym typeface="Arial"/>
            </a:endParaRPr>
          </a:p>
        </p:txBody>
      </p:sp>
      <p:pic>
        <p:nvPicPr>
          <p:cNvPr id="18" name="Attēls 17">
            <a:extLst>
              <a:ext uri="{FF2B5EF4-FFF2-40B4-BE49-F238E27FC236}">
                <a16:creationId xmlns:a16="http://schemas.microsoft.com/office/drawing/2014/main" id="{C04D0F21-F3A6-00D6-CECA-631A55075993}"/>
              </a:ext>
            </a:extLst>
          </p:cNvPr>
          <p:cNvPicPr>
            <a:picLocks noChangeAspect="1"/>
          </p:cNvPicPr>
          <p:nvPr/>
        </p:nvPicPr>
        <p:blipFill>
          <a:blip r:embed="rId3"/>
          <a:stretch>
            <a:fillRect/>
          </a:stretch>
        </p:blipFill>
        <p:spPr>
          <a:xfrm>
            <a:off x="230299" y="4292330"/>
            <a:ext cx="5556259" cy="5233525"/>
          </a:xfrm>
          <a:prstGeom prst="rect">
            <a:avLst/>
          </a:prstGeom>
        </p:spPr>
      </p:pic>
      <p:pic>
        <p:nvPicPr>
          <p:cNvPr id="22" name="Attēls 21">
            <a:extLst>
              <a:ext uri="{FF2B5EF4-FFF2-40B4-BE49-F238E27FC236}">
                <a16:creationId xmlns:a16="http://schemas.microsoft.com/office/drawing/2014/main" id="{9CA56B4C-DB7F-F5B8-995F-33D277445AF7}"/>
              </a:ext>
            </a:extLst>
          </p:cNvPr>
          <p:cNvPicPr>
            <a:picLocks noChangeAspect="1"/>
          </p:cNvPicPr>
          <p:nvPr/>
        </p:nvPicPr>
        <p:blipFill>
          <a:blip r:embed="rId4"/>
          <a:stretch>
            <a:fillRect/>
          </a:stretch>
        </p:blipFill>
        <p:spPr>
          <a:xfrm>
            <a:off x="11723520" y="320039"/>
            <a:ext cx="5370203" cy="3583777"/>
          </a:xfrm>
          <a:prstGeom prst="rect">
            <a:avLst/>
          </a:prstGeom>
        </p:spPr>
      </p:pic>
      <p:pic>
        <p:nvPicPr>
          <p:cNvPr id="28" name="Attēls 27">
            <a:extLst>
              <a:ext uri="{FF2B5EF4-FFF2-40B4-BE49-F238E27FC236}">
                <a16:creationId xmlns:a16="http://schemas.microsoft.com/office/drawing/2014/main" id="{9F8A2A01-2D83-DB0E-5397-7F9273177E9A}"/>
              </a:ext>
            </a:extLst>
          </p:cNvPr>
          <p:cNvPicPr>
            <a:picLocks noChangeAspect="1"/>
          </p:cNvPicPr>
          <p:nvPr/>
        </p:nvPicPr>
        <p:blipFill>
          <a:blip r:embed="rId5"/>
          <a:stretch>
            <a:fillRect/>
          </a:stretch>
        </p:blipFill>
        <p:spPr>
          <a:xfrm>
            <a:off x="10051669" y="4223857"/>
            <a:ext cx="8113416" cy="4514531"/>
          </a:xfrm>
          <a:prstGeom prst="rect">
            <a:avLst/>
          </a:prstGeom>
        </p:spPr>
      </p:pic>
      <p:pic>
        <p:nvPicPr>
          <p:cNvPr id="32" name="Attēls 31">
            <a:extLst>
              <a:ext uri="{FF2B5EF4-FFF2-40B4-BE49-F238E27FC236}">
                <a16:creationId xmlns:a16="http://schemas.microsoft.com/office/drawing/2014/main" id="{CBADEFA8-6607-4B7B-9327-353D239E6E85}"/>
              </a:ext>
            </a:extLst>
          </p:cNvPr>
          <p:cNvPicPr>
            <a:picLocks noChangeAspect="1"/>
          </p:cNvPicPr>
          <p:nvPr/>
        </p:nvPicPr>
        <p:blipFill>
          <a:blip r:embed="rId6"/>
          <a:stretch>
            <a:fillRect/>
          </a:stretch>
        </p:blipFill>
        <p:spPr>
          <a:xfrm>
            <a:off x="5984387" y="4223857"/>
            <a:ext cx="3869453" cy="569826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FFA"/>
        </a:solidFill>
        <a:effectLst/>
      </p:bgPr>
    </p:bg>
    <p:spTree>
      <p:nvGrpSpPr>
        <p:cNvPr id="1" name="Shape 113">
          <a:extLst>
            <a:ext uri="{FF2B5EF4-FFF2-40B4-BE49-F238E27FC236}">
              <a16:creationId xmlns:a16="http://schemas.microsoft.com/office/drawing/2014/main" id="{8D8D06ED-58D4-9372-DF33-200364629FD2}"/>
            </a:ext>
          </a:extLst>
        </p:cNvPr>
        <p:cNvGrpSpPr/>
        <p:nvPr/>
      </p:nvGrpSpPr>
      <p:grpSpPr>
        <a:xfrm>
          <a:off x="0" y="0"/>
          <a:ext cx="0" cy="0"/>
          <a:chOff x="0" y="0"/>
          <a:chExt cx="0" cy="0"/>
        </a:xfrm>
      </p:grpSpPr>
      <p:grpSp>
        <p:nvGrpSpPr>
          <p:cNvPr id="114" name="Google Shape;114;p3">
            <a:extLst>
              <a:ext uri="{FF2B5EF4-FFF2-40B4-BE49-F238E27FC236}">
                <a16:creationId xmlns:a16="http://schemas.microsoft.com/office/drawing/2014/main" id="{92DD6E05-2893-89C1-0A5C-5FD662CB064E}"/>
              </a:ext>
            </a:extLst>
          </p:cNvPr>
          <p:cNvGrpSpPr/>
          <p:nvPr/>
        </p:nvGrpSpPr>
        <p:grpSpPr>
          <a:xfrm>
            <a:off x="1038752" y="6488285"/>
            <a:ext cx="6630790" cy="3798715"/>
            <a:chOff x="0" y="-57150"/>
            <a:chExt cx="1746381" cy="1000485"/>
          </a:xfrm>
        </p:grpSpPr>
        <p:sp>
          <p:nvSpPr>
            <p:cNvPr id="115" name="Google Shape;115;p3">
              <a:extLst>
                <a:ext uri="{FF2B5EF4-FFF2-40B4-BE49-F238E27FC236}">
                  <a16:creationId xmlns:a16="http://schemas.microsoft.com/office/drawing/2014/main" id="{F9C70DC1-DB09-B60A-6600-5242514991E8}"/>
                </a:ext>
              </a:extLst>
            </p:cNvPr>
            <p:cNvSpPr/>
            <p:nvPr/>
          </p:nvSpPr>
          <p:spPr>
            <a:xfrm>
              <a:off x="0" y="0"/>
              <a:ext cx="1746381" cy="943335"/>
            </a:xfrm>
            <a:custGeom>
              <a:avLst/>
              <a:gdLst/>
              <a:ahLst/>
              <a:cxnLst/>
              <a:rect l="l" t="t" r="r" b="b"/>
              <a:pathLst>
                <a:path w="1746381" h="943335" extrusionOk="0">
                  <a:moveTo>
                    <a:pt x="0" y="0"/>
                  </a:moveTo>
                  <a:lnTo>
                    <a:pt x="1746381" y="0"/>
                  </a:lnTo>
                  <a:lnTo>
                    <a:pt x="1746381" y="943335"/>
                  </a:lnTo>
                  <a:lnTo>
                    <a:pt x="0" y="943335"/>
                  </a:lnTo>
                  <a:close/>
                </a:path>
              </a:pathLst>
            </a:custGeom>
            <a:solidFill>
              <a:srgbClr val="F5F8E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 name="Google Shape;116;p3">
              <a:extLst>
                <a:ext uri="{FF2B5EF4-FFF2-40B4-BE49-F238E27FC236}">
                  <a16:creationId xmlns:a16="http://schemas.microsoft.com/office/drawing/2014/main" id="{7634B798-3DC5-676F-FDEF-5451F3623A1A}"/>
                </a:ext>
              </a:extLst>
            </p:cNvPr>
            <p:cNvSpPr txBox="1"/>
            <p:nvPr/>
          </p:nvSpPr>
          <p:spPr>
            <a:xfrm>
              <a:off x="0" y="-57150"/>
              <a:ext cx="1746381" cy="1000485"/>
            </a:xfrm>
            <a:prstGeom prst="rect">
              <a:avLst/>
            </a:prstGeom>
            <a:noFill/>
            <a:ln>
              <a:noFill/>
            </a:ln>
          </p:spPr>
          <p:txBody>
            <a:bodyPr spcFirstLastPara="1" wrap="square" lIns="50800" tIns="50800" rIns="50800" bIns="50800" anchor="ctr" anchorCtr="0">
              <a:noAutofit/>
            </a:bodyPr>
            <a:lstStyle/>
            <a:p>
              <a:pPr marL="0" marR="0" lvl="0" indent="0" algn="ctr" rtl="0">
                <a:lnSpc>
                  <a:spcPct val="194444"/>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7" name="Google Shape;117;p3">
            <a:extLst>
              <a:ext uri="{FF2B5EF4-FFF2-40B4-BE49-F238E27FC236}">
                <a16:creationId xmlns:a16="http://schemas.microsoft.com/office/drawing/2014/main" id="{A45257BA-9A30-B3E3-57D6-AB2E574A66B9}"/>
              </a:ext>
            </a:extLst>
          </p:cNvPr>
          <p:cNvGrpSpPr/>
          <p:nvPr/>
        </p:nvGrpSpPr>
        <p:grpSpPr>
          <a:xfrm>
            <a:off x="0" y="-68473"/>
            <a:ext cx="18288000" cy="4143812"/>
            <a:chOff x="0" y="-57150"/>
            <a:chExt cx="4816593" cy="1091375"/>
          </a:xfrm>
        </p:grpSpPr>
        <p:sp>
          <p:nvSpPr>
            <p:cNvPr id="118" name="Google Shape;118;p3">
              <a:extLst>
                <a:ext uri="{FF2B5EF4-FFF2-40B4-BE49-F238E27FC236}">
                  <a16:creationId xmlns:a16="http://schemas.microsoft.com/office/drawing/2014/main" id="{A60A589C-5003-CE2A-A4C8-5E551BC86A46}"/>
                </a:ext>
              </a:extLst>
            </p:cNvPr>
            <p:cNvSpPr/>
            <p:nvPr/>
          </p:nvSpPr>
          <p:spPr>
            <a:xfrm>
              <a:off x="0" y="0"/>
              <a:ext cx="4816592" cy="1034225"/>
            </a:xfrm>
            <a:custGeom>
              <a:avLst/>
              <a:gdLst/>
              <a:ahLst/>
              <a:cxnLst/>
              <a:rect l="l" t="t" r="r" b="b"/>
              <a:pathLst>
                <a:path w="4816592" h="1034225" extrusionOk="0">
                  <a:moveTo>
                    <a:pt x="0" y="0"/>
                  </a:moveTo>
                  <a:lnTo>
                    <a:pt x="4816592" y="0"/>
                  </a:lnTo>
                  <a:lnTo>
                    <a:pt x="4816592" y="1034225"/>
                  </a:lnTo>
                  <a:lnTo>
                    <a:pt x="0" y="1034225"/>
                  </a:lnTo>
                  <a:close/>
                </a:path>
              </a:pathLst>
            </a:custGeom>
            <a:solidFill>
              <a:srgbClr val="D9DFC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 name="Google Shape;119;p3">
              <a:extLst>
                <a:ext uri="{FF2B5EF4-FFF2-40B4-BE49-F238E27FC236}">
                  <a16:creationId xmlns:a16="http://schemas.microsoft.com/office/drawing/2014/main" id="{482D85F6-F3F5-9621-F00B-44992B63C2C6}"/>
                </a:ext>
              </a:extLst>
            </p:cNvPr>
            <p:cNvSpPr txBox="1"/>
            <p:nvPr/>
          </p:nvSpPr>
          <p:spPr>
            <a:xfrm>
              <a:off x="0" y="-57150"/>
              <a:ext cx="4816593" cy="1091375"/>
            </a:xfrm>
            <a:prstGeom prst="rect">
              <a:avLst/>
            </a:prstGeom>
            <a:noFill/>
            <a:ln>
              <a:noFill/>
            </a:ln>
          </p:spPr>
          <p:txBody>
            <a:bodyPr spcFirstLastPara="1" wrap="square" lIns="50800" tIns="50800" rIns="50800" bIns="50800" anchor="ctr" anchorCtr="0">
              <a:noAutofit/>
            </a:bodyPr>
            <a:lstStyle/>
            <a:p>
              <a:pPr marL="0" marR="0" lvl="0" indent="0" algn="ctr" rtl="0">
                <a:lnSpc>
                  <a:spcPct val="194444"/>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8" name="Google Shape;128;p3">
            <a:extLst>
              <a:ext uri="{FF2B5EF4-FFF2-40B4-BE49-F238E27FC236}">
                <a16:creationId xmlns:a16="http://schemas.microsoft.com/office/drawing/2014/main" id="{3D0771D1-DD86-ACD9-1B4D-17F56F7D3F14}"/>
              </a:ext>
            </a:extLst>
          </p:cNvPr>
          <p:cNvGrpSpPr/>
          <p:nvPr/>
        </p:nvGrpSpPr>
        <p:grpSpPr>
          <a:xfrm>
            <a:off x="9673958" y="922824"/>
            <a:ext cx="961843" cy="481475"/>
            <a:chOff x="0" y="-57150"/>
            <a:chExt cx="253325" cy="126808"/>
          </a:xfrm>
        </p:grpSpPr>
        <p:sp>
          <p:nvSpPr>
            <p:cNvPr id="129" name="Google Shape;129;p3">
              <a:extLst>
                <a:ext uri="{FF2B5EF4-FFF2-40B4-BE49-F238E27FC236}">
                  <a16:creationId xmlns:a16="http://schemas.microsoft.com/office/drawing/2014/main" id="{002D0B90-F93A-47A7-91E4-B1018FC8B521}"/>
                </a:ext>
              </a:extLst>
            </p:cNvPr>
            <p:cNvSpPr/>
            <p:nvPr/>
          </p:nvSpPr>
          <p:spPr>
            <a:xfrm>
              <a:off x="0" y="0"/>
              <a:ext cx="253325" cy="69658"/>
            </a:xfrm>
            <a:custGeom>
              <a:avLst/>
              <a:gdLst/>
              <a:ahLst/>
              <a:cxnLst/>
              <a:rect l="l" t="t" r="r" b="b"/>
              <a:pathLst>
                <a:path w="253325" h="69658" extrusionOk="0">
                  <a:moveTo>
                    <a:pt x="34829" y="0"/>
                  </a:moveTo>
                  <a:lnTo>
                    <a:pt x="218496" y="0"/>
                  </a:lnTo>
                  <a:cubicBezTo>
                    <a:pt x="237732" y="0"/>
                    <a:pt x="253325" y="15594"/>
                    <a:pt x="253325" y="34829"/>
                  </a:cubicBezTo>
                  <a:lnTo>
                    <a:pt x="253325" y="34829"/>
                  </a:lnTo>
                  <a:cubicBezTo>
                    <a:pt x="253325" y="44066"/>
                    <a:pt x="249656" y="52925"/>
                    <a:pt x="243124" y="59457"/>
                  </a:cubicBezTo>
                  <a:cubicBezTo>
                    <a:pt x="236592" y="65989"/>
                    <a:pt x="227733" y="69658"/>
                    <a:pt x="218496" y="69658"/>
                  </a:cubicBezTo>
                  <a:lnTo>
                    <a:pt x="34829" y="69658"/>
                  </a:lnTo>
                  <a:cubicBezTo>
                    <a:pt x="15594" y="69658"/>
                    <a:pt x="0" y="54065"/>
                    <a:pt x="0" y="34829"/>
                  </a:cubicBezTo>
                  <a:lnTo>
                    <a:pt x="0" y="34829"/>
                  </a:lnTo>
                  <a:cubicBezTo>
                    <a:pt x="0" y="15594"/>
                    <a:pt x="15594" y="0"/>
                    <a:pt x="34829" y="0"/>
                  </a:cubicBezTo>
                  <a:close/>
                </a:path>
              </a:pathLst>
            </a:custGeom>
            <a:solidFill>
              <a:srgbClr val="D9DFC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 name="Google Shape;130;p3">
              <a:extLst>
                <a:ext uri="{FF2B5EF4-FFF2-40B4-BE49-F238E27FC236}">
                  <a16:creationId xmlns:a16="http://schemas.microsoft.com/office/drawing/2014/main" id="{AF325EF3-A28E-A6CA-D166-E400FCEA2EC9}"/>
                </a:ext>
              </a:extLst>
            </p:cNvPr>
            <p:cNvSpPr txBox="1"/>
            <p:nvPr/>
          </p:nvSpPr>
          <p:spPr>
            <a:xfrm>
              <a:off x="0" y="-57150"/>
              <a:ext cx="253325" cy="126808"/>
            </a:xfrm>
            <a:prstGeom prst="rect">
              <a:avLst/>
            </a:prstGeom>
            <a:noFill/>
            <a:ln>
              <a:noFill/>
            </a:ln>
          </p:spPr>
          <p:txBody>
            <a:bodyPr spcFirstLastPara="1" wrap="square" lIns="50800" tIns="50800" rIns="50800" bIns="50800" anchor="ctr" anchorCtr="0">
              <a:noAutofit/>
            </a:bodyPr>
            <a:lstStyle/>
            <a:p>
              <a:pPr marL="0" marR="0" lvl="0" indent="0" algn="ctr" rtl="0">
                <a:lnSpc>
                  <a:spcPct val="194444"/>
                </a:lnSpc>
                <a:spcBef>
                  <a:spcPts val="0"/>
                </a:spcBef>
                <a:spcAft>
                  <a:spcPts val="0"/>
                </a:spcAft>
                <a:buNone/>
              </a:pPr>
              <a:endParaRPr sz="1800">
                <a:solidFill>
                  <a:schemeClr val="dk1"/>
                </a:solidFill>
                <a:latin typeface="Calibri"/>
                <a:ea typeface="Calibri"/>
                <a:cs typeface="Calibri"/>
                <a:sym typeface="Calibri"/>
              </a:endParaRPr>
            </a:p>
          </p:txBody>
        </p:sp>
      </p:grpSp>
      <p:sp>
        <p:nvSpPr>
          <p:cNvPr id="137" name="Google Shape;137;p3">
            <a:extLst>
              <a:ext uri="{FF2B5EF4-FFF2-40B4-BE49-F238E27FC236}">
                <a16:creationId xmlns:a16="http://schemas.microsoft.com/office/drawing/2014/main" id="{EE270B35-D151-86D3-04A2-576EBB28F6F3}"/>
              </a:ext>
            </a:extLst>
          </p:cNvPr>
          <p:cNvSpPr txBox="1"/>
          <p:nvPr/>
        </p:nvSpPr>
        <p:spPr>
          <a:xfrm>
            <a:off x="205661" y="214938"/>
            <a:ext cx="9949218" cy="1911292"/>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lv-LV" sz="3600" b="1" dirty="0">
                <a:solidFill>
                  <a:srgbClr val="134E1A"/>
                </a:solidFill>
                <a:latin typeface="Arial"/>
                <a:ea typeface="Arial"/>
                <a:cs typeface="Arial"/>
                <a:sym typeface="Arial"/>
              </a:rPr>
              <a:t>Lielā Stropu ezera peldvieta Daugavpilī, izveidota 2019. gadā, izmaksas </a:t>
            </a:r>
          </a:p>
          <a:p>
            <a:pPr marL="0" marR="0" lvl="0" indent="0" algn="l" rtl="0">
              <a:lnSpc>
                <a:spcPct val="115000"/>
              </a:lnSpc>
              <a:spcBef>
                <a:spcPts val="0"/>
              </a:spcBef>
              <a:spcAft>
                <a:spcPts val="0"/>
              </a:spcAft>
              <a:buNone/>
            </a:pPr>
            <a:r>
              <a:rPr lang="lv-LV" sz="3600" b="1" dirty="0">
                <a:solidFill>
                  <a:srgbClr val="134E1A"/>
                </a:solidFill>
                <a:latin typeface="Arial"/>
                <a:ea typeface="Arial"/>
                <a:cs typeface="Arial"/>
                <a:sym typeface="Arial"/>
              </a:rPr>
              <a:t>1 146 613 EUR</a:t>
            </a:r>
            <a:endParaRPr sz="1000" dirty="0"/>
          </a:p>
        </p:txBody>
      </p:sp>
      <p:pic>
        <p:nvPicPr>
          <p:cNvPr id="3" name="Attēls 2">
            <a:extLst>
              <a:ext uri="{FF2B5EF4-FFF2-40B4-BE49-F238E27FC236}">
                <a16:creationId xmlns:a16="http://schemas.microsoft.com/office/drawing/2014/main" id="{797B5373-5F77-7869-92B7-D7C27B842390}"/>
              </a:ext>
            </a:extLst>
          </p:cNvPr>
          <p:cNvPicPr>
            <a:picLocks noChangeAspect="1"/>
          </p:cNvPicPr>
          <p:nvPr/>
        </p:nvPicPr>
        <p:blipFill>
          <a:blip r:embed="rId3"/>
          <a:stretch>
            <a:fillRect/>
          </a:stretch>
        </p:blipFill>
        <p:spPr>
          <a:xfrm>
            <a:off x="3681112" y="1984636"/>
            <a:ext cx="6679428" cy="3783664"/>
          </a:xfrm>
          <a:prstGeom prst="rect">
            <a:avLst/>
          </a:prstGeom>
        </p:spPr>
      </p:pic>
      <p:pic>
        <p:nvPicPr>
          <p:cNvPr id="5" name="Attēls 4">
            <a:extLst>
              <a:ext uri="{FF2B5EF4-FFF2-40B4-BE49-F238E27FC236}">
                <a16:creationId xmlns:a16="http://schemas.microsoft.com/office/drawing/2014/main" id="{3B74692E-802A-CDA7-6C8A-EF5A9C643569}"/>
              </a:ext>
            </a:extLst>
          </p:cNvPr>
          <p:cNvPicPr>
            <a:picLocks noChangeAspect="1"/>
          </p:cNvPicPr>
          <p:nvPr/>
        </p:nvPicPr>
        <p:blipFill>
          <a:blip r:embed="rId4"/>
          <a:stretch>
            <a:fillRect/>
          </a:stretch>
        </p:blipFill>
        <p:spPr>
          <a:xfrm>
            <a:off x="10004768" y="-68473"/>
            <a:ext cx="8296528" cy="5476075"/>
          </a:xfrm>
          <a:prstGeom prst="rect">
            <a:avLst/>
          </a:prstGeom>
        </p:spPr>
      </p:pic>
      <p:pic>
        <p:nvPicPr>
          <p:cNvPr id="11" name="Attēls 10">
            <a:extLst>
              <a:ext uri="{FF2B5EF4-FFF2-40B4-BE49-F238E27FC236}">
                <a16:creationId xmlns:a16="http://schemas.microsoft.com/office/drawing/2014/main" id="{BB99D88E-BF0D-B36A-ECC0-AA6E4C0375D2}"/>
              </a:ext>
            </a:extLst>
          </p:cNvPr>
          <p:cNvPicPr>
            <a:picLocks noChangeAspect="1"/>
          </p:cNvPicPr>
          <p:nvPr/>
        </p:nvPicPr>
        <p:blipFill>
          <a:blip r:embed="rId5"/>
          <a:srcRect b="13173"/>
          <a:stretch>
            <a:fillRect/>
          </a:stretch>
        </p:blipFill>
        <p:spPr>
          <a:xfrm>
            <a:off x="9991467" y="5407602"/>
            <a:ext cx="8296529" cy="4745255"/>
          </a:xfrm>
          <a:prstGeom prst="rect">
            <a:avLst/>
          </a:prstGeom>
        </p:spPr>
      </p:pic>
      <p:pic>
        <p:nvPicPr>
          <p:cNvPr id="13" name="Attēls 12">
            <a:extLst>
              <a:ext uri="{FF2B5EF4-FFF2-40B4-BE49-F238E27FC236}">
                <a16:creationId xmlns:a16="http://schemas.microsoft.com/office/drawing/2014/main" id="{2DECC59C-5E16-E952-7C4D-2AAC9CDA1E18}"/>
              </a:ext>
            </a:extLst>
          </p:cNvPr>
          <p:cNvPicPr>
            <a:picLocks noChangeAspect="1"/>
          </p:cNvPicPr>
          <p:nvPr/>
        </p:nvPicPr>
        <p:blipFill>
          <a:blip r:embed="rId6"/>
          <a:stretch>
            <a:fillRect/>
          </a:stretch>
        </p:blipFill>
        <p:spPr>
          <a:xfrm>
            <a:off x="1066715" y="5768300"/>
            <a:ext cx="8227109" cy="4518700"/>
          </a:xfrm>
          <a:prstGeom prst="rect">
            <a:avLst/>
          </a:prstGeom>
        </p:spPr>
      </p:pic>
    </p:spTree>
    <p:extLst>
      <p:ext uri="{BB962C8B-B14F-4D97-AF65-F5344CB8AC3E}">
        <p14:creationId xmlns:p14="http://schemas.microsoft.com/office/powerpoint/2010/main" val="2512093002"/>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327</TotalTime>
  <Words>646</Words>
  <Application>Microsoft Office PowerPoint</Application>
  <PresentationFormat>Pielāgots</PresentationFormat>
  <Paragraphs>78</Paragraphs>
  <Slides>13</Slides>
  <Notes>13</Notes>
  <HiddenSlides>0</HiddenSlides>
  <MMClips>0</MMClips>
  <ScaleCrop>false</ScaleCrop>
  <HeadingPairs>
    <vt:vector size="4" baseType="variant">
      <vt:variant>
        <vt:lpstr>Dizains</vt:lpstr>
      </vt:variant>
      <vt:variant>
        <vt:i4>1</vt:i4>
      </vt:variant>
      <vt:variant>
        <vt:lpstr>Slaidu virsraksti</vt:lpstr>
      </vt:variant>
      <vt:variant>
        <vt:i4>13</vt:i4>
      </vt:variant>
    </vt:vector>
  </HeadingPairs>
  <TitlesOfParts>
    <vt:vector size="14" baseType="lpstr">
      <vt:lpstr>Office Theme</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Olita Znotiņa</dc:creator>
  <cp:lastModifiedBy>Olita Znotiņa</cp:lastModifiedBy>
  <cp:revision>2</cp:revision>
  <dcterms:created xsi:type="dcterms:W3CDTF">2006-08-16T00:00:00Z</dcterms:created>
  <dcterms:modified xsi:type="dcterms:W3CDTF">2025-10-29T09:38:55Z</dcterms:modified>
</cp:coreProperties>
</file>