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64" r:id="rId4"/>
    <p:sldId id="259" r:id="rId5"/>
    <p:sldId id="260" r:id="rId6"/>
    <p:sldId id="261" r:id="rId7"/>
    <p:sldId id="262" r:id="rId8"/>
    <p:sldId id="263" r:id="rId9"/>
    <p:sldId id="268" r:id="rId10"/>
    <p:sldId id="257" r:id="rId11"/>
    <p:sldId id="258" r:id="rId12"/>
    <p:sldId id="269" r:id="rId13"/>
    <p:sldId id="270" r:id="rId14"/>
    <p:sldId id="265" r:id="rId15"/>
  </p:sldIdLst>
  <p:sldSz cx="14630400" cy="8229600"/>
  <p:notesSz cx="8229600" cy="14630400"/>
  <p:embeddedFontLst>
    <p:embeddedFont>
      <p:font typeface="Lora" pitchFamily="2" charset="-70"/>
      <p:regular r:id="rId17"/>
    </p:embeddedFont>
    <p:embeddedFont>
      <p:font typeface="Source Sans 3" panose="020B0604020202020204" charset="0"/>
      <p:regular r:id="rId18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431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Skolēnu vasaras nodarbinātība Aizkraukles novadā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Sistēmiska pieeja vasaras darba organizēšanai jauniešiem – izaicinājumi, risinājumi un rezultāti 2025. gadā</a:t>
            </a:r>
            <a:endParaRPr lang="en-US" sz="18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9893E-80B8-0704-A483-BB16B5084F50}"/>
              </a:ext>
            </a:extLst>
          </p:cNvPr>
          <p:cNvSpPr txBox="1"/>
          <p:nvPr/>
        </p:nvSpPr>
        <p:spPr>
          <a:xfrm>
            <a:off x="10879282" y="7167942"/>
            <a:ext cx="3904469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lv-LV" sz="1400" dirty="0">
                <a:solidFill>
                  <a:srgbClr val="3A3630"/>
                </a:solidFill>
                <a:latin typeface="Source Sans 3" pitchFamily="34" charset="0"/>
              </a:rPr>
              <a:t>Klintaines pagasta PC vadītāja Eva Zeipe-Mača 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956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Pašreizējā situācija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1843326"/>
            <a:ext cx="1004780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Galvenās problēmas un strukturālie izaicinājumi</a:t>
            </a:r>
            <a:endParaRPr lang="en-US" sz="3500" dirty="0"/>
          </a:p>
        </p:txBody>
      </p:sp>
      <p:sp>
        <p:nvSpPr>
          <p:cNvPr id="4" name="Shape 2"/>
          <p:cNvSpPr/>
          <p:nvPr/>
        </p:nvSpPr>
        <p:spPr>
          <a:xfrm>
            <a:off x="837724" y="2765584"/>
            <a:ext cx="4158734" cy="4068247"/>
          </a:xfrm>
          <a:prstGeom prst="roundRect">
            <a:avLst>
              <a:gd name="adj" fmla="val 3596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7244" y="2765584"/>
            <a:ext cx="121920" cy="4068247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6" name="Text 4"/>
          <p:cNvSpPr/>
          <p:nvPr/>
        </p:nvSpPr>
        <p:spPr>
          <a:xfrm>
            <a:off x="1198959" y="3035379"/>
            <a:ext cx="35277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Nenoteiktas piemaksas koordinatoriem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98959" y="3882866"/>
            <a:ext cx="3527703" cy="268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Pašvaldības rīkojums nosaka koordinatoru pienākumus apvienībās, bet neregulē atlīdzības jautājumu. Novada līmeņa koordinatoram ir īpaši liela darba slodze bez atbilstošas kompensācijas.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773" y="2765584"/>
            <a:ext cx="4158734" cy="4068247"/>
          </a:xfrm>
          <a:prstGeom prst="roundRect">
            <a:avLst>
              <a:gd name="adj" fmla="val 3596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05293" y="2765584"/>
            <a:ext cx="121920" cy="4068247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10" name="Text 8"/>
          <p:cNvSpPr/>
          <p:nvPr/>
        </p:nvSpPr>
        <p:spPr>
          <a:xfrm>
            <a:off x="5597009" y="3035379"/>
            <a:ext cx="35277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Trūkst skaidra pienākumu sadalījuma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597009" y="3882866"/>
            <a:ext cx="3527703" cy="268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Nav izdots rīkojums par administrācijas darbinieku pienākumu sadalījumu. Rezultātā atsevišķi speciālisti kavē koordinatora lūgumus vai nesniedz savlaicīgu atbalstu savas kompetences ietvaros.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633823" y="2765584"/>
            <a:ext cx="4158853" cy="4068247"/>
          </a:xfrm>
          <a:prstGeom prst="roundRect">
            <a:avLst>
              <a:gd name="adj" fmla="val 3596"/>
            </a:avLst>
          </a:prstGeom>
          <a:solidFill>
            <a:srgbClr val="FEF5E7"/>
          </a:solidFill>
          <a:ln w="30480">
            <a:solidFill>
              <a:srgbClr val="38512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3343" y="2765584"/>
            <a:ext cx="121920" cy="4068247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14" name="Text 12"/>
          <p:cNvSpPr/>
          <p:nvPr/>
        </p:nvSpPr>
        <p:spPr>
          <a:xfrm>
            <a:off x="9995059" y="3035379"/>
            <a:ext cx="35278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Vērtēšanas komisijas izveide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995059" y="3882866"/>
            <a:ext cx="352782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Komisija tiek veidota, balstoties uz "saviem" resursiem. Process prasa laiku un papildu koordināciju, lai nodrošinātu objektīvu pieteikumu izvērtēšanu.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471136"/>
            <a:ext cx="2636996" cy="1689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Pozitīvie rezultāti un uzlabojumi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24124" y="3400306"/>
            <a:ext cx="2636996" cy="3064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Neskatoties uz administratīvajiem izaicinājumiem, trīs mēnešu īstenošanas periods demonstrē skaidrus uzlabojumus sistēmas kvalitātē un dalībnieku iesaistē.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552623" y="1620679"/>
            <a:ext cx="424755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95%</a:t>
            </a:r>
            <a:endParaRPr lang="en-US" sz="6200" dirty="0"/>
          </a:p>
        </p:txBody>
      </p:sp>
      <p:sp>
        <p:nvSpPr>
          <p:cNvPr id="6" name="Text 3"/>
          <p:cNvSpPr/>
          <p:nvPr/>
        </p:nvSpPr>
        <p:spPr>
          <a:xfrm>
            <a:off x="10268307" y="2709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Mazāk atteikumu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552623" y="3300889"/>
            <a:ext cx="424755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Jaunieši retāk atsakās vai pazūd pēdējā brīdī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552623" y="4665345"/>
            <a:ext cx="424755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↑</a:t>
            </a:r>
            <a:endParaRPr lang="en-US" sz="6200" dirty="0"/>
          </a:p>
        </p:txBody>
      </p:sp>
      <p:sp>
        <p:nvSpPr>
          <p:cNvPr id="9" name="Text 6"/>
          <p:cNvSpPr/>
          <p:nvPr/>
        </p:nvSpPr>
        <p:spPr>
          <a:xfrm>
            <a:off x="10268307" y="57542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Labākas vēstules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9552623" y="6345555"/>
            <a:ext cx="42475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Motivācijas vēstuļu kvalitāte pieaugusi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83788"/>
            <a:ext cx="6982658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Vakanču pieejamība un finansējums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7724" y="176045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Izaicinājums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837724" y="2203847"/>
            <a:ext cx="4919186" cy="11487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Aizkraukle jauniešiem ir pievilcīga ar dažādām darba iespējām, īpaši biroja un administratīvajā jomā, kas ļauj attīstīt digitālās un komunikācijas prasmes līdztekus tradicionālajiem darbiem brīvā dabā.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554492"/>
            <a:ext cx="3689390" cy="368939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02442" y="1760458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Iespējamie risinājumi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202442" y="2203847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Dažādot vakanču piedāvājumu apvienībās un pagastu pārvaldēs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202442" y="2553772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Pārskatīt finansējuma pārdali starp teritorijām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202442" y="2903696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Radīt pievilcīgākas darba iespējas arī ārpus pilsētas centra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202442" y="3253621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Attīstīt sadarbību ar vietējiem uzņēmējiem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202442" y="3603546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Attīstīt sadarbību ar vietējiem zemniekiem un saimniecībām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202442" y="3953470"/>
            <a:ext cx="759773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Ieviest digitālos vai attālinātus darbus jauniešiem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84515"/>
            <a:ext cx="100356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Koordinatoru izaicinājumi un atbildība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067282"/>
            <a:ext cx="6357818" cy="2519243"/>
          </a:xfrm>
          <a:prstGeom prst="roundRect">
            <a:avLst>
              <a:gd name="adj" fmla="val 1425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68204" y="2097762"/>
            <a:ext cx="6296858" cy="718066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5" name="Text 3"/>
          <p:cNvSpPr/>
          <p:nvPr/>
        </p:nvSpPr>
        <p:spPr>
          <a:xfrm>
            <a:off x="3837146" y="2232422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107519" y="30551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Zināšanu apjoms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07519" y="3550682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Dziļas zināšanas par pašvaldības un NVA atbildībām, noteikumiem un procesiem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2067282"/>
            <a:ext cx="6357818" cy="2519243"/>
          </a:xfrm>
          <a:prstGeom prst="roundRect">
            <a:avLst>
              <a:gd name="adj" fmla="val 1425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65338" y="2097762"/>
            <a:ext cx="6296858" cy="718066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10" name="Text 8"/>
          <p:cNvSpPr/>
          <p:nvPr/>
        </p:nvSpPr>
        <p:spPr>
          <a:xfrm>
            <a:off x="10434280" y="2232422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7704653" y="30551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Palielināts slogs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704653" y="3550682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Jaunieši vairs nedodas pēc norīkojumiem uz NVA - ērtāk viņiem, bet vairāk darba pašvaldībai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837724" y="4825841"/>
            <a:ext cx="6357818" cy="2519243"/>
          </a:xfrm>
          <a:prstGeom prst="roundRect">
            <a:avLst>
              <a:gd name="adj" fmla="val 1425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68204" y="4856321"/>
            <a:ext cx="6296858" cy="718066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15" name="Text 13"/>
          <p:cNvSpPr/>
          <p:nvPr/>
        </p:nvSpPr>
        <p:spPr>
          <a:xfrm>
            <a:off x="3837146" y="4990981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1107519" y="5813703"/>
            <a:ext cx="30218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Atvaļinājumu problēma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107519" y="6309241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Grūtības iet atvaļinājumā vasaras periodā, it īpaši ar piemaksu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4825841"/>
            <a:ext cx="6357818" cy="2519243"/>
          </a:xfrm>
          <a:prstGeom prst="roundRect">
            <a:avLst>
              <a:gd name="adj" fmla="val 1425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65338" y="4856321"/>
            <a:ext cx="6296858" cy="718066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20" name="Text 18"/>
          <p:cNvSpPr/>
          <p:nvPr/>
        </p:nvSpPr>
        <p:spPr>
          <a:xfrm>
            <a:off x="10434280" y="4990981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800" dirty="0"/>
          </a:p>
        </p:txBody>
      </p:sp>
      <p:sp>
        <p:nvSpPr>
          <p:cNvPr id="21" name="Text 19"/>
          <p:cNvSpPr/>
          <p:nvPr/>
        </p:nvSpPr>
        <p:spPr>
          <a:xfrm>
            <a:off x="7704653" y="5813703"/>
            <a:ext cx="386905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Darba vadītāju nodrošināšana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704653" y="6309241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Izaicinājumi slimības gadījumos - nepieciešami iekšējie resursi aizstāšanai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3698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98790"/>
            <a:ext cx="437614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Turpmākie soļi un ieteikumi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837724" y="1490305"/>
            <a:ext cx="7468553" cy="1350526"/>
          </a:xfrm>
          <a:prstGeom prst="roundRect">
            <a:avLst>
              <a:gd name="adj" fmla="val 1994"/>
            </a:avLst>
          </a:prstGeom>
          <a:solidFill>
            <a:srgbClr val="FEF5E7"/>
          </a:solidFill>
          <a:ln w="22860">
            <a:solidFill>
              <a:srgbClr val="38512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60584" y="1513165"/>
            <a:ext cx="718066" cy="130480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6" name="Text 3"/>
          <p:cNvSpPr/>
          <p:nvPr/>
        </p:nvSpPr>
        <p:spPr>
          <a:xfrm>
            <a:off x="1085017" y="1997273"/>
            <a:ext cx="2692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758077" y="1692593"/>
            <a:ext cx="2947987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Koordinatoru atbalsta sistēma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758077" y="2064187"/>
            <a:ext cx="6345912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Izstrādāt un apstiprināt rīkojumu par koordinatoru piemaksu noteikšanu, ņemot vērā darba slodzi un atbildības apjomu.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837724" y="3020258"/>
            <a:ext cx="7468553" cy="1350526"/>
          </a:xfrm>
          <a:prstGeom prst="roundRect">
            <a:avLst>
              <a:gd name="adj" fmla="val 1994"/>
            </a:avLst>
          </a:prstGeom>
          <a:solidFill>
            <a:srgbClr val="FEF5E7"/>
          </a:solidFill>
          <a:ln w="22860">
            <a:solidFill>
              <a:srgbClr val="38512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60584" y="3043118"/>
            <a:ext cx="718066" cy="130480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1" name="Text 8"/>
          <p:cNvSpPr/>
          <p:nvPr/>
        </p:nvSpPr>
        <p:spPr>
          <a:xfrm>
            <a:off x="1085017" y="3527227"/>
            <a:ext cx="2692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758077" y="3222546"/>
            <a:ext cx="2944892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Skaidrs pienākumu sadalījums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758077" y="3594140"/>
            <a:ext cx="6345912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Izdot pašvaldības rīkojumu par administrācijas darbinieku konkrētiem pienākumiem skolēnu vasaras nodarbinātības īstenošanā.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837724" y="4550212"/>
            <a:ext cx="7468553" cy="1350526"/>
          </a:xfrm>
          <a:prstGeom prst="roundRect">
            <a:avLst>
              <a:gd name="adj" fmla="val 1994"/>
            </a:avLst>
          </a:prstGeom>
          <a:solidFill>
            <a:srgbClr val="FEF5E7"/>
          </a:solidFill>
          <a:ln w="22860">
            <a:solidFill>
              <a:srgbClr val="38512F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60584" y="4573072"/>
            <a:ext cx="718066" cy="130480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6" name="Text 13"/>
          <p:cNvSpPr/>
          <p:nvPr/>
        </p:nvSpPr>
        <p:spPr>
          <a:xfrm>
            <a:off x="1085017" y="5057180"/>
            <a:ext cx="2692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758077" y="4752499"/>
            <a:ext cx="2112169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Procesa optimizācija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758077" y="5124093"/>
            <a:ext cx="6345912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Automatizēt atsevišķus procesus (piemēram, vakanču reģistrāciju NVA), lai samazinātu manuālo darbu un kļūdu risku.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837724" y="6080165"/>
            <a:ext cx="7468553" cy="1350526"/>
          </a:xfrm>
          <a:prstGeom prst="roundRect">
            <a:avLst>
              <a:gd name="adj" fmla="val 1994"/>
            </a:avLst>
          </a:prstGeom>
          <a:solidFill>
            <a:srgbClr val="FEF5E7"/>
          </a:solidFill>
          <a:ln w="22860">
            <a:solidFill>
              <a:srgbClr val="38512F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60584" y="6103025"/>
            <a:ext cx="718066" cy="130480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21" name="Text 18"/>
          <p:cNvSpPr/>
          <p:nvPr/>
        </p:nvSpPr>
        <p:spPr>
          <a:xfrm>
            <a:off x="1085017" y="6587133"/>
            <a:ext cx="2692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1758077" y="6282452"/>
            <a:ext cx="2568297" cy="263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Komunikācijas uzlabošana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1758077" y="6654046"/>
            <a:ext cx="6345912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Izveidot centralizētu informācijas platformu, lai samazinātu atkārtotu jautājumu skaitu un uzlabotu komunikāciju.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69407"/>
            <a:ext cx="7468553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Kāpēc vasaras nodarbinātība ir svarīga?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837724" y="2471380"/>
            <a:ext cx="3632597" cy="2618184"/>
          </a:xfrm>
          <a:prstGeom prst="roundRect">
            <a:avLst>
              <a:gd name="adj" fmla="val 1166"/>
            </a:avLst>
          </a:prstGeom>
          <a:solidFill>
            <a:srgbClr val="F3E7D4"/>
          </a:solidFill>
          <a:ln/>
        </p:spPr>
      </p:sp>
      <p:sp>
        <p:nvSpPr>
          <p:cNvPr id="5" name="Shape 2"/>
          <p:cNvSpPr/>
          <p:nvPr/>
        </p:nvSpPr>
        <p:spPr>
          <a:xfrm>
            <a:off x="1041083" y="2674739"/>
            <a:ext cx="610314" cy="610314"/>
          </a:xfrm>
          <a:prstGeom prst="roundRect">
            <a:avLst>
              <a:gd name="adj" fmla="val 14980953"/>
            </a:avLst>
          </a:prstGeom>
          <a:solidFill>
            <a:srgbClr val="38512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8842" y="2842498"/>
            <a:ext cx="274677" cy="2746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41083" y="3488412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Izvēļu pieņemšana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041083" y="3909655"/>
            <a:ext cx="3225879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Jaunieši mācās pieņemt lēmumus un ar tiem dzīvot, attīstot kritisko domāšanu un atbildības sajūtu.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4673679" y="2471380"/>
            <a:ext cx="3632597" cy="2618184"/>
          </a:xfrm>
          <a:prstGeom prst="roundRect">
            <a:avLst>
              <a:gd name="adj" fmla="val 1166"/>
            </a:avLst>
          </a:prstGeom>
          <a:solidFill>
            <a:srgbClr val="F3E7D4"/>
          </a:solidFill>
          <a:ln/>
        </p:spPr>
      </p:sp>
      <p:sp>
        <p:nvSpPr>
          <p:cNvPr id="10" name="Shape 6"/>
          <p:cNvSpPr/>
          <p:nvPr/>
        </p:nvSpPr>
        <p:spPr>
          <a:xfrm>
            <a:off x="4877038" y="2674739"/>
            <a:ext cx="610314" cy="610314"/>
          </a:xfrm>
          <a:prstGeom prst="roundRect">
            <a:avLst>
              <a:gd name="adj" fmla="val 14980953"/>
            </a:avLst>
          </a:prstGeom>
          <a:solidFill>
            <a:srgbClr val="38512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4797" y="2842498"/>
            <a:ext cx="274677" cy="27467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77038" y="3488412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Pašapziņa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4877038" y="3909655"/>
            <a:ext cx="3225879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Iespēja lepoties ar sevi, stāstīt par saviem sasniegumiem un attīstīt veselīgu pašvērtējumu.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837724" y="5292923"/>
            <a:ext cx="7468553" cy="1967151"/>
          </a:xfrm>
          <a:prstGeom prst="roundRect">
            <a:avLst>
              <a:gd name="adj" fmla="val 1552"/>
            </a:avLst>
          </a:prstGeom>
          <a:solidFill>
            <a:srgbClr val="F3E7D4"/>
          </a:solidFill>
          <a:ln/>
        </p:spPr>
      </p:sp>
      <p:sp>
        <p:nvSpPr>
          <p:cNvPr id="15" name="Shape 10"/>
          <p:cNvSpPr/>
          <p:nvPr/>
        </p:nvSpPr>
        <p:spPr>
          <a:xfrm>
            <a:off x="1041083" y="5496282"/>
            <a:ext cx="610314" cy="610314"/>
          </a:xfrm>
          <a:prstGeom prst="roundRect">
            <a:avLst>
              <a:gd name="adj" fmla="val 14980953"/>
            </a:avLst>
          </a:prstGeom>
          <a:solidFill>
            <a:srgbClr val="38512F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8842" y="5664041"/>
            <a:ext cx="274677" cy="27467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41083" y="6309955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Palīdzības lūgšana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1041083" y="6731198"/>
            <a:ext cx="7061835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Mācās atpazīt situācijas, kad nepieciešams padoms vai atbalsts, un droši to lūgt.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82742"/>
            <a:ext cx="4700826" cy="394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2025. gada pieteikumu statistika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837724" y="1712000"/>
            <a:ext cx="12954952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Kopā saņemti </a:t>
            </a:r>
            <a:r>
              <a:rPr lang="en-US" sz="24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190 jauniešu pieteikumi</a:t>
            </a:r>
            <a:r>
              <a:rPr lang="en-US" sz="24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par vasaras darbu Aizkraukles novadā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168485"/>
            <a:ext cx="9068395" cy="50782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655796"/>
            <a:ext cx="8538924" cy="505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Skolēnu vasaras nodarbinātība gada griezumā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834628" y="1590080"/>
            <a:ext cx="12961144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Detalizēts procesa apraksts no plānošanas līdz īstenošanai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299960" y="2174915"/>
            <a:ext cx="30480" cy="5399365"/>
          </a:xfrm>
          <a:prstGeom prst="roundRect">
            <a:avLst>
              <a:gd name="adj" fmla="val 105634"/>
            </a:avLst>
          </a:prstGeom>
          <a:solidFill>
            <a:srgbClr val="D9CDBA"/>
          </a:solidFill>
          <a:ln/>
        </p:spPr>
      </p:sp>
      <p:sp>
        <p:nvSpPr>
          <p:cNvPr id="5" name="Shape 3"/>
          <p:cNvSpPr/>
          <p:nvPr/>
        </p:nvSpPr>
        <p:spPr>
          <a:xfrm>
            <a:off x="6460331" y="2401133"/>
            <a:ext cx="643890" cy="30480"/>
          </a:xfrm>
          <a:prstGeom prst="roundRect">
            <a:avLst>
              <a:gd name="adj" fmla="val 105634"/>
            </a:avLst>
          </a:prstGeom>
          <a:solidFill>
            <a:srgbClr val="D9CDBA"/>
          </a:solidFill>
          <a:ln/>
        </p:spPr>
      </p:sp>
      <p:sp>
        <p:nvSpPr>
          <p:cNvPr id="6" name="Shape 4"/>
          <p:cNvSpPr/>
          <p:nvPr/>
        </p:nvSpPr>
        <p:spPr>
          <a:xfrm>
            <a:off x="7073741" y="2174915"/>
            <a:ext cx="482917" cy="48291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7" name="Text 5"/>
          <p:cNvSpPr/>
          <p:nvPr/>
        </p:nvSpPr>
        <p:spPr>
          <a:xfrm>
            <a:off x="7163693" y="2227005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3716774" y="2248614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Janvāris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34628" y="2692956"/>
            <a:ext cx="5407343" cy="103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Finansējuma precizēšana.</a:t>
            </a: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Tiek noteikts darba vietu skaits katrā teritorijā un izdots pašvaldības rīkojums par atbildīgo personu noteikšanu apvienībās.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526179" y="3688913"/>
            <a:ext cx="643890" cy="30480"/>
          </a:xfrm>
          <a:prstGeom prst="roundRect">
            <a:avLst>
              <a:gd name="adj" fmla="val 105634"/>
            </a:avLst>
          </a:prstGeom>
          <a:solidFill>
            <a:srgbClr val="D9CDBA"/>
          </a:solidFill>
          <a:ln/>
        </p:spPr>
      </p:sp>
      <p:sp>
        <p:nvSpPr>
          <p:cNvPr id="11" name="Shape 9"/>
          <p:cNvSpPr/>
          <p:nvPr/>
        </p:nvSpPr>
        <p:spPr>
          <a:xfrm>
            <a:off x="7073741" y="3462695"/>
            <a:ext cx="482917" cy="48291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2" name="Text 10"/>
          <p:cNvSpPr/>
          <p:nvPr/>
        </p:nvSpPr>
        <p:spPr>
          <a:xfrm>
            <a:off x="7163693" y="3514785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8388429" y="3536394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Februāris/Marts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8388429" y="3980736"/>
            <a:ext cx="5407343" cy="1373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Teritoriālā organizēšana.</a:t>
            </a: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Apvienību rīkojumi par atbildīgajām personām. Informācijas apkopošana par darba vietām, to skaita precizēšana un darba vadītāju saskaņošana.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6460331" y="4849297"/>
            <a:ext cx="643890" cy="30480"/>
          </a:xfrm>
          <a:prstGeom prst="roundRect">
            <a:avLst>
              <a:gd name="adj" fmla="val 105634"/>
            </a:avLst>
          </a:prstGeom>
          <a:solidFill>
            <a:srgbClr val="D9CDBA"/>
          </a:solidFill>
          <a:ln/>
        </p:spPr>
      </p:sp>
      <p:sp>
        <p:nvSpPr>
          <p:cNvPr id="16" name="Shape 14"/>
          <p:cNvSpPr/>
          <p:nvPr/>
        </p:nvSpPr>
        <p:spPr>
          <a:xfrm>
            <a:off x="7073741" y="4623078"/>
            <a:ext cx="482917" cy="48291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7" name="Text 15"/>
          <p:cNvSpPr/>
          <p:nvPr/>
        </p:nvSpPr>
        <p:spPr>
          <a:xfrm>
            <a:off x="7163693" y="4675168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6"/>
          <p:cNvSpPr/>
          <p:nvPr/>
        </p:nvSpPr>
        <p:spPr>
          <a:xfrm>
            <a:off x="3716774" y="4696778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Marts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834628" y="5141119"/>
            <a:ext cx="5407343" cy="103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Konkursa izsludināšana.</a:t>
            </a: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Tiek sagatavota infografika un izsludināts konkurss ar konkrētām darba vietām. Aktīva komunikācija ar sabiedrību pa tālruni un e-pastu.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7526179" y="6009680"/>
            <a:ext cx="643890" cy="30480"/>
          </a:xfrm>
          <a:prstGeom prst="roundRect">
            <a:avLst>
              <a:gd name="adj" fmla="val 105634"/>
            </a:avLst>
          </a:prstGeom>
          <a:solidFill>
            <a:srgbClr val="D9CDBA"/>
          </a:solidFill>
          <a:ln/>
        </p:spPr>
      </p:sp>
      <p:sp>
        <p:nvSpPr>
          <p:cNvPr id="21" name="Shape 19"/>
          <p:cNvSpPr/>
          <p:nvPr/>
        </p:nvSpPr>
        <p:spPr>
          <a:xfrm>
            <a:off x="7073741" y="5783461"/>
            <a:ext cx="482917" cy="48291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22" name="Text 20"/>
          <p:cNvSpPr/>
          <p:nvPr/>
        </p:nvSpPr>
        <p:spPr>
          <a:xfrm>
            <a:off x="7163693" y="5835551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350" dirty="0"/>
          </a:p>
        </p:txBody>
      </p:sp>
      <p:sp>
        <p:nvSpPr>
          <p:cNvPr id="23" name="Text 21"/>
          <p:cNvSpPr/>
          <p:nvPr/>
        </p:nvSpPr>
        <p:spPr>
          <a:xfrm>
            <a:off x="8388429" y="5857161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Aprīlis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8388429" y="6301502"/>
            <a:ext cx="5407343" cy="103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Pieteikšanās noslēgšana.</a:t>
            </a: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Komunikācija par nokavētiem termiņiem, līguma slēgšana ar NVA. 2025. gadā reģistrētas ~131 vakances NVA portālā ar detalizētu informāciju.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93113"/>
            <a:ext cx="731758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Aprīlis/Maijs: Izvērtēšanas process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13514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2511504"/>
            <a:ext cx="4158734" cy="3048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26921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Komisijas izveide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3187660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 pašvaldības rīkojumu tiek izveidota vērtēšanas komisija, tās locekļi.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235773" y="213514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773" y="2511504"/>
            <a:ext cx="4158734" cy="3048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9" name="Text 7"/>
          <p:cNvSpPr/>
          <p:nvPr/>
        </p:nvSpPr>
        <p:spPr>
          <a:xfrm>
            <a:off x="5235773" y="2692122"/>
            <a:ext cx="33393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Dokumentu sagatavošana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35773" y="3187660"/>
            <a:ext cx="41587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Izvērtēšanas dokumenti tiek sagatavoti un izsūtīti komisijai, ieplānotas sapulces. Pieprasīta informācija no Sociālā dienesta un Jaunatnes lietu speciālista.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633823" y="213514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633823" y="2511504"/>
            <a:ext cx="4158853" cy="3048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3" name="Text 11"/>
          <p:cNvSpPr/>
          <p:nvPr/>
        </p:nvSpPr>
        <p:spPr>
          <a:xfrm>
            <a:off x="9633823" y="2692122"/>
            <a:ext cx="324338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Informācijas apkopošana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33823" y="3187660"/>
            <a:ext cx="41588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Tiek apkopota informācija par brīvprātīgajiem novadā un ievadīta vērtēšanas tabulā.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138499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837724" y="5514856"/>
            <a:ext cx="6357818" cy="3048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7" name="Text 15"/>
          <p:cNvSpPr/>
          <p:nvPr/>
        </p:nvSpPr>
        <p:spPr>
          <a:xfrm>
            <a:off x="837724" y="5695474"/>
            <a:ext cx="29619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Dalībnieku izvērtēšana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37724" y="6191012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Komisijas kopīga izvērtēšana, punktu skaitīšana un protokolu sagatavošana.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434858" y="5138499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05</a:t>
            </a:r>
            <a:endParaRPr lang="en-US" sz="1850" dirty="0"/>
          </a:p>
        </p:txBody>
      </p:sp>
      <p:sp>
        <p:nvSpPr>
          <p:cNvPr id="20" name="Shape 18"/>
          <p:cNvSpPr/>
          <p:nvPr/>
        </p:nvSpPr>
        <p:spPr>
          <a:xfrm>
            <a:off x="7434858" y="5514856"/>
            <a:ext cx="6357818" cy="3048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21" name="Text 19"/>
          <p:cNvSpPr/>
          <p:nvPr/>
        </p:nvSpPr>
        <p:spPr>
          <a:xfrm>
            <a:off x="7434858" y="5695474"/>
            <a:ext cx="323885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Sadalīšana pa teritorijām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34858" y="6191012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Pieteikumi tiek sadalīti pēc punktu skaita un teritoriālās piederības. Informācija nosūtīta koordinatoriem.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49141"/>
            <a:ext cx="8859560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Maijs: Rezultātu paziņošana un komunikācija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837724" y="1852613"/>
            <a:ext cx="4954548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Individuāla pieeja katram pretendentam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837724" y="2414349"/>
            <a:ext cx="5524500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2025. gadā tika sagatavoti un izsūtīti 190 personalizēti e-pasti jauniešiem un viņu likumiskajiem pārstāvjiem.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837724" y="3346728"/>
            <a:ext cx="5524500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Paralēli notiek aktīva komunikācija – atbildes uz telefona zvaniem, konsultācijas par NVA reģistrāciju un problēmsituāciju risināšana.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6924675" y="1880949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7" name="Text 5"/>
          <p:cNvSpPr/>
          <p:nvPr/>
        </p:nvSpPr>
        <p:spPr>
          <a:xfrm>
            <a:off x="7663696" y="1954768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Konkursa īstenošanas pamatojums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6924675" y="2847380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9" name="Text 7"/>
          <p:cNvSpPr/>
          <p:nvPr/>
        </p:nvSpPr>
        <p:spPr>
          <a:xfrm>
            <a:off x="7663696" y="2921198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Jaunieša vārds, uzvārds un saņemtais punktu skaits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6924675" y="3813810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1" name="Text 9"/>
          <p:cNvSpPr/>
          <p:nvPr/>
        </p:nvSpPr>
        <p:spPr>
          <a:xfrm>
            <a:off x="7663696" y="3887629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Informācija par apstiprināto darba vietu un mēnesi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6924675" y="4780240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3" name="Text 11"/>
          <p:cNvSpPr/>
          <p:nvPr/>
        </p:nvSpPr>
        <p:spPr>
          <a:xfrm>
            <a:off x="7663696" y="4854059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Lūgums apstiprināt dalību līdz konkrētam datumam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924675" y="5746671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5" name="Text 13"/>
          <p:cNvSpPr/>
          <p:nvPr/>
        </p:nvSpPr>
        <p:spPr>
          <a:xfrm>
            <a:off x="7663696" y="5820489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NVA reģistrācijas instrukcijas ar tiešu saiti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6924675" y="6713101"/>
            <a:ext cx="511612" cy="511612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7" name="Text 15"/>
          <p:cNvSpPr/>
          <p:nvPr/>
        </p:nvSpPr>
        <p:spPr>
          <a:xfrm>
            <a:off x="7663696" y="6786920"/>
            <a:ext cx="6136481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Kontaktinformācija jautājumu gadījumā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61286"/>
            <a:ext cx="7247573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Maijs: Gatavošanās darba uzsākšanai</a:t>
            </a:r>
            <a:endParaRPr lang="en-US" sz="3350" dirty="0"/>
          </a:p>
        </p:txBody>
      </p:sp>
      <p:sp>
        <p:nvSpPr>
          <p:cNvPr id="3" name="Shape 1"/>
          <p:cNvSpPr/>
          <p:nvPr/>
        </p:nvSpPr>
        <p:spPr>
          <a:xfrm>
            <a:off x="837724" y="1751052"/>
            <a:ext cx="6363772" cy="2926794"/>
          </a:xfrm>
          <a:prstGeom prst="roundRect">
            <a:avLst>
              <a:gd name="adj" fmla="val 1165"/>
            </a:avLst>
          </a:prstGeom>
          <a:solidFill>
            <a:srgbClr val="F3E7D4"/>
          </a:solidFill>
          <a:ln/>
        </p:spPr>
      </p:sp>
      <p:sp>
        <p:nvSpPr>
          <p:cNvPr id="4" name="Shape 2"/>
          <p:cNvSpPr/>
          <p:nvPr/>
        </p:nvSpPr>
        <p:spPr>
          <a:xfrm>
            <a:off x="1065133" y="1978462"/>
            <a:ext cx="682228" cy="682228"/>
          </a:xfrm>
          <a:prstGeom prst="roundRect">
            <a:avLst>
              <a:gd name="adj" fmla="val 13401804"/>
            </a:avLst>
          </a:prstGeom>
          <a:solidFill>
            <a:srgbClr val="38512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776" y="2165985"/>
            <a:ext cx="306943" cy="30694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5133" y="2888099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Sadarbība ar NVA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65133" y="3358872"/>
            <a:ext cx="590895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Komunikācija un koordinācija ar Nodarbinātības valsts aģentūru par tehniskajiem un organizatoriskajiem jautājumiem.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905" y="1751052"/>
            <a:ext cx="6363772" cy="2926794"/>
          </a:xfrm>
          <a:prstGeom prst="roundRect">
            <a:avLst>
              <a:gd name="adj" fmla="val 1165"/>
            </a:avLst>
          </a:prstGeom>
          <a:solidFill>
            <a:srgbClr val="F3E7D4"/>
          </a:solidFill>
          <a:ln/>
        </p:spPr>
      </p:sp>
      <p:sp>
        <p:nvSpPr>
          <p:cNvPr id="9" name="Shape 6"/>
          <p:cNvSpPr/>
          <p:nvPr/>
        </p:nvSpPr>
        <p:spPr>
          <a:xfrm>
            <a:off x="7656314" y="1978462"/>
            <a:ext cx="682228" cy="682228"/>
          </a:xfrm>
          <a:prstGeom prst="roundRect">
            <a:avLst>
              <a:gd name="adj" fmla="val 13401804"/>
            </a:avLst>
          </a:prstGeom>
          <a:solidFill>
            <a:srgbClr val="38512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3957" y="2165985"/>
            <a:ext cx="306943" cy="30694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6314" y="2888099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Iekšējās sapulces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7656314" y="3358872"/>
            <a:ext cx="5908953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Sapulču organizēšana pašvaldības darbiniekiem, kas iesaistīti skolēnu vasaras nodarbinātības īstenošanā.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837724" y="4905256"/>
            <a:ext cx="6363772" cy="2562939"/>
          </a:xfrm>
          <a:prstGeom prst="roundRect">
            <a:avLst>
              <a:gd name="adj" fmla="val 1331"/>
            </a:avLst>
          </a:prstGeom>
          <a:solidFill>
            <a:srgbClr val="F3E7D4"/>
          </a:solidFill>
          <a:ln/>
        </p:spPr>
      </p:sp>
      <p:sp>
        <p:nvSpPr>
          <p:cNvPr id="14" name="Shape 10"/>
          <p:cNvSpPr/>
          <p:nvPr/>
        </p:nvSpPr>
        <p:spPr>
          <a:xfrm>
            <a:off x="1065133" y="5132665"/>
            <a:ext cx="682228" cy="682228"/>
          </a:xfrm>
          <a:prstGeom prst="roundRect">
            <a:avLst>
              <a:gd name="adj" fmla="val 13401804"/>
            </a:avLst>
          </a:prstGeom>
          <a:solidFill>
            <a:srgbClr val="38512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2776" y="5320189"/>
            <a:ext cx="306943" cy="30694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65133" y="6042303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Līgumu sagatavošana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1065133" y="6513076"/>
            <a:ext cx="5908953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Līgumu veidlapu izsūtīšana darba vietām un to slēgšana ar darba devējiem.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905" y="4905256"/>
            <a:ext cx="6363772" cy="2562939"/>
          </a:xfrm>
          <a:prstGeom prst="roundRect">
            <a:avLst>
              <a:gd name="adj" fmla="val 1331"/>
            </a:avLst>
          </a:prstGeom>
          <a:solidFill>
            <a:srgbClr val="F3E7D4"/>
          </a:solidFill>
          <a:ln/>
        </p:spPr>
      </p:sp>
      <p:sp>
        <p:nvSpPr>
          <p:cNvPr id="19" name="Shape 14"/>
          <p:cNvSpPr/>
          <p:nvPr/>
        </p:nvSpPr>
        <p:spPr>
          <a:xfrm>
            <a:off x="7656314" y="5132665"/>
            <a:ext cx="682228" cy="682228"/>
          </a:xfrm>
          <a:prstGeom prst="roundRect">
            <a:avLst>
              <a:gd name="adj" fmla="val 13401804"/>
            </a:avLst>
          </a:prstGeom>
          <a:solidFill>
            <a:srgbClr val="38512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3957" y="5320189"/>
            <a:ext cx="306943" cy="30694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56314" y="6042303"/>
            <a:ext cx="2756416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Jauniešu konsultēšana</a:t>
            </a:r>
            <a:endParaRPr lang="en-US" sz="2100" dirty="0"/>
          </a:p>
        </p:txBody>
      </p:sp>
      <p:sp>
        <p:nvSpPr>
          <p:cNvPr id="22" name="Text 16"/>
          <p:cNvSpPr/>
          <p:nvPr/>
        </p:nvSpPr>
        <p:spPr>
          <a:xfrm>
            <a:off x="7656314" y="6513076"/>
            <a:ext cx="5908953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Jauniešu informēšana par NVA sistēmu, konsultācijas par pieteikšanos un alternatīvu meklēšanu.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06316"/>
            <a:ext cx="7319367" cy="506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Jūnijs–Augusts: Aktīvā īstenošanas fāze</a:t>
            </a:r>
            <a:endParaRPr lang="en-US" sz="31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36301"/>
            <a:ext cx="1077158" cy="19104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16666" y="2051685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Mēneša sākums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616666" y="2497693"/>
            <a:ext cx="6176010" cy="103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Līgumu slēgšana ar jauniešiem un darba vadītājiem. Rīkojumu sagatavošana. Darba drošības instrukciju pildīšana. Informācijas nodošana NVA.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124" y="3746778"/>
            <a:ext cx="1077158" cy="15659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16666" y="3962162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Procesa pārvaldība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616666" y="4408170"/>
            <a:ext cx="6176010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Jauniešu sarakstu nodošana grāmatvedībai. Dokumentu apkopošana Lietvarī. Problēmsituāciju risināšana.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5312688"/>
            <a:ext cx="1077158" cy="191047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16666" y="5528072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Mēneša beigas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616666" y="5974080"/>
            <a:ext cx="6176010" cy="103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Darba tabeļu apkopošana. Darba attiecību izbeigšanas dokumenti. Atskaišu iesniegšana NVA sistēmā. Rēķinu saskaņošana saskaņošana un apstiprināšana.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63829"/>
            <a:ext cx="935759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Konkursa nozīme un caurspīdīgums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246596"/>
            <a:ext cx="4158734" cy="2919174"/>
          </a:xfrm>
          <a:prstGeom prst="roundRect">
            <a:avLst>
              <a:gd name="adj" fmla="val 5012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7244" y="3246596"/>
            <a:ext cx="121920" cy="2919174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5" name="Text 3"/>
          <p:cNvSpPr/>
          <p:nvPr/>
        </p:nvSpPr>
        <p:spPr>
          <a:xfrm>
            <a:off x="1198959" y="35163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Spēcīgs pamatojums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98959" y="4011930"/>
            <a:ext cx="35277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Konkurss nodrošina procesu caurspīdīgumu konfliktsituācijās un sūdzību gadījumos.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246596"/>
            <a:ext cx="4158734" cy="2919174"/>
          </a:xfrm>
          <a:prstGeom prst="roundRect">
            <a:avLst>
              <a:gd name="adj" fmla="val 5012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05293" y="3246596"/>
            <a:ext cx="121920" cy="2919174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9" name="Text 7"/>
          <p:cNvSpPr/>
          <p:nvPr/>
        </p:nvSpPr>
        <p:spPr>
          <a:xfrm>
            <a:off x="5597009" y="3516392"/>
            <a:ext cx="35277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Dokumentācijas uzlabojumi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7009" y="4363879"/>
            <a:ext cx="352770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Nepieciešami detalizēti akti par telefona sarunām: kada notika saruna? ar ko? par ko? kāds bija lēmums?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3246596"/>
            <a:ext cx="4158853" cy="2919174"/>
          </a:xfrm>
          <a:prstGeom prst="roundRect">
            <a:avLst>
              <a:gd name="adj" fmla="val 5012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3343" y="3246596"/>
            <a:ext cx="121920" cy="2919174"/>
          </a:xfrm>
          <a:prstGeom prst="roundRect">
            <a:avLst>
              <a:gd name="adj" fmla="val 29451"/>
            </a:avLst>
          </a:prstGeom>
          <a:solidFill>
            <a:srgbClr val="38512F"/>
          </a:solidFill>
          <a:ln/>
        </p:spPr>
      </p:sp>
      <p:sp>
        <p:nvSpPr>
          <p:cNvPr id="13" name="Text 11"/>
          <p:cNvSpPr/>
          <p:nvPr/>
        </p:nvSpPr>
        <p:spPr>
          <a:xfrm>
            <a:off x="9995059" y="3516392"/>
            <a:ext cx="35278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Stingra atbilstība noteikumiem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95059" y="4363879"/>
            <a:ext cx="352782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Maksimāla ievērošana domes apstiprinātajiem noteikumiem rada neapgāžamus pierādījumus korektai rīcībai.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914</Words>
  <Application>Microsoft Office PowerPoint</Application>
  <PresentationFormat>Pielāgots</PresentationFormat>
  <Paragraphs>141</Paragraphs>
  <Slides>14</Slides>
  <Notes>14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14</vt:i4>
      </vt:variant>
    </vt:vector>
  </HeadingPairs>
  <TitlesOfParts>
    <vt:vector size="19" baseType="lpstr">
      <vt:lpstr>Lora</vt:lpstr>
      <vt:lpstr>Source Sans 3</vt:lpstr>
      <vt:lpstr>Arial</vt:lpstr>
      <vt:lpstr>Lora Light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Eva Zeipe-Mača</dc:creator>
  <cp:lastModifiedBy>Eva Zeipe-Mača</cp:lastModifiedBy>
  <cp:revision>3</cp:revision>
  <dcterms:created xsi:type="dcterms:W3CDTF">2025-11-10T14:18:14Z</dcterms:created>
  <dcterms:modified xsi:type="dcterms:W3CDTF">2025-11-10T15:11:07Z</dcterms:modified>
</cp:coreProperties>
</file>