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27A746-CA04-42F0-9774-19001252D39D}" v="289" dt="2025-11-13T09:52:51.6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Noklikšķiniet, lai rediģētu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E00C-76CF-4822-802E-21C6542B3D9D}" type="datetimeFigureOut">
              <a:rPr lang="lv-LV" smtClean="0"/>
              <a:t>02.12.2025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E72B4-4916-4E33-9975-1988C6B17C6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73004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s un pa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E00C-76CF-4822-802E-21C6542B3D9D}" type="datetimeFigureOut">
              <a:rPr lang="lv-LV" smtClean="0"/>
              <a:t>02.12.2025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E72B4-4916-4E33-9975-1988C6B17C6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3936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āt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E00C-76CF-4822-802E-21C6542B3D9D}" type="datetimeFigureOut">
              <a:rPr lang="lv-LV" smtClean="0"/>
              <a:t>02.12.2025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E72B4-4916-4E33-9975-1988C6B17C66}" type="slidenum">
              <a:rPr lang="lv-LV" smtClean="0"/>
              <a:t>‹#›</a:t>
            </a:fld>
            <a:endParaRPr lang="lv-LV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2378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zī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E00C-76CF-4822-802E-21C6542B3D9D}" type="datetimeFigureOut">
              <a:rPr lang="lv-LV" smtClean="0"/>
              <a:t>02.12.2025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E72B4-4916-4E33-9975-1988C6B17C6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64262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ēt vizītkar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E00C-76CF-4822-802E-21C6542B3D9D}" type="datetimeFigureOut">
              <a:rPr lang="lv-LV" smtClean="0"/>
              <a:t>02.12.2025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E72B4-4916-4E33-9975-1988C6B17C66}" type="slidenum">
              <a:rPr lang="lv-LV" smtClean="0"/>
              <a:t>‹#›</a:t>
            </a:fld>
            <a:endParaRPr lang="lv-LV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8484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iess vai apl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E00C-76CF-4822-802E-21C6542B3D9D}" type="datetimeFigureOut">
              <a:rPr lang="lv-LV" smtClean="0"/>
              <a:t>02.12.2025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E72B4-4916-4E33-9975-1988C6B17C6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27110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E00C-76CF-4822-802E-21C6542B3D9D}" type="datetimeFigureOut">
              <a:rPr lang="lv-LV" smtClean="0"/>
              <a:t>02.12.2025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E72B4-4916-4E33-9975-1988C6B17C6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06938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E00C-76CF-4822-802E-21C6542B3D9D}" type="datetimeFigureOut">
              <a:rPr lang="lv-LV" smtClean="0"/>
              <a:t>02.12.2025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E72B4-4916-4E33-9975-1988C6B17C6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2933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E00C-76CF-4822-802E-21C6542B3D9D}" type="datetimeFigureOut">
              <a:rPr lang="lv-LV" smtClean="0"/>
              <a:t>02.12.2025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E72B4-4916-4E33-9975-1988C6B17C6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5151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E00C-76CF-4822-802E-21C6542B3D9D}" type="datetimeFigureOut">
              <a:rPr lang="lv-LV" smtClean="0"/>
              <a:t>02.12.2025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E72B4-4916-4E33-9975-1988C6B17C6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19983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E00C-76CF-4822-802E-21C6542B3D9D}" type="datetimeFigureOut">
              <a:rPr lang="lv-LV" smtClean="0"/>
              <a:t>02.12.2025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E72B4-4916-4E33-9975-1988C6B17C6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72190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E00C-76CF-4822-802E-21C6542B3D9D}" type="datetimeFigureOut">
              <a:rPr lang="lv-LV" smtClean="0"/>
              <a:t>02.12.2025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E72B4-4916-4E33-9975-1988C6B17C6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1931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E00C-76CF-4822-802E-21C6542B3D9D}" type="datetimeFigureOut">
              <a:rPr lang="lv-LV" smtClean="0"/>
              <a:t>02.12.2025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E72B4-4916-4E33-9975-1988C6B17C6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74981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E00C-76CF-4822-802E-21C6542B3D9D}" type="datetimeFigureOut">
              <a:rPr lang="lv-LV" smtClean="0"/>
              <a:t>02.12.2025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E72B4-4916-4E33-9975-1988C6B17C6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70866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E00C-76CF-4822-802E-21C6542B3D9D}" type="datetimeFigureOut">
              <a:rPr lang="lv-LV" smtClean="0"/>
              <a:t>02.12.2025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E72B4-4916-4E33-9975-1988C6B17C6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95596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E00C-76CF-4822-802E-21C6542B3D9D}" type="datetimeFigureOut">
              <a:rPr lang="lv-LV" smtClean="0"/>
              <a:t>02.12.2025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E72B4-4916-4E33-9975-1988C6B17C6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93645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5E00C-76CF-4822-802E-21C6542B3D9D}" type="datetimeFigureOut">
              <a:rPr lang="lv-LV" smtClean="0"/>
              <a:t>02.12.2025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65E72B4-4916-4E33-9975-1988C6B17C6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6647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9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20" name="Isosceles Triangle 14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</p:grp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64C75D85-0486-9B1C-74CD-2DEB77AD8D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406462"/>
            <a:ext cx="7766936" cy="741270"/>
          </a:xfrm>
        </p:spPr>
        <p:txBody>
          <a:bodyPr>
            <a:normAutofit lnSpcReduction="10000"/>
          </a:bodyPr>
          <a:lstStyle/>
          <a:p>
            <a:r>
              <a:rPr lang="lv-LV">
                <a:solidFill>
                  <a:schemeClr val="tx1"/>
                </a:solidFill>
              </a:rPr>
              <a:t>Aizkraukles novads</a:t>
            </a:r>
          </a:p>
          <a:p>
            <a:r>
              <a:rPr lang="lv-LV">
                <a:solidFill>
                  <a:schemeClr val="tx1"/>
                </a:solidFill>
              </a:rPr>
              <a:t>13/11/2025</a:t>
            </a: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BD9DA9A6-5DF8-EE7F-9289-9AA1B37BAA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917" y="1608083"/>
            <a:ext cx="8596086" cy="2442753"/>
          </a:xfrm>
        </p:spPr>
        <p:txBody>
          <a:bodyPr>
            <a:normAutofit fontScale="90000"/>
          </a:bodyPr>
          <a:lstStyle/>
          <a:p>
            <a:r>
              <a:rPr lang="lv-LV" dirty="0"/>
              <a:t>Informācija / diskusijas par Novada nekustamajiem īpašumiem un Lauksaimniecības zemi</a:t>
            </a:r>
          </a:p>
        </p:txBody>
      </p:sp>
    </p:spTree>
    <p:extLst>
      <p:ext uri="{BB962C8B-B14F-4D97-AF65-F5344CB8AC3E}">
        <p14:creationId xmlns:p14="http://schemas.microsoft.com/office/powerpoint/2010/main" val="1794809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CAF7B0B-2AAA-AD77-8BEE-E594BC80B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1728"/>
          </a:xfrm>
        </p:spPr>
        <p:txBody>
          <a:bodyPr>
            <a:normAutofit fontScale="90000"/>
          </a:bodyPr>
          <a:lstStyle/>
          <a:p>
            <a:r>
              <a:rPr lang="lv-LV" dirty="0"/>
              <a:t>Noteikt mērķus / finansējumu 2026.g.:</a:t>
            </a:r>
            <a:br>
              <a:rPr lang="lv-LV" dirty="0"/>
            </a:br>
            <a:endParaRPr 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C627737-17C4-5D12-F534-DE2BD377F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92225"/>
            <a:ext cx="8596668" cy="4041647"/>
          </a:xfrm>
        </p:spPr>
        <p:txBody>
          <a:bodyPr/>
          <a:lstStyle/>
          <a:p>
            <a:r>
              <a:rPr lang="lv-LV" sz="2400" dirty="0"/>
              <a:t>Neiznomāto zemju inventarizācija (781ha): </a:t>
            </a:r>
          </a:p>
          <a:p>
            <a:r>
              <a:rPr lang="lv-LV" sz="2400" dirty="0"/>
              <a:t>- aizaugušās zemes papildināt/izkopt līdz plantācijai/mežam,</a:t>
            </a:r>
          </a:p>
          <a:p>
            <a:r>
              <a:rPr lang="lv-LV" sz="2400" dirty="0"/>
              <a:t>- pārdot. </a:t>
            </a:r>
          </a:p>
          <a:p>
            <a:endParaRPr lang="lv-LV" sz="2400" dirty="0"/>
          </a:p>
          <a:p>
            <a:r>
              <a:rPr lang="lv-LV" sz="2400" dirty="0"/>
              <a:t>LIZ reģistrēšana zemesgrāmatā: x ha, (min 500ha), (iepirkumā – vispārīgā vienošanās),</a:t>
            </a:r>
          </a:p>
          <a:p>
            <a:r>
              <a:rPr lang="lv-LV" sz="2400" dirty="0"/>
              <a:t>Meža zemju reģistrēšana zemesgrāmatā: x ha, (min 200ha), (iepirkumā – vispārīgā vienošanās).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87670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171C736-731A-56D4-EDE4-908F561F0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160588"/>
            <a:ext cx="8596668" cy="838643"/>
          </a:xfrm>
        </p:spPr>
        <p:txBody>
          <a:bodyPr/>
          <a:lstStyle/>
          <a:p>
            <a:pPr algn="ctr"/>
            <a:r>
              <a:rPr lang="lv-LV" dirty="0"/>
              <a:t>Paldies!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DD2BE51-350D-4060-1B0C-0A7F721E2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32619"/>
            <a:ext cx="8596668" cy="56087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3431115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2BDBF9D-99F7-9CEF-C68E-028909EB2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.</a:t>
            </a:r>
          </a:p>
        </p:txBody>
      </p:sp>
      <p:pic>
        <p:nvPicPr>
          <p:cNvPr id="5" name="Satura vietturis 4">
            <a:extLst>
              <a:ext uri="{FF2B5EF4-FFF2-40B4-BE49-F238E27FC236}">
                <a16:creationId xmlns:a16="http://schemas.microsoft.com/office/drawing/2014/main" id="{6F945CAC-9993-4B3F-EFFC-AAB6C3EF4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77194" y="1274323"/>
            <a:ext cx="11424275" cy="497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38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BCA4EB2-0AFA-0A29-B460-6F060CE12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06375"/>
          </a:xfrm>
        </p:spPr>
        <p:txBody>
          <a:bodyPr>
            <a:normAutofit fontScale="90000"/>
          </a:bodyPr>
          <a:lstStyle/>
          <a:p>
            <a:r>
              <a:rPr lang="lv-LV" dirty="0"/>
              <a:t>.</a:t>
            </a:r>
          </a:p>
        </p:txBody>
      </p:sp>
      <p:pic>
        <p:nvPicPr>
          <p:cNvPr id="5" name="Satura vietturis 4">
            <a:extLst>
              <a:ext uri="{FF2B5EF4-FFF2-40B4-BE49-F238E27FC236}">
                <a16:creationId xmlns:a16="http://schemas.microsoft.com/office/drawing/2014/main" id="{FC8F1C83-D585-B0CF-D4B5-74FC0F248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700" y="131334"/>
            <a:ext cx="5320736" cy="663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51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700706E-DFF2-3E0B-0857-70CC52F9E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8658"/>
            <a:ext cx="8596668" cy="1012723"/>
          </a:xfrm>
        </p:spPr>
        <p:txBody>
          <a:bodyPr>
            <a:normAutofit fontScale="90000"/>
          </a:bodyPr>
          <a:lstStyle/>
          <a:p>
            <a:r>
              <a:rPr lang="lv-LV" b="1" dirty="0"/>
              <a:t>AIZKRAUKLES NOVADA PAŠVALDĪBAS zeme</a:t>
            </a:r>
            <a:br>
              <a:rPr lang="lv-LV" dirty="0"/>
            </a:br>
            <a:r>
              <a:rPr lang="lv-LV" b="1" dirty="0"/>
              <a:t>(pēc lietošanas veida)</a:t>
            </a:r>
            <a:br>
              <a:rPr lang="lv-LV" dirty="0"/>
            </a:br>
            <a:endParaRPr lang="lv-LV" dirty="0"/>
          </a:p>
        </p:txBody>
      </p:sp>
      <p:graphicFrame>
        <p:nvGraphicFramePr>
          <p:cNvPr id="6" name="Satura vietturis 5">
            <a:extLst>
              <a:ext uri="{FF2B5EF4-FFF2-40B4-BE49-F238E27FC236}">
                <a16:creationId xmlns:a16="http://schemas.microsoft.com/office/drawing/2014/main" id="{90745BE3-1D78-5260-2A35-B0277E3DCC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133464"/>
              </p:ext>
            </p:extLst>
          </p:nvPr>
        </p:nvGraphicFramePr>
        <p:xfrm>
          <a:off x="373625" y="1189704"/>
          <a:ext cx="10500852" cy="5390041"/>
        </p:xfrm>
        <a:graphic>
          <a:graphicData uri="http://schemas.openxmlformats.org/drawingml/2006/table">
            <a:tbl>
              <a:tblPr firstRow="1" firstCol="1" bandRow="1"/>
              <a:tblGrid>
                <a:gridCol w="2201356">
                  <a:extLst>
                    <a:ext uri="{9D8B030D-6E8A-4147-A177-3AD203B41FA5}">
                      <a16:colId xmlns:a16="http://schemas.microsoft.com/office/drawing/2014/main" val="2777418267"/>
                    </a:ext>
                  </a:extLst>
                </a:gridCol>
                <a:gridCol w="1807610">
                  <a:extLst>
                    <a:ext uri="{9D8B030D-6E8A-4147-A177-3AD203B41FA5}">
                      <a16:colId xmlns:a16="http://schemas.microsoft.com/office/drawing/2014/main" val="410401169"/>
                    </a:ext>
                  </a:extLst>
                </a:gridCol>
                <a:gridCol w="2092189">
                  <a:extLst>
                    <a:ext uri="{9D8B030D-6E8A-4147-A177-3AD203B41FA5}">
                      <a16:colId xmlns:a16="http://schemas.microsoft.com/office/drawing/2014/main" val="2541772122"/>
                    </a:ext>
                  </a:extLst>
                </a:gridCol>
                <a:gridCol w="2367735">
                  <a:extLst>
                    <a:ext uri="{9D8B030D-6E8A-4147-A177-3AD203B41FA5}">
                      <a16:colId xmlns:a16="http://schemas.microsoft.com/office/drawing/2014/main" val="2489204629"/>
                    </a:ext>
                  </a:extLst>
                </a:gridCol>
                <a:gridCol w="2031962">
                  <a:extLst>
                    <a:ext uri="{9D8B030D-6E8A-4147-A177-3AD203B41FA5}">
                      <a16:colId xmlns:a16="http://schemas.microsoft.com/office/drawing/2014/main" val="4294763451"/>
                    </a:ext>
                  </a:extLst>
                </a:gridCol>
              </a:tblGrid>
              <a:tr h="949949">
                <a:tc>
                  <a:txBody>
                    <a:bodyPr/>
                    <a:lstStyle/>
                    <a:p>
                      <a:pPr indent="215900" algn="ctr">
                        <a:buNone/>
                      </a:pPr>
                      <a:r>
                        <a:rPr lang="lv-LV" sz="1200" b="1" i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1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buNone/>
                      </a:pPr>
                      <a:r>
                        <a:rPr lang="lv-LV" sz="1600" b="1" i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ZEMES VIENĪBU SKAITS</a:t>
                      </a:r>
                      <a:endParaRPr lang="lv-LV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buNone/>
                      </a:pPr>
                      <a:r>
                        <a:rPr lang="lv-LV" sz="1600" b="1" i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KOPĒJĀ PLATĪBA (HA)</a:t>
                      </a:r>
                      <a:endParaRPr lang="lv-LV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buNone/>
                      </a:pPr>
                      <a:r>
                        <a:rPr lang="lv-LV" sz="1600" b="1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T.SK. LAUKSAIMNIECĪBĀ IZMANTOJAMĀ ZEME (HA)</a:t>
                      </a:r>
                      <a:endParaRPr lang="lv-LV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buNone/>
                      </a:pPr>
                      <a:r>
                        <a:rPr lang="lv-LV" sz="1600" b="1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MEŽI (HA)</a:t>
                      </a:r>
                      <a:endParaRPr lang="lv-LV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459081"/>
                  </a:ext>
                </a:extLst>
              </a:tr>
              <a:tr h="949949">
                <a:tc>
                  <a:txBody>
                    <a:bodyPr/>
                    <a:lstStyle/>
                    <a:p>
                      <a:pPr indent="215900" algn="ctr">
                        <a:buNone/>
                      </a:pPr>
                      <a:r>
                        <a:rPr lang="lv-LV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NEKUSTAMIE ĪPAŠUMI</a:t>
                      </a:r>
                      <a:endParaRPr lang="lv-LV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15900" algn="ctr">
                        <a:buNone/>
                      </a:pPr>
                      <a:r>
                        <a:rPr lang="lv-LV" sz="1600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(ir reģistrēts Zemesgrāmatā)</a:t>
                      </a:r>
                      <a:endParaRPr lang="lv-LV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buNone/>
                      </a:pPr>
                      <a:r>
                        <a:rPr lang="lv-LV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1486</a:t>
                      </a:r>
                      <a:endParaRPr lang="lv-LV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buNone/>
                      </a:pPr>
                      <a:r>
                        <a:rPr lang="lv-LV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4360</a:t>
                      </a:r>
                      <a:endParaRPr lang="lv-LV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buNone/>
                      </a:pPr>
                      <a:r>
                        <a:rPr lang="lv-LV" sz="24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962</a:t>
                      </a:r>
                      <a:endParaRPr lang="lv-LV" sz="2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buNone/>
                      </a:pPr>
                      <a:r>
                        <a:rPr lang="lv-LV" sz="2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2208</a:t>
                      </a:r>
                      <a:endParaRPr lang="lv-LV" sz="2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15900" algn="ctr">
                        <a:buNone/>
                      </a:pPr>
                      <a:r>
                        <a:rPr lang="lv-LV" sz="24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562" marR="66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504831"/>
                  </a:ext>
                </a:extLst>
              </a:tr>
              <a:tr h="949949">
                <a:tc>
                  <a:txBody>
                    <a:bodyPr/>
                    <a:lstStyle/>
                    <a:p>
                      <a:pPr indent="215900" algn="ctr">
                        <a:buNone/>
                      </a:pPr>
                      <a:r>
                        <a:rPr lang="lv-LV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PAŠVALDĪBAI PIEKRITĪGĀ ZEME</a:t>
                      </a:r>
                      <a:endParaRPr lang="lv-LV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15900" algn="ctr">
                        <a:buNone/>
                      </a:pPr>
                      <a:r>
                        <a:rPr lang="lv-LV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lv-LV" sz="1600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nav reģistrēts Zemesgrāmatā)</a:t>
                      </a:r>
                      <a:endParaRPr lang="lv-LV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buNone/>
                      </a:pPr>
                      <a:r>
                        <a:rPr lang="lv-LV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2444</a:t>
                      </a:r>
                      <a:endParaRPr lang="lv-LV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buNone/>
                      </a:pPr>
                      <a:r>
                        <a:rPr lang="lv-LV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4328</a:t>
                      </a:r>
                      <a:endParaRPr lang="lv-LV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buNone/>
                      </a:pPr>
                      <a:r>
                        <a:rPr lang="lv-LV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2388</a:t>
                      </a:r>
                      <a:endParaRPr lang="lv-LV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buNone/>
                      </a:pPr>
                      <a:r>
                        <a:rPr lang="lv-LV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448</a:t>
                      </a:r>
                      <a:endParaRPr lang="lv-LV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034599"/>
                  </a:ext>
                </a:extLst>
              </a:tr>
              <a:tr h="712461">
                <a:tc>
                  <a:txBody>
                    <a:bodyPr/>
                    <a:lstStyle/>
                    <a:p>
                      <a:pPr indent="215900" algn="ctr">
                        <a:buNone/>
                      </a:pPr>
                      <a:r>
                        <a:rPr lang="lv-LV" sz="16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ZEME ZEMES REFORMAS PABEIGŠANAI</a:t>
                      </a:r>
                    </a:p>
                  </a:txBody>
                  <a:tcPr marL="66562" marR="66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buNone/>
                      </a:pPr>
                      <a:r>
                        <a:rPr lang="lv-LV" sz="24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66562" marR="66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buNone/>
                      </a:pPr>
                      <a:r>
                        <a:rPr lang="lv-LV" sz="24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159</a:t>
                      </a:r>
                    </a:p>
                  </a:txBody>
                  <a:tcPr marL="66562" marR="66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buNone/>
                      </a:pPr>
                      <a:r>
                        <a:rPr lang="lv-LV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64</a:t>
                      </a:r>
                      <a:endParaRPr lang="lv-LV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buNone/>
                      </a:pPr>
                      <a:r>
                        <a:rPr lang="lv-LV" sz="2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lv-LV" sz="2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092593"/>
                  </a:ext>
                </a:extLst>
              </a:tr>
              <a:tr h="474974">
                <a:tc>
                  <a:txBody>
                    <a:bodyPr/>
                    <a:lstStyle/>
                    <a:p>
                      <a:pPr indent="215900" algn="ctr">
                        <a:buNone/>
                      </a:pPr>
                      <a:r>
                        <a:rPr lang="lv-LV" sz="16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REZERVES ZEMES FONDS</a:t>
                      </a:r>
                    </a:p>
                  </a:txBody>
                  <a:tcPr marL="66562" marR="66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buNone/>
                      </a:pPr>
                      <a:r>
                        <a:rPr lang="lv-LV" sz="24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206</a:t>
                      </a:r>
                    </a:p>
                  </a:txBody>
                  <a:tcPr marL="66562" marR="66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buNone/>
                      </a:pPr>
                      <a:r>
                        <a:rPr lang="lv-LV" sz="24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185</a:t>
                      </a:r>
                    </a:p>
                  </a:txBody>
                  <a:tcPr marL="66562" marR="66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buNone/>
                      </a:pPr>
                      <a:r>
                        <a:rPr lang="lv-LV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58</a:t>
                      </a:r>
                      <a:endParaRPr lang="lv-LV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buNone/>
                      </a:pPr>
                      <a:r>
                        <a:rPr lang="lv-LV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lv-LV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00643"/>
                  </a:ext>
                </a:extLst>
              </a:tr>
              <a:tr h="806053">
                <a:tc>
                  <a:txBody>
                    <a:bodyPr/>
                    <a:lstStyle/>
                    <a:p>
                      <a:pPr indent="215900" algn="ctr">
                        <a:buNone/>
                      </a:pPr>
                      <a:r>
                        <a:rPr lang="lv-LV" sz="16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VALSTS ĪPAŠUMĀ UZ LIKUMA PAMATA </a:t>
                      </a:r>
                    </a:p>
                  </a:txBody>
                  <a:tcPr marL="66562" marR="66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buNone/>
                      </a:pPr>
                      <a:r>
                        <a:rPr lang="lv-LV" sz="24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66562" marR="66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buNone/>
                      </a:pPr>
                      <a:r>
                        <a:rPr lang="lv-LV" sz="24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3511</a:t>
                      </a:r>
                    </a:p>
                    <a:p>
                      <a:pPr indent="215900" algn="ctr">
                        <a:buNone/>
                      </a:pPr>
                      <a:r>
                        <a:rPr lang="lv-LV" sz="16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(zem ūdeņiem)</a:t>
                      </a:r>
                    </a:p>
                  </a:txBody>
                  <a:tcPr marL="66562" marR="66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buNone/>
                      </a:pPr>
                      <a:r>
                        <a:rPr lang="lv-LV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lv-LV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buNone/>
                      </a:pPr>
                      <a:r>
                        <a:rPr lang="lv-LV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lv-LV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416585"/>
                  </a:ext>
                </a:extLst>
              </a:tr>
              <a:tr h="438708">
                <a:tc>
                  <a:txBody>
                    <a:bodyPr/>
                    <a:lstStyle/>
                    <a:p>
                      <a:pPr indent="215900" algn="ctr">
                        <a:buNone/>
                      </a:pPr>
                      <a:r>
                        <a:rPr lang="lv-LV" sz="16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KOPĀ</a:t>
                      </a:r>
                      <a:endParaRPr lang="lv-LV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buNone/>
                      </a:pPr>
                      <a:r>
                        <a:rPr lang="lv-LV" sz="2400" b="1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4263</a:t>
                      </a:r>
                      <a:endParaRPr lang="lv-LV" sz="2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buNone/>
                      </a:pPr>
                      <a:r>
                        <a:rPr lang="lv-LV" sz="2400" b="1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12543</a:t>
                      </a:r>
                      <a:endParaRPr lang="lv-LV" sz="2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buNone/>
                      </a:pPr>
                      <a:r>
                        <a:rPr lang="lv-LV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3472</a:t>
                      </a:r>
                      <a:endParaRPr lang="lv-LV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buNone/>
                      </a:pPr>
                      <a:r>
                        <a:rPr lang="lv-LV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2692</a:t>
                      </a:r>
                      <a:endParaRPr lang="lv-LV" sz="2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621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63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671F49F-A65C-77E3-D994-B34E9047E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Iznomātā / neiznomātā LIZ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D17DEA1C-FA37-4895-1E27-BA8BCB2CC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0541272" cy="3880773"/>
          </a:xfrm>
        </p:spPr>
        <p:txBody>
          <a:bodyPr/>
          <a:lstStyle/>
          <a:p>
            <a:pPr marL="0" lvl="0" indent="21590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lv-LV" altLang="lv-LV" sz="2400" dirty="0">
                <a:solidFill>
                  <a:schemeClr val="tx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Pašvaldībai ir lauksaimniecības zeme:                </a:t>
            </a:r>
            <a:r>
              <a:rPr lang="lv-LV" sz="2400" kern="100" dirty="0">
                <a:solidFill>
                  <a:srgbClr val="00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3472 ha</a:t>
            </a:r>
            <a:endParaRPr lang="lv-LV" altLang="lv-LV" sz="2400" dirty="0">
              <a:solidFill>
                <a:schemeClr val="tx1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21590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lv-LV" altLang="lv-LV" sz="2400" dirty="0">
              <a:solidFill>
                <a:schemeClr val="tx1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21590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lv-LV" altLang="lv-LV" sz="2400" dirty="0">
                <a:solidFill>
                  <a:schemeClr val="tx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Pašvaldībā ir reģistrēti: 2275 nomas līgumi par:  2691 ha</a:t>
            </a:r>
          </a:p>
          <a:p>
            <a:pPr marL="0" lvl="0" indent="21590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lv-LV" altLang="lv-LV" sz="2400" dirty="0">
              <a:solidFill>
                <a:schemeClr val="tx1"/>
              </a:solidFill>
            </a:endParaRPr>
          </a:p>
          <a:p>
            <a:pPr marL="0" indent="21590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lv-LV" altLang="lv-LV" sz="2400" dirty="0">
                <a:solidFill>
                  <a:schemeClr val="tx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Brīva neiznomāta lauksaimniecības zeme:           </a:t>
            </a:r>
            <a:r>
              <a:rPr lang="lv-LV" altLang="lv-LV" sz="2400" b="1" i="1" u="sng" dirty="0">
                <a:solidFill>
                  <a:schemeClr val="tx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781 ha</a:t>
            </a:r>
            <a:r>
              <a:rPr lang="lv-LV" altLang="lv-LV" sz="2400" i="1" dirty="0">
                <a:solidFill>
                  <a:schemeClr val="tx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r>
              <a:rPr lang="lv-LV" altLang="lv-LV" sz="2400" dirty="0">
                <a:solidFill>
                  <a:schemeClr val="tx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lv-LV" sz="2400" kern="100" dirty="0">
                <a:solidFill>
                  <a:srgbClr val="00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3472 </a:t>
            </a:r>
            <a:r>
              <a:rPr lang="lv-LV" sz="2400" b="1" kern="100" dirty="0">
                <a:solidFill>
                  <a:srgbClr val="00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lv-LV" altLang="lv-LV" sz="2400" dirty="0">
                <a:solidFill>
                  <a:schemeClr val="tx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2691)</a:t>
            </a:r>
            <a:endParaRPr lang="lv-LV" sz="24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21590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lv-LV" altLang="lv-LV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99802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EB6A0B7-137D-0003-0475-78E667DF9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Pašreizējā LIZ atsavināšanas (pārdošanas) kārtība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F6EF32F-EEFE-EA67-5160-6C22508EC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lv-LV" sz="2400" dirty="0"/>
              <a:t>1. Pārvaldes vadītājs ierosina zemes vienības atsavināšanu,</a:t>
            </a:r>
          </a:p>
          <a:p>
            <a:r>
              <a:rPr lang="lv-LV" sz="2400" dirty="0"/>
              <a:t>2. Īpašumu nodaļas darbinieki organizē atsavināšanas procesu (uzmērīšana, reģistrēšana, novērtēšana, atsavināšana, …. ),</a:t>
            </a:r>
          </a:p>
          <a:p>
            <a:r>
              <a:rPr lang="lv-LV" sz="2400" dirty="0"/>
              <a:t>3. Juridiskā nodaļa organizē līguma, juridisko dokumentu sagatavošanu, </a:t>
            </a:r>
          </a:p>
          <a:p>
            <a:r>
              <a:rPr lang="lv-LV" sz="2400" dirty="0"/>
              <a:t>4. Puses paraksta darījuma dokumentus,</a:t>
            </a:r>
          </a:p>
          <a:p>
            <a:r>
              <a:rPr lang="lv-LV" sz="2400" dirty="0"/>
              <a:t>5. Līdzekļi no zemes vienības pārdošanas ienāk pārvaldes kontā (pēc atmaksas grafika, vai vienā maksājumā). 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488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FBF212C-0846-792C-01A7-66E799973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Diskusija par citu LIZ atsavināšanas kārtību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1A1A1CEC-AFCF-F4B6-54C0-5EE5ACF15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834194"/>
          </a:xfrm>
        </p:spPr>
        <p:txBody>
          <a:bodyPr>
            <a:normAutofit/>
          </a:bodyPr>
          <a:lstStyle/>
          <a:p>
            <a:r>
              <a:rPr lang="lv-LV" dirty="0"/>
              <a:t>Varianti:</a:t>
            </a:r>
          </a:p>
          <a:p>
            <a:r>
              <a:rPr lang="lv-LV" dirty="0"/>
              <a:t>Neko nemainīt.</a:t>
            </a:r>
          </a:p>
          <a:p>
            <a:r>
              <a:rPr lang="lv-LV" dirty="0"/>
              <a:t>Mainīt:</a:t>
            </a:r>
          </a:p>
          <a:p>
            <a:r>
              <a:rPr lang="lv-LV" dirty="0"/>
              <a:t>1. Nekustamās nodaļas speciālists ierosina zemes vienības atsavināšanu, ja:</a:t>
            </a:r>
          </a:p>
          <a:p>
            <a:r>
              <a:rPr lang="lv-LV" dirty="0"/>
              <a:t>- beidzas nomas līguma termiņš,</a:t>
            </a:r>
          </a:p>
          <a:p>
            <a:r>
              <a:rPr lang="lv-LV" dirty="0"/>
              <a:t>- zeme netiek apstrādāta atbilstoši līgumā noteiktajam,</a:t>
            </a:r>
          </a:p>
          <a:p>
            <a:r>
              <a:rPr lang="lv-LV" dirty="0"/>
              <a:t>- ir parādi,</a:t>
            </a:r>
          </a:p>
          <a:p>
            <a:r>
              <a:rPr lang="lv-LV" dirty="0"/>
              <a:t>- zemes vienības, kuras nav nepieciešamas pašvaldības autonomo funkciju veikšanai,</a:t>
            </a:r>
          </a:p>
          <a:p>
            <a:r>
              <a:rPr lang="lv-LV" dirty="0"/>
              <a:t>2. Saskaņo ar: pārvaldes vadītāju, dabas resursu speciālistu, attīstības nodaļu,</a:t>
            </a:r>
          </a:p>
          <a:p>
            <a:r>
              <a:rPr lang="lv-LV" dirty="0"/>
              <a:t>3. Gatavo domes lēmuma projektu par zemes vienības atsavināšanu,</a:t>
            </a:r>
          </a:p>
          <a:p>
            <a:pPr lvl="1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6527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9CEEBEC-E007-4E4F-4E72-8E4094ED3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12801"/>
            <a:ext cx="8596668" cy="5228561"/>
          </a:xfrm>
        </p:spPr>
        <p:txBody>
          <a:bodyPr/>
          <a:lstStyle/>
          <a:p>
            <a:r>
              <a:rPr lang="lv-LV" dirty="0"/>
              <a:t>4. Īpašumu nodaļas darbinieki organizē atsavināšanas procesu (uzmērīšana, reģistrēšana, novērtēšana, atsavināšana, …. ),</a:t>
            </a:r>
          </a:p>
          <a:p>
            <a:r>
              <a:rPr lang="lv-LV" dirty="0"/>
              <a:t>5. Juridiskā nodaļa organizē līguma, juridisko dokumentu sagatavošanu, </a:t>
            </a:r>
          </a:p>
          <a:p>
            <a:r>
              <a:rPr lang="lv-LV" dirty="0"/>
              <a:t>6. Puses paraksta darījuma dokumentus,</a:t>
            </a:r>
          </a:p>
          <a:p>
            <a:r>
              <a:rPr lang="lv-LV" dirty="0"/>
              <a:t>7. Līdzekļi no zemes vienības pārdošanas ienāk </a:t>
            </a:r>
            <a:r>
              <a:rPr lang="lv-LV" u="sng" dirty="0"/>
              <a:t>Pašvaldības kontā </a:t>
            </a:r>
            <a:r>
              <a:rPr lang="lv-LV" dirty="0"/>
              <a:t>(pēc atmaksas grafika, vai vienā maksājumā). Centralizēti tiek plānoti reģistrēšanas/apsaimniekošanas izdevumi (kā šobrīd notiek ar meža zemēm).</a:t>
            </a:r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2612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2226CE7-4B73-DCE8-FEE2-376C0142D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graphicFrame>
        <p:nvGraphicFramePr>
          <p:cNvPr id="5" name="Tabula 4">
            <a:extLst>
              <a:ext uri="{FF2B5EF4-FFF2-40B4-BE49-F238E27FC236}">
                <a16:creationId xmlns:a16="http://schemas.microsoft.com/office/drawing/2014/main" id="{FD16C147-54DE-6143-8A2C-F845CE7DF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281191"/>
              </p:ext>
            </p:extLst>
          </p:nvPr>
        </p:nvGraphicFramePr>
        <p:xfrm>
          <a:off x="0" y="0"/>
          <a:ext cx="8204201" cy="192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04201">
                  <a:extLst>
                    <a:ext uri="{9D8B030D-6E8A-4147-A177-3AD203B41FA5}">
                      <a16:colId xmlns:a16="http://schemas.microsoft.com/office/drawing/2014/main" val="611885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4945965"/>
                  </a:ext>
                </a:extLst>
              </a:tr>
            </a:tbl>
          </a:graphicData>
        </a:graphic>
      </p:graphicFrame>
      <p:graphicFrame>
        <p:nvGraphicFramePr>
          <p:cNvPr id="6" name="Tabula 5">
            <a:extLst>
              <a:ext uri="{FF2B5EF4-FFF2-40B4-BE49-F238E27FC236}">
                <a16:creationId xmlns:a16="http://schemas.microsoft.com/office/drawing/2014/main" id="{3E731D27-4EF2-6688-94D3-1AF9F91C18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118297"/>
              </p:ext>
            </p:extLst>
          </p:nvPr>
        </p:nvGraphicFramePr>
        <p:xfrm>
          <a:off x="677332" y="609600"/>
          <a:ext cx="8596669" cy="971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96669">
                  <a:extLst>
                    <a:ext uri="{9D8B030D-6E8A-4147-A177-3AD203B41FA5}">
                      <a16:colId xmlns:a16="http://schemas.microsoft.com/office/drawing/2014/main" val="3389641536"/>
                    </a:ext>
                  </a:extLst>
                </a:gridCol>
              </a:tblGrid>
              <a:tr h="9715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2400" u="none" strike="noStrike" dirty="0">
                          <a:effectLst/>
                        </a:rPr>
                        <a:t>Ienākumi no pārdotajām zemēm, būvēm un cirsmām _ 2024.g., 2025.g.10mēn., EUR</a:t>
                      </a:r>
                      <a:endParaRPr lang="lv-LV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4259937"/>
                  </a:ext>
                </a:extLst>
              </a:tr>
            </a:tbl>
          </a:graphicData>
        </a:graphic>
      </p:graphicFrame>
      <p:graphicFrame>
        <p:nvGraphicFramePr>
          <p:cNvPr id="9" name="Satura vietturis 8">
            <a:extLst>
              <a:ext uri="{FF2B5EF4-FFF2-40B4-BE49-F238E27FC236}">
                <a16:creationId xmlns:a16="http://schemas.microsoft.com/office/drawing/2014/main" id="{0B33AF82-5A50-D211-CF22-7896E64537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2553826"/>
              </p:ext>
            </p:extLst>
          </p:nvPr>
        </p:nvGraphicFramePr>
        <p:xfrm>
          <a:off x="782914" y="2325414"/>
          <a:ext cx="4443353" cy="41471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9378">
                  <a:extLst>
                    <a:ext uri="{9D8B030D-6E8A-4147-A177-3AD203B41FA5}">
                      <a16:colId xmlns:a16="http://schemas.microsoft.com/office/drawing/2014/main" val="2681948252"/>
                    </a:ext>
                  </a:extLst>
                </a:gridCol>
                <a:gridCol w="2223975">
                  <a:extLst>
                    <a:ext uri="{9D8B030D-6E8A-4147-A177-3AD203B41FA5}">
                      <a16:colId xmlns:a16="http://schemas.microsoft.com/office/drawing/2014/main" val="2090816998"/>
                    </a:ext>
                  </a:extLst>
                </a:gridCol>
              </a:tblGrid>
              <a:tr h="3779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v-LV" sz="2400" u="none" strike="noStrike" dirty="0">
                          <a:effectLst/>
                        </a:rPr>
                        <a:t>2024.g.</a:t>
                      </a:r>
                      <a:endParaRPr lang="lv-LV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v-LV" sz="2400" u="none" strike="noStrike" dirty="0">
                          <a:effectLst/>
                        </a:rPr>
                        <a:t>1.637.550,69</a:t>
                      </a:r>
                      <a:endParaRPr lang="lv-LV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503408"/>
                  </a:ext>
                </a:extLst>
              </a:tr>
              <a:tr h="3557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v-LV" sz="1100" u="none" strike="noStrike" dirty="0">
                          <a:effectLst/>
                        </a:rPr>
                        <a:t> 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v-LV" sz="1100" u="none" strike="noStrike">
                          <a:effectLst/>
                        </a:rPr>
                        <a:t> 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7931508"/>
                  </a:ext>
                </a:extLst>
              </a:tr>
              <a:tr h="33879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v-LV" sz="2400" u="none" strike="noStrike" dirty="0">
                          <a:effectLst/>
                        </a:rPr>
                        <a:t>Zeme</a:t>
                      </a:r>
                      <a:endParaRPr lang="lv-LV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v-LV" sz="2400" u="none" strike="noStrike" dirty="0">
                          <a:effectLst/>
                        </a:rPr>
                        <a:t>376.331,18</a:t>
                      </a:r>
                      <a:endParaRPr lang="lv-LV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2055378"/>
                  </a:ext>
                </a:extLst>
              </a:tr>
              <a:tr h="33879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v-LV" sz="2400" u="none" strike="noStrike" dirty="0">
                          <a:effectLst/>
                        </a:rPr>
                        <a:t>Būves</a:t>
                      </a:r>
                      <a:endParaRPr lang="lv-LV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v-LV" sz="2400" u="none" strike="noStrike" dirty="0">
                          <a:effectLst/>
                        </a:rPr>
                        <a:t>355.932,91</a:t>
                      </a:r>
                      <a:endParaRPr lang="lv-LV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4007206"/>
                  </a:ext>
                </a:extLst>
              </a:tr>
              <a:tr h="41123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v-LV" sz="2400" u="none" strike="noStrike" dirty="0">
                          <a:effectLst/>
                        </a:rPr>
                        <a:t>Cirsmas</a:t>
                      </a:r>
                      <a:endParaRPr lang="lv-LV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v-LV" sz="2400" u="none" strike="noStrike" dirty="0">
                          <a:effectLst/>
                        </a:rPr>
                        <a:t>905.286,60</a:t>
                      </a:r>
                      <a:endParaRPr lang="lv-LV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0040887"/>
                  </a:ext>
                </a:extLst>
              </a:tr>
              <a:tr h="3557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lv-LV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lv-LV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6131736"/>
                  </a:ext>
                </a:extLst>
              </a:tr>
              <a:tr h="3557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v-LV" sz="2400" u="none" strike="noStrike">
                          <a:effectLst/>
                        </a:rPr>
                        <a:t>2025.g.10mēn.</a:t>
                      </a:r>
                      <a:endParaRPr lang="lv-LV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v-LV" sz="2400" u="none" strike="noStrike" dirty="0">
                          <a:effectLst/>
                        </a:rPr>
                        <a:t>970.677,13</a:t>
                      </a:r>
                      <a:endParaRPr lang="lv-LV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285254"/>
                  </a:ext>
                </a:extLst>
              </a:tr>
              <a:tr h="3557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v-LV" sz="2400" u="none" strike="noStrike">
                          <a:effectLst/>
                        </a:rPr>
                        <a:t> </a:t>
                      </a:r>
                      <a:endParaRPr lang="lv-LV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v-LV" sz="2400" u="none" strike="noStrike" dirty="0">
                          <a:effectLst/>
                        </a:rPr>
                        <a:t> </a:t>
                      </a:r>
                      <a:endParaRPr lang="lv-LV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9969414"/>
                  </a:ext>
                </a:extLst>
              </a:tr>
              <a:tr h="33879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v-LV" sz="2400" u="none" strike="noStrike">
                          <a:effectLst/>
                        </a:rPr>
                        <a:t>Zeme</a:t>
                      </a:r>
                      <a:endParaRPr lang="lv-LV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v-LV" sz="2400" u="none" strike="noStrike" dirty="0">
                          <a:effectLst/>
                        </a:rPr>
                        <a:t>278.098,30</a:t>
                      </a:r>
                      <a:endParaRPr lang="lv-LV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337635"/>
                  </a:ext>
                </a:extLst>
              </a:tr>
              <a:tr h="33879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v-LV" sz="2400" u="none" strike="noStrike" dirty="0">
                          <a:effectLst/>
                        </a:rPr>
                        <a:t>Būves</a:t>
                      </a:r>
                      <a:endParaRPr lang="lv-LV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v-LV" sz="2400" u="none" strike="noStrike" dirty="0">
                          <a:effectLst/>
                        </a:rPr>
                        <a:t>268.060,18</a:t>
                      </a:r>
                      <a:endParaRPr lang="lv-LV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28811334"/>
                  </a:ext>
                </a:extLst>
              </a:tr>
              <a:tr h="3557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v-LV" sz="2400" u="none" strike="noStrike">
                          <a:effectLst/>
                        </a:rPr>
                        <a:t>Cirsmas</a:t>
                      </a:r>
                      <a:endParaRPr lang="lv-LV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v-LV" sz="2400" u="none" strike="noStrike" dirty="0">
                          <a:effectLst/>
                        </a:rPr>
                        <a:t>424.518,65</a:t>
                      </a:r>
                      <a:endParaRPr lang="lv-LV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0008380"/>
                  </a:ext>
                </a:extLst>
              </a:tr>
            </a:tbl>
          </a:graphicData>
        </a:graphic>
      </p:graphicFrame>
      <p:pic>
        <p:nvPicPr>
          <p:cNvPr id="10" name="Attēls 9">
            <a:extLst>
              <a:ext uri="{FF2B5EF4-FFF2-40B4-BE49-F238E27FC236}">
                <a16:creationId xmlns:a16="http://schemas.microsoft.com/office/drawing/2014/main" id="{C55E23D1-EA08-5BB5-D9E3-C59D06303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708" y="2347594"/>
            <a:ext cx="5101022" cy="390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99579"/>
      </p:ext>
    </p:extLst>
  </p:cSld>
  <p:clrMapOvr>
    <a:masterClrMapping/>
  </p:clrMapOvr>
</p:sld>
</file>

<file path=ppt/theme/theme1.xml><?xml version="1.0" encoding="utf-8"?>
<a:theme xmlns:a="http://schemas.openxmlformats.org/drawingml/2006/main" name="Šķautne">
  <a:themeElements>
    <a:clrScheme name="Šķautn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Šķautn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ķautn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1247</TotalTime>
  <Words>478</Words>
  <Application>Microsoft Office PowerPoint</Application>
  <PresentationFormat>Platekrāna</PresentationFormat>
  <Paragraphs>103</Paragraphs>
  <Slides>11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6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11</vt:i4>
      </vt:variant>
    </vt:vector>
  </HeadingPairs>
  <TitlesOfParts>
    <vt:vector size="18" baseType="lpstr">
      <vt:lpstr>Aptos</vt:lpstr>
      <vt:lpstr>Aptos Narrow</vt:lpstr>
      <vt:lpstr>Arial</vt:lpstr>
      <vt:lpstr>Times New Roman</vt:lpstr>
      <vt:lpstr>Trebuchet MS</vt:lpstr>
      <vt:lpstr>Wingdings 3</vt:lpstr>
      <vt:lpstr>Šķautne</vt:lpstr>
      <vt:lpstr>Informācija / diskusijas par Novada nekustamajiem īpašumiem un Lauksaimniecības zemi</vt:lpstr>
      <vt:lpstr>.</vt:lpstr>
      <vt:lpstr>.</vt:lpstr>
      <vt:lpstr>AIZKRAUKLES NOVADA PAŠVALDĪBAS zeme (pēc lietošanas veida) </vt:lpstr>
      <vt:lpstr>Iznomātā / neiznomātā LIZ</vt:lpstr>
      <vt:lpstr>Pašreizējā LIZ atsavināšanas (pārdošanas) kārtība</vt:lpstr>
      <vt:lpstr>Diskusija par citu LIZ atsavināšanas kārtību</vt:lpstr>
      <vt:lpstr>PowerPoint prezentācija</vt:lpstr>
      <vt:lpstr>PowerPoint prezentācija</vt:lpstr>
      <vt:lpstr>Noteikt mērķus / finansējumu 2026.g.: </vt:lpstr>
      <vt:lpstr>Paldies!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Gvido Liepiņš</dc:creator>
  <cp:lastModifiedBy>Daiga Naroga</cp:lastModifiedBy>
  <cp:revision>2</cp:revision>
  <dcterms:created xsi:type="dcterms:W3CDTF">2025-11-12T12:51:04Z</dcterms:created>
  <dcterms:modified xsi:type="dcterms:W3CDTF">2025-12-02T07:15:26Z</dcterms:modified>
</cp:coreProperties>
</file>