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89" r:id="rId4"/>
    <p:sldId id="275" r:id="rId5"/>
    <p:sldId id="257" r:id="rId6"/>
    <p:sldId id="258" r:id="rId7"/>
    <p:sldId id="264" r:id="rId8"/>
    <p:sldId id="259" r:id="rId9"/>
    <p:sldId id="260" r:id="rId10"/>
    <p:sldId id="266" r:id="rId11"/>
    <p:sldId id="262" r:id="rId12"/>
    <p:sldId id="263" r:id="rId13"/>
    <p:sldId id="272" r:id="rId14"/>
    <p:sldId id="276" r:id="rId15"/>
    <p:sldId id="288" r:id="rId16"/>
    <p:sldId id="277" r:id="rId17"/>
    <p:sldId id="278" r:id="rId18"/>
    <p:sldId id="279" r:id="rId19"/>
    <p:sldId id="280" r:id="rId20"/>
    <p:sldId id="281" r:id="rId21"/>
    <p:sldId id="282" r:id="rId22"/>
    <p:sldId id="283" r:id="rId23"/>
    <p:sldId id="284" r:id="rId24"/>
    <p:sldId id="285" r:id="rId25"/>
    <p:sldId id="290" r:id="rId26"/>
    <p:sldId id="286" r:id="rId27"/>
    <p:sldId id="287" r:id="rId28"/>
    <p:sldId id="268" r:id="rId29"/>
    <p:sldId id="291" r:id="rId30"/>
    <p:sldId id="270" r:id="rId31"/>
    <p:sldId id="271" r:id="rId32"/>
    <p:sldId id="26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41797-D421-4354-B12E-C1B2BD48C9C5}" v="57" dt="2025-01-22T08:23:38.320"/>
  </p1510:revLst>
</p1510:revInfo>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ristaDzene\AppData\Local\Microsoft\Windows\INetCache\Content.Outlook\HYMR7X8K\Diagramma%202026%20budzeta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Līdz darba spējas vecumam (līdz 14.g.)</c:v>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Lapa1!$A$13:$A$18</c:f>
              <c:strCache>
                <c:ptCount val="6"/>
                <c:pt idx="0">
                  <c:v>Aizkraukle un pagasts</c:v>
                </c:pt>
                <c:pt idx="1">
                  <c:v>Jaunjelgavas apvienība</c:v>
                </c:pt>
                <c:pt idx="2">
                  <c:v>Kokneses apvienība</c:v>
                </c:pt>
                <c:pt idx="3">
                  <c:v>Pļaviņu apvienība</c:v>
                </c:pt>
                <c:pt idx="4">
                  <c:v>Neretas apvienība</c:v>
                </c:pt>
                <c:pt idx="5">
                  <c:v>Skrīveru pagasts</c:v>
                </c:pt>
              </c:strCache>
            </c:strRef>
          </c:cat>
          <c:val>
            <c:numRef>
              <c:f>Lapa1!$B$13:$B$18</c:f>
              <c:numCache>
                <c:formatCode>General</c:formatCode>
                <c:ptCount val="6"/>
                <c:pt idx="0">
                  <c:v>1046</c:v>
                </c:pt>
                <c:pt idx="1">
                  <c:v>719</c:v>
                </c:pt>
                <c:pt idx="2">
                  <c:v>734</c:v>
                </c:pt>
                <c:pt idx="3">
                  <c:v>603</c:v>
                </c:pt>
                <c:pt idx="4">
                  <c:v>321</c:v>
                </c:pt>
                <c:pt idx="5">
                  <c:v>485</c:v>
                </c:pt>
              </c:numCache>
            </c:numRef>
          </c:val>
          <c:extLst>
            <c:ext xmlns:c16="http://schemas.microsoft.com/office/drawing/2014/chart" uri="{C3380CC4-5D6E-409C-BE32-E72D297353CC}">
              <c16:uniqueId val="{00000000-90FC-4F26-86D3-1AA84488E0C1}"/>
            </c:ext>
          </c:extLst>
        </c:ser>
        <c:ser>
          <c:idx val="1"/>
          <c:order val="1"/>
          <c:tx>
            <c:v>Darbaspējas vecumā (15-64 g.v.)</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Lapa1!$A$13:$A$18</c:f>
              <c:strCache>
                <c:ptCount val="6"/>
                <c:pt idx="0">
                  <c:v>Aizkraukle un pagasts</c:v>
                </c:pt>
                <c:pt idx="1">
                  <c:v>Jaunjelgavas apvienība</c:v>
                </c:pt>
                <c:pt idx="2">
                  <c:v>Kokneses apvienība</c:v>
                </c:pt>
                <c:pt idx="3">
                  <c:v>Pļaviņu apvienība</c:v>
                </c:pt>
                <c:pt idx="4">
                  <c:v>Neretas apvienība</c:v>
                </c:pt>
                <c:pt idx="5">
                  <c:v>Skrīveru pagasts</c:v>
                </c:pt>
              </c:strCache>
            </c:strRef>
          </c:cat>
          <c:val>
            <c:numRef>
              <c:f>Lapa1!$C$13:$C$18</c:f>
              <c:numCache>
                <c:formatCode>General</c:formatCode>
                <c:ptCount val="6"/>
                <c:pt idx="0">
                  <c:v>4649</c:v>
                </c:pt>
                <c:pt idx="1">
                  <c:v>3078</c:v>
                </c:pt>
                <c:pt idx="2">
                  <c:v>3002</c:v>
                </c:pt>
                <c:pt idx="3">
                  <c:v>2868</c:v>
                </c:pt>
                <c:pt idx="4">
                  <c:v>1955</c:v>
                </c:pt>
                <c:pt idx="5">
                  <c:v>1974</c:v>
                </c:pt>
              </c:numCache>
            </c:numRef>
          </c:val>
          <c:extLst>
            <c:ext xmlns:c16="http://schemas.microsoft.com/office/drawing/2014/chart" uri="{C3380CC4-5D6E-409C-BE32-E72D297353CC}">
              <c16:uniqueId val="{00000001-90FC-4F26-86D3-1AA84488E0C1}"/>
            </c:ext>
          </c:extLst>
        </c:ser>
        <c:ser>
          <c:idx val="2"/>
          <c:order val="2"/>
          <c:tx>
            <c:v>Pēc darbaspējas vecuma (no 65 g.v.)</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Lapa1!$A$13:$A$18</c:f>
              <c:strCache>
                <c:ptCount val="6"/>
                <c:pt idx="0">
                  <c:v>Aizkraukle un pagasts</c:v>
                </c:pt>
                <c:pt idx="1">
                  <c:v>Jaunjelgavas apvienība</c:v>
                </c:pt>
                <c:pt idx="2">
                  <c:v>Kokneses apvienība</c:v>
                </c:pt>
                <c:pt idx="3">
                  <c:v>Pļaviņu apvienība</c:v>
                </c:pt>
                <c:pt idx="4">
                  <c:v>Neretas apvienība</c:v>
                </c:pt>
                <c:pt idx="5">
                  <c:v>Skrīveru pagasts</c:v>
                </c:pt>
              </c:strCache>
            </c:strRef>
          </c:cat>
          <c:val>
            <c:numRef>
              <c:f>Lapa1!$D$13:$D$18</c:f>
              <c:numCache>
                <c:formatCode>General</c:formatCode>
                <c:ptCount val="6"/>
                <c:pt idx="0">
                  <c:v>1888</c:v>
                </c:pt>
                <c:pt idx="1">
                  <c:v>1103</c:v>
                </c:pt>
                <c:pt idx="2">
                  <c:v>1132</c:v>
                </c:pt>
                <c:pt idx="3">
                  <c:v>1106</c:v>
                </c:pt>
                <c:pt idx="4">
                  <c:v>713</c:v>
                </c:pt>
                <c:pt idx="5">
                  <c:v>870</c:v>
                </c:pt>
              </c:numCache>
            </c:numRef>
          </c:val>
          <c:extLst>
            <c:ext xmlns:c16="http://schemas.microsoft.com/office/drawing/2014/chart" uri="{C3380CC4-5D6E-409C-BE32-E72D297353CC}">
              <c16:uniqueId val="{00000002-90FC-4F26-86D3-1AA84488E0C1}"/>
            </c:ext>
          </c:extLst>
        </c:ser>
        <c:dLbls>
          <c:showLegendKey val="0"/>
          <c:showVal val="0"/>
          <c:showCatName val="0"/>
          <c:showSerName val="0"/>
          <c:showPercent val="0"/>
          <c:showBubbleSize val="0"/>
        </c:dLbls>
        <c:gapWidth val="150"/>
        <c:overlap val="100"/>
        <c:axId val="409412384"/>
        <c:axId val="409414904"/>
      </c:barChart>
      <c:catAx>
        <c:axId val="40941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09414904"/>
        <c:crosses val="autoZero"/>
        <c:auto val="1"/>
        <c:lblAlgn val="ctr"/>
        <c:lblOffset val="100"/>
        <c:noMultiLvlLbl val="0"/>
      </c:catAx>
      <c:valAx>
        <c:axId val="409414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0941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74212218258349"/>
          <c:y val="3.2163742690058478E-2"/>
          <c:w val="0.46658941676322907"/>
          <c:h val="0.88304093567251463"/>
        </c:manualLayout>
      </c:layout>
      <c:pieChart>
        <c:varyColors val="1"/>
        <c:ser>
          <c:idx val="0"/>
          <c:order val="0"/>
          <c:dPt>
            <c:idx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3EB-4BE0-88C7-22480F62AADA}"/>
              </c:ext>
            </c:extLst>
          </c:dPt>
          <c:dPt>
            <c:idx val="1"/>
            <c:bubble3D val="0"/>
            <c:spPr>
              <a:solidFill>
                <a:schemeClr val="accent2">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3EB-4BE0-88C7-22480F62AAD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3EB-4BE0-88C7-22480F62AAD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3EB-4BE0-88C7-22480F62AAD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3EB-4BE0-88C7-22480F62AADA}"/>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3EB-4BE0-88C7-22480F62AADA}"/>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3EB-4BE0-88C7-22480F62AADA}"/>
              </c:ext>
            </c:extLst>
          </c:dPt>
          <c:dPt>
            <c:idx val="7"/>
            <c:bubble3D val="0"/>
            <c:spPr>
              <a:solidFill>
                <a:srgbClr val="E1691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93EB-4BE0-88C7-22480F62AADA}"/>
              </c:ext>
            </c:extLst>
          </c:dPt>
          <c:dPt>
            <c:idx val="8"/>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93EB-4BE0-88C7-22480F62AADA}"/>
              </c:ext>
            </c:extLst>
          </c:dPt>
          <c:dPt>
            <c:idx val="9"/>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93EB-4BE0-88C7-22480F62AADA}"/>
              </c:ext>
            </c:extLst>
          </c:dPt>
          <c:dPt>
            <c:idx val="10"/>
            <c:bubble3D val="0"/>
            <c:spPr>
              <a:solidFill>
                <a:schemeClr val="accent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93EB-4BE0-88C7-22480F62AADA}"/>
              </c:ext>
            </c:extLst>
          </c:dPt>
          <c:dLbls>
            <c:dLbl>
              <c:idx val="0"/>
              <c:layout>
                <c:manualLayout>
                  <c:x val="-0.13968084232808101"/>
                  <c:y val="-7.4391030068609847E-3"/>
                </c:manualLayout>
              </c:layout>
              <c:tx>
                <c:rich>
                  <a:bodyPr/>
                  <a:lstStyle/>
                  <a:p>
                    <a:r>
                      <a:rPr lang="lv-LV"/>
                      <a:t> </a:t>
                    </a:r>
                    <a:fld id="{B505F938-01A3-43CC-91A1-47F256670CAB}" type="CATEGORYNAME">
                      <a:rPr lang="en-US"/>
                      <a:pPr/>
                      <a:t>[KATEGORIJAS NOSAUKUMS]</a:t>
                    </a:fld>
                    <a:r>
                      <a:rPr lang="en-US"/>
                      <a:t> 44%</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EB-4BE0-88C7-22480F62AADA}"/>
                </c:ext>
              </c:extLst>
            </c:dLbl>
            <c:dLbl>
              <c:idx val="1"/>
              <c:layout>
                <c:manualLayout>
                  <c:x val="-3.8727383874234779E-2"/>
                  <c:y val="-0.23750080582032509"/>
                </c:manualLayout>
              </c:layout>
              <c:tx>
                <c:rich>
                  <a:bodyPr/>
                  <a:lstStyle/>
                  <a:p>
                    <a:fld id="{BFFD3C55-E156-42BF-84A0-5F5042BB6BA5}" type="CATEGORYNAME">
                      <a:rPr lang="lv-LV"/>
                      <a:pPr/>
                      <a:t>[KATEGORIJAS NOSAUKUMS]</a:t>
                    </a:fld>
                    <a:r>
                      <a:rPr lang="lv-LV"/>
                      <a:t> 3%</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EB-4BE0-88C7-22480F62AADA}"/>
                </c:ext>
              </c:extLst>
            </c:dLbl>
            <c:dLbl>
              <c:idx val="2"/>
              <c:delete val="1"/>
              <c:extLst>
                <c:ext xmlns:c15="http://schemas.microsoft.com/office/drawing/2012/chart" uri="{CE6537A1-D6FC-4f65-9D91-7224C49458BB}"/>
                <c:ext xmlns:c16="http://schemas.microsoft.com/office/drawing/2014/chart" uri="{C3380CC4-5D6E-409C-BE32-E72D297353CC}">
                  <c16:uniqueId val="{00000005-93EB-4BE0-88C7-22480F62AADA}"/>
                </c:ext>
              </c:extLst>
            </c:dLbl>
            <c:dLbl>
              <c:idx val="3"/>
              <c:delete val="1"/>
              <c:extLst>
                <c:ext xmlns:c15="http://schemas.microsoft.com/office/drawing/2012/chart" uri="{CE6537A1-D6FC-4f65-9D91-7224C49458BB}"/>
                <c:ext xmlns:c16="http://schemas.microsoft.com/office/drawing/2014/chart" uri="{C3380CC4-5D6E-409C-BE32-E72D297353CC}">
                  <c16:uniqueId val="{00000007-93EB-4BE0-88C7-22480F62AADA}"/>
                </c:ext>
              </c:extLst>
            </c:dLbl>
            <c:dLbl>
              <c:idx val="4"/>
              <c:delete val="1"/>
              <c:extLst>
                <c:ext xmlns:c15="http://schemas.microsoft.com/office/drawing/2012/chart" uri="{CE6537A1-D6FC-4f65-9D91-7224C49458BB}"/>
                <c:ext xmlns:c16="http://schemas.microsoft.com/office/drawing/2014/chart" uri="{C3380CC4-5D6E-409C-BE32-E72D297353CC}">
                  <c16:uniqueId val="{00000009-93EB-4BE0-88C7-22480F62AADA}"/>
                </c:ext>
              </c:extLst>
            </c:dLbl>
            <c:dLbl>
              <c:idx val="5"/>
              <c:delete val="1"/>
              <c:extLst>
                <c:ext xmlns:c15="http://schemas.microsoft.com/office/drawing/2012/chart" uri="{CE6537A1-D6FC-4f65-9D91-7224C49458BB}"/>
                <c:ext xmlns:c16="http://schemas.microsoft.com/office/drawing/2014/chart" uri="{C3380CC4-5D6E-409C-BE32-E72D297353CC}">
                  <c16:uniqueId val="{0000000B-93EB-4BE0-88C7-22480F62AADA}"/>
                </c:ext>
              </c:extLst>
            </c:dLbl>
            <c:dLbl>
              <c:idx val="6"/>
              <c:delete val="1"/>
              <c:extLst>
                <c:ext xmlns:c15="http://schemas.microsoft.com/office/drawing/2012/chart" uri="{CE6537A1-D6FC-4f65-9D91-7224C49458BB}"/>
                <c:ext xmlns:c16="http://schemas.microsoft.com/office/drawing/2014/chart" uri="{C3380CC4-5D6E-409C-BE32-E72D297353CC}">
                  <c16:uniqueId val="{0000000D-93EB-4BE0-88C7-22480F62AADA}"/>
                </c:ext>
              </c:extLst>
            </c:dLbl>
            <c:dLbl>
              <c:idx val="7"/>
              <c:layout>
                <c:manualLayout>
                  <c:x val="-8.7838979571354281E-2"/>
                  <c:y val="-8.7856517935258199E-2"/>
                </c:manualLayout>
              </c:layout>
              <c:tx>
                <c:rich>
                  <a:bodyPr/>
                  <a:lstStyle/>
                  <a:p>
                    <a:fld id="{1BCE8897-7A1C-4912-BA1F-741A47C2AECA}" type="CATEGORYNAME">
                      <a:rPr lang="lv-LV"/>
                      <a:pPr/>
                      <a:t>[KATEGORIJAS NOSAUKUMS]</a:t>
                    </a:fld>
                    <a:r>
                      <a:rPr lang="lv-LV"/>
                      <a:t> 2%</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3EB-4BE0-88C7-22480F62AADA}"/>
                </c:ext>
              </c:extLst>
            </c:dLbl>
            <c:dLbl>
              <c:idx val="8"/>
              <c:layout>
                <c:manualLayout>
                  <c:x val="6.7765196789567009E-2"/>
                  <c:y val="-7.6736888152138874E-2"/>
                </c:manualLayout>
              </c:layout>
              <c:tx>
                <c:rich>
                  <a:bodyPr/>
                  <a:lstStyle/>
                  <a:p>
                    <a:fld id="{A4301805-96C3-4D53-8FCD-2F97271CA52A}" type="CATEGORYNAME">
                      <a:rPr lang="en-US"/>
                      <a:pPr/>
                      <a:t>[KATEGORIJAS NOSAUKUMS]</a:t>
                    </a:fld>
                    <a:r>
                      <a:rPr lang="en-US"/>
                      <a:t> 41%</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3EB-4BE0-88C7-22480F62AADA}"/>
                </c:ext>
              </c:extLst>
            </c:dLbl>
            <c:dLbl>
              <c:idx val="9"/>
              <c:layout>
                <c:manualLayout>
                  <c:x val="9.5232707730768876E-2"/>
                  <c:y val="0.21226021089469077"/>
                </c:manualLayout>
              </c:layout>
              <c:tx>
                <c:rich>
                  <a:bodyPr/>
                  <a:lstStyle/>
                  <a:p>
                    <a:fld id="{953F866F-EC3B-47BF-AB53-F1856F17E764}" type="CATEGORYNAME">
                      <a:rPr lang="en-US"/>
                      <a:pPr/>
                      <a:t>[KATEGORIJAS NOSAUKUMS]</a:t>
                    </a:fld>
                    <a:r>
                      <a:rPr lang="en-US"/>
                      <a:t> 3%</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3EB-4BE0-88C7-22480F62AADA}"/>
                </c:ext>
              </c:extLst>
            </c:dLbl>
            <c:dLbl>
              <c:idx val="10"/>
              <c:layout>
                <c:manualLayout>
                  <c:x val="0.15257050574356074"/>
                  <c:y val="8.5861882396279413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BDEA4A7C-21E8-4191-ACBA-F5DD71330D6D}" type="CATEGORYNAME">
                      <a:rPr lang="lv-LV"/>
                      <a:pPr>
                        <a:defRPr/>
                      </a:pPr>
                      <a:t>[KATEGORIJAS NOSAUKUMS]</a:t>
                    </a:fld>
                    <a:r>
                      <a:rPr lang="lv-LV"/>
                      <a:t> 9%</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lv-LV"/>
                </a:p>
              </c:txPr>
              <c:dLblPos val="bestFit"/>
              <c:showLegendKey val="0"/>
              <c:showVal val="0"/>
              <c:showCatName val="0"/>
              <c:showSerName val="0"/>
              <c:showPercent val="1"/>
              <c:showBubbleSize val="0"/>
              <c:extLst>
                <c:ext xmlns:c15="http://schemas.microsoft.com/office/drawing/2012/chart" uri="{CE6537A1-D6FC-4f65-9D91-7224C49458BB}">
                  <c15:layout>
                    <c:manualLayout>
                      <c:w val="0.15370419369652955"/>
                      <c:h val="9.7090758392043092E-2"/>
                    </c:manualLayout>
                  </c15:layout>
                  <c15:dlblFieldTable/>
                  <c15:showDataLabelsRange val="0"/>
                </c:ext>
                <c:ext xmlns:c16="http://schemas.microsoft.com/office/drawing/2014/chart" uri="{C3380CC4-5D6E-409C-BE32-E72D297353CC}">
                  <c16:uniqueId val="{00000015-93EB-4BE0-88C7-22480F62AAD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v-LV"/>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Lapa2!$B$3:$B$13</c:f>
              <c:strCache>
                <c:ptCount val="11"/>
                <c:pt idx="0">
                  <c:v>Ienākuma nodokļi</c:v>
                </c:pt>
                <c:pt idx="1">
                  <c:v>Īpašuma nodokļi</c:v>
                </c:pt>
                <c:pt idx="2">
                  <c:v>Nodokļi par pakalpojumiem un precēm</c:v>
                </c:pt>
                <c:pt idx="3">
                  <c:v>Ieņēmumi no uzņēmējdarbības un īpašuma</c:v>
                </c:pt>
                <c:pt idx="4">
                  <c:v>Pašvaldību nodevas un kancelejas nodevas</c:v>
                </c:pt>
                <c:pt idx="5">
                  <c:v>Naudas sodi un sankcijas</c:v>
                </c:pt>
                <c:pt idx="6">
                  <c:v>Pārējie nenodokļu ieņēmumi</c:v>
                </c:pt>
                <c:pt idx="7">
                  <c:v>Ieņēmumi no  īpašumu pārdošanas </c:v>
                </c:pt>
                <c:pt idx="8">
                  <c:v>Valsts budžeta transferti</c:v>
                </c:pt>
                <c:pt idx="9">
                  <c:v>Pašvaldību budžetu transferti</c:v>
                </c:pt>
                <c:pt idx="10">
                  <c:v>Iestādes ieņēmumi</c:v>
                </c:pt>
              </c:strCache>
            </c:strRef>
          </c:cat>
          <c:val>
            <c:numRef>
              <c:f>Lapa2!$C$3:$C$13</c:f>
              <c:numCache>
                <c:formatCode>General</c:formatCode>
                <c:ptCount val="11"/>
                <c:pt idx="0">
                  <c:v>26433405</c:v>
                </c:pt>
                <c:pt idx="1">
                  <c:v>1616649</c:v>
                </c:pt>
                <c:pt idx="2">
                  <c:v>100254</c:v>
                </c:pt>
                <c:pt idx="3">
                  <c:v>9342</c:v>
                </c:pt>
                <c:pt idx="4">
                  <c:v>32655</c:v>
                </c:pt>
                <c:pt idx="5">
                  <c:v>13170</c:v>
                </c:pt>
                <c:pt idx="6">
                  <c:v>25050</c:v>
                </c:pt>
                <c:pt idx="7">
                  <c:v>1546027</c:v>
                </c:pt>
                <c:pt idx="8">
                  <c:v>25076285</c:v>
                </c:pt>
                <c:pt idx="9">
                  <c:v>350000</c:v>
                </c:pt>
                <c:pt idx="10">
                  <c:v>5258071</c:v>
                </c:pt>
              </c:numCache>
            </c:numRef>
          </c:val>
          <c:extLst>
            <c:ext xmlns:c16="http://schemas.microsoft.com/office/drawing/2014/chart" uri="{C3380CC4-5D6E-409C-BE32-E72D297353CC}">
              <c16:uniqueId val="{00000016-93EB-4BE0-88C7-22480F62AAD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689869009710979"/>
          <c:y val="0.1233533637242713"/>
          <c:w val="0.27490497942922143"/>
          <c:h val="0.7476174019909942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97046413502109E-2"/>
          <c:y val="0.12469344051658815"/>
          <c:w val="0.56788431509352466"/>
          <c:h val="0.82592714613602158"/>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DBD-46A1-956F-66533124BD1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DBD-46A1-956F-66533124BD1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DBD-46A1-956F-66533124BD1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DBD-46A1-956F-66533124BD1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DBD-46A1-956F-66533124BD1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5DBD-46A1-956F-66533124BD1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5DBD-46A1-956F-66533124BD1D}"/>
              </c:ext>
            </c:extLst>
          </c:dPt>
          <c:dLbls>
            <c:dLbl>
              <c:idx val="1"/>
              <c:layout>
                <c:manualLayout>
                  <c:x val="0.14439607441027061"/>
                  <c:y val="-1.205414744701256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BD-46A1-956F-66533124BD1D}"/>
                </c:ext>
              </c:extLst>
            </c:dLbl>
            <c:dLbl>
              <c:idx val="2"/>
              <c:delete val="1"/>
              <c:extLst>
                <c:ext xmlns:c15="http://schemas.microsoft.com/office/drawing/2012/chart" uri="{CE6537A1-D6FC-4f65-9D91-7224C49458BB}"/>
                <c:ext xmlns:c16="http://schemas.microsoft.com/office/drawing/2014/chart" uri="{C3380CC4-5D6E-409C-BE32-E72D297353CC}">
                  <c16:uniqueId val="{00000005-5DBD-46A1-956F-66533124BD1D}"/>
                </c:ext>
              </c:extLst>
            </c:dLbl>
            <c:dLbl>
              <c:idx val="3"/>
              <c:layout>
                <c:manualLayout>
                  <c:x val="7.2695980828527823E-2"/>
                  <c:y val="7.641395691254926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DBD-46A1-956F-66533124BD1D}"/>
                </c:ext>
              </c:extLst>
            </c:dLbl>
            <c:dLbl>
              <c:idx val="4"/>
              <c:layout>
                <c:manualLayout>
                  <c:x val="7.6232388482883953E-2"/>
                  <c:y val="0.1088587794588866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DBD-46A1-956F-66533124BD1D}"/>
                </c:ext>
              </c:extLst>
            </c:dLbl>
            <c:dLbl>
              <c:idx val="5"/>
              <c:layout>
                <c:manualLayout>
                  <c:x val="3.3928218460402421E-2"/>
                  <c:y val="0.1385037792705808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DBD-46A1-956F-66533124BD1D}"/>
                </c:ext>
              </c:extLst>
            </c:dLbl>
            <c:dLbl>
              <c:idx val="6"/>
              <c:layout>
                <c:manualLayout>
                  <c:x val="1.5519389495818044E-2"/>
                  <c:y val="0.2234985454025796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DBD-46A1-956F-66533124BD1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v-LV"/>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Lapa2!$B$52:$B$58</c:f>
              <c:strCache>
                <c:ptCount val="7"/>
                <c:pt idx="0">
                  <c:v>Atlīdzība</c:v>
                </c:pt>
                <c:pt idx="1">
                  <c:v>Preces un pakalpojumi</c:v>
                </c:pt>
                <c:pt idx="2">
                  <c:v>Subsīdijas un dotācijas</c:v>
                </c:pt>
                <c:pt idx="3">
                  <c:v>Procentu izdevumi</c:v>
                </c:pt>
                <c:pt idx="4">
                  <c:v>Pamatkapitāla veidošana</c:v>
                </c:pt>
                <c:pt idx="5">
                  <c:v>Sociālā rakstura maksājumi un kompensācijas</c:v>
                </c:pt>
                <c:pt idx="6">
                  <c:v>Transferti, uzturēšanās izevumu transferti, pašu resursu maksājumi, starptautiskā sadarbība</c:v>
                </c:pt>
              </c:strCache>
            </c:strRef>
          </c:cat>
          <c:val>
            <c:numRef>
              <c:f>Lapa2!$C$52:$C$58</c:f>
              <c:numCache>
                <c:formatCode>General</c:formatCode>
                <c:ptCount val="7"/>
                <c:pt idx="0">
                  <c:v>40308072</c:v>
                </c:pt>
                <c:pt idx="1">
                  <c:v>15919789</c:v>
                </c:pt>
                <c:pt idx="2">
                  <c:v>140895</c:v>
                </c:pt>
                <c:pt idx="3">
                  <c:v>852553</c:v>
                </c:pt>
                <c:pt idx="4">
                  <c:v>8048949</c:v>
                </c:pt>
                <c:pt idx="5">
                  <c:v>4564636</c:v>
                </c:pt>
                <c:pt idx="6">
                  <c:v>427015</c:v>
                </c:pt>
              </c:numCache>
            </c:numRef>
          </c:val>
          <c:extLst>
            <c:ext xmlns:c16="http://schemas.microsoft.com/office/drawing/2014/chart" uri="{C3380CC4-5D6E-409C-BE32-E72D297353CC}">
              <c16:uniqueId val="{0000000E-5DBD-46A1-956F-66533124BD1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229442511412924"/>
          <c:y val="3.4655764183323237E-2"/>
          <c:w val="0.37289177493653741"/>
          <c:h val="0.948196042802342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Lapa1!$B$1</c:f>
              <c:strCache>
                <c:ptCount val="1"/>
                <c:pt idx="0">
                  <c:v>Sadalījums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F2-49BC-9518-194618B85A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F2-49BC-9518-194618B85AE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F2-49BC-9518-194618B85AE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9F2-49BC-9518-194618B85AE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9F2-49BC-9518-194618B85AE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9F2-49BC-9518-194618B85AE8}"/>
              </c:ext>
            </c:extLst>
          </c:dPt>
          <c:cat>
            <c:strRef>
              <c:f>Lapa1!$A$2:$A$7</c:f>
              <c:strCache>
                <c:ptCount val="6"/>
                <c:pt idx="0">
                  <c:v>Aizkraukle (bij.28.33%, tagad 29.22 %)</c:v>
                </c:pt>
                <c:pt idx="1">
                  <c:v>Jaunjelgava (bij. 16.66 %, tagad 15.49 %)</c:v>
                </c:pt>
                <c:pt idx="2">
                  <c:v>Koknese (bij.17.52 %, tagad 18.14 %)</c:v>
                </c:pt>
                <c:pt idx="3">
                  <c:v>Nereta (bij. 10.20 %, tagad 9.70 %)</c:v>
                </c:pt>
                <c:pt idx="4">
                  <c:v>Pļaviņas (bij. 15.65 %, tagad 15.26 %)</c:v>
                </c:pt>
                <c:pt idx="5">
                  <c:v>Skrīveri (bij. 11.64 %, tagad 12.19 %)</c:v>
                </c:pt>
              </c:strCache>
            </c:strRef>
          </c:cat>
          <c:val>
            <c:numRef>
              <c:f>Lapa1!$B$2:$B$7</c:f>
              <c:numCache>
                <c:formatCode>General</c:formatCode>
                <c:ptCount val="6"/>
                <c:pt idx="0">
                  <c:v>29.22</c:v>
                </c:pt>
                <c:pt idx="1">
                  <c:v>15.49</c:v>
                </c:pt>
                <c:pt idx="2">
                  <c:v>18.14</c:v>
                </c:pt>
                <c:pt idx="3">
                  <c:v>9.6999999999999993</c:v>
                </c:pt>
                <c:pt idx="4">
                  <c:v>15.26</c:v>
                </c:pt>
                <c:pt idx="5">
                  <c:v>12.19</c:v>
                </c:pt>
              </c:numCache>
            </c:numRef>
          </c:val>
          <c:extLst>
            <c:ext xmlns:c16="http://schemas.microsoft.com/office/drawing/2014/chart" uri="{C3380CC4-5D6E-409C-BE32-E72D297353CC}">
              <c16:uniqueId val="{00000000-4723-427A-B4B3-9C46FA9E2FE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81355004421244E-2"/>
          <c:y val="9.6735175143985615E-3"/>
          <c:w val="0.51359187053489974"/>
          <c:h val="0.9290608715610772"/>
        </c:manualLayout>
      </c:layout>
      <c:pieChart>
        <c:varyColors val="1"/>
        <c:ser>
          <c:idx val="0"/>
          <c:order val="0"/>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6AB-44E6-AF8F-AC4E32AF173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6AB-44E6-AF8F-AC4E32AF173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6AB-44E6-AF8F-AC4E32AF173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6AB-44E6-AF8F-AC4E32AF173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6AB-44E6-AF8F-AC4E32AF173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6AB-44E6-AF8F-AC4E32AF173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6AB-44E6-AF8F-AC4E32AF173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6AB-44E6-AF8F-AC4E32AF1734}"/>
              </c:ext>
            </c:extLst>
          </c:dPt>
          <c:dPt>
            <c:idx val="8"/>
            <c:bubble3D val="0"/>
            <c:spPr>
              <a:solidFill>
                <a:srgbClr val="0066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6AB-44E6-AF8F-AC4E32AF1734}"/>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6AB-44E6-AF8F-AC4E32AF1734}"/>
              </c:ext>
            </c:extLst>
          </c:dPt>
          <c:dLbls>
            <c:dLbl>
              <c:idx val="0"/>
              <c:layout>
                <c:manualLayout>
                  <c:x val="-9.0491810181481364E-2"/>
                  <c:y val="4.0254781662870047E-2"/>
                </c:manualLayout>
              </c:layout>
              <c:tx>
                <c:rich>
                  <a:bodyPr/>
                  <a:lstStyle/>
                  <a:p>
                    <a:r>
                      <a:rPr lang="en-US"/>
                      <a:t>Vispārējie</a:t>
                    </a:r>
                    <a:r>
                      <a:rPr lang="en-US" baseline="0"/>
                      <a:t> valdības dienesti 7%</a:t>
                    </a:r>
                    <a:endParaRPr lang="en-US"/>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6AB-44E6-AF8F-AC4E32AF1734}"/>
                </c:ext>
              </c:extLst>
            </c:dLbl>
            <c:dLbl>
              <c:idx val="1"/>
              <c:delete val="1"/>
              <c:extLst>
                <c:ext xmlns:c15="http://schemas.microsoft.com/office/drawing/2012/chart" uri="{CE6537A1-D6FC-4f65-9D91-7224C49458BB}"/>
                <c:ext xmlns:c16="http://schemas.microsoft.com/office/drawing/2014/chart" uri="{C3380CC4-5D6E-409C-BE32-E72D297353CC}">
                  <c16:uniqueId val="{00000003-16AB-44E6-AF8F-AC4E32AF1734}"/>
                </c:ext>
              </c:extLst>
            </c:dLbl>
            <c:dLbl>
              <c:idx val="2"/>
              <c:layout>
                <c:manualLayout>
                  <c:x val="-0.15129268600783197"/>
                  <c:y val="0.20535227345434454"/>
                </c:manualLayout>
              </c:layout>
              <c:tx>
                <c:rich>
                  <a:bodyPr/>
                  <a:lstStyle/>
                  <a:p>
                    <a:r>
                      <a:rPr lang="en-US"/>
                      <a:t>Sabiedriskā kārtība un drošība</a:t>
                    </a:r>
                    <a:r>
                      <a:rPr lang="en-US" baseline="0"/>
                      <a:t> </a:t>
                    </a:r>
                    <a:fld id="{E949B090-E45D-46E7-B4FC-E896143CAB5D}" type="PERCENTAGE">
                      <a:rPr lang="en-US"/>
                      <a:pPr/>
                      <a:t>[PROCENTUĀLĀ VĒRTĪBA]</a:t>
                    </a:fld>
                    <a:endParaRPr lang="en-US" baseline="0"/>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6AB-44E6-AF8F-AC4E32AF1734}"/>
                </c:ext>
              </c:extLst>
            </c:dLbl>
            <c:dLbl>
              <c:idx val="3"/>
              <c:layout>
                <c:manualLayout>
                  <c:x val="-6.9002765028702964E-2"/>
                  <c:y val="4.9860762283336059E-2"/>
                </c:manualLayout>
              </c:layout>
              <c:tx>
                <c:rich>
                  <a:bodyPr/>
                  <a:lstStyle/>
                  <a:p>
                    <a:r>
                      <a:rPr lang="en-US"/>
                      <a:t>Ekonomiskā darbība 8%</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16AB-44E6-AF8F-AC4E32AF1734}"/>
                </c:ext>
              </c:extLst>
            </c:dLbl>
            <c:dLbl>
              <c:idx val="4"/>
              <c:layout>
                <c:manualLayout>
                  <c:x val="-0.13379985194158422"/>
                  <c:y val="0.11529585644425192"/>
                </c:manualLayout>
              </c:layout>
              <c:tx>
                <c:rich>
                  <a:bodyPr/>
                  <a:lstStyle/>
                  <a:p>
                    <a:r>
                      <a:rPr lang="en-US"/>
                      <a:t>Vides aizsardzība 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16AB-44E6-AF8F-AC4E32AF1734}"/>
                </c:ext>
              </c:extLst>
            </c:dLbl>
            <c:dLbl>
              <c:idx val="5"/>
              <c:layout>
                <c:manualLayout>
                  <c:x val="-0.14847594050743662"/>
                  <c:y val="3.527410227575406E-2"/>
                </c:manualLayout>
              </c:layout>
              <c:tx>
                <c:rich>
                  <a:bodyPr/>
                  <a:lstStyle/>
                  <a:p>
                    <a:r>
                      <a:rPr lang="lv-LV"/>
                      <a:t>Teritoriju un mājokļu apsaimniekošana </a:t>
                    </a:r>
                    <a:fld id="{4AC68C31-6CDB-442B-A6BC-F05C5DACDACB}" type="PERCENTAGE">
                      <a:rPr lang="en-US"/>
                      <a:pPr/>
                      <a:t>[PROCENTUĀLĀ VĒRTĪBA]</a:t>
                    </a:fld>
                    <a:endParaRPr lang="lv-LV"/>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6AB-44E6-AF8F-AC4E32AF1734}"/>
                </c:ext>
              </c:extLst>
            </c:dLbl>
            <c:dLbl>
              <c:idx val="6"/>
              <c:delete val="1"/>
              <c:extLst>
                <c:ext xmlns:c15="http://schemas.microsoft.com/office/drawing/2012/chart" uri="{CE6537A1-D6FC-4f65-9D91-7224C49458BB}"/>
                <c:ext xmlns:c16="http://schemas.microsoft.com/office/drawing/2014/chart" uri="{C3380CC4-5D6E-409C-BE32-E72D297353CC}">
                  <c16:uniqueId val="{0000000D-16AB-44E6-AF8F-AC4E32AF1734}"/>
                </c:ext>
              </c:extLst>
            </c:dLbl>
            <c:dLbl>
              <c:idx val="7"/>
              <c:layout>
                <c:manualLayout>
                  <c:x val="-0.17006358162448951"/>
                  <c:y val="-5.1652267259230972E-2"/>
                </c:manualLayout>
              </c:layout>
              <c:tx>
                <c:rich>
                  <a:bodyPr/>
                  <a:lstStyle/>
                  <a:p>
                    <a:r>
                      <a:rPr lang="lv-LV"/>
                      <a:t>Atpūta, kultūra un reliģija 10%</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F-16AB-44E6-AF8F-AC4E32AF1734}"/>
                </c:ext>
              </c:extLst>
            </c:dLbl>
            <c:dLbl>
              <c:idx val="8"/>
              <c:layout>
                <c:manualLayout>
                  <c:x val="0.11719342568809915"/>
                  <c:y val="-0.19958142359647671"/>
                </c:manualLayout>
              </c:layout>
              <c:tx>
                <c:rich>
                  <a:bodyPr/>
                  <a:lstStyle/>
                  <a:p>
                    <a:r>
                      <a:rPr lang="en-US"/>
                      <a:t>Izglītība</a:t>
                    </a:r>
                    <a:r>
                      <a:rPr lang="en-US" baseline="0"/>
                      <a:t> 43%</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16AB-44E6-AF8F-AC4E32AF1734}"/>
                </c:ext>
              </c:extLst>
            </c:dLbl>
            <c:dLbl>
              <c:idx val="9"/>
              <c:layout>
                <c:manualLayout>
                  <c:x val="4.0930565497494666E-2"/>
                  <c:y val="0.17397046860448465"/>
                </c:manualLayout>
              </c:layout>
              <c:tx>
                <c:rich>
                  <a:bodyPr/>
                  <a:lstStyle/>
                  <a:p>
                    <a:r>
                      <a:rPr lang="en-US"/>
                      <a:t>Sociālā</a:t>
                    </a:r>
                    <a:r>
                      <a:rPr lang="en-US" baseline="0"/>
                      <a:t> aizsardzība</a:t>
                    </a:r>
                    <a:r>
                      <a:rPr lang="en-US"/>
                      <a:t> 16%</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3-16AB-44E6-AF8F-AC4E32AF173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v-LV"/>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Lapa2!$B$28:$B$37</c:f>
              <c:strCache>
                <c:ptCount val="10"/>
                <c:pt idx="0">
                  <c:v>Vispārējie valdības dienasti 01.000</c:v>
                </c:pt>
                <c:pt idx="1">
                  <c:v>Aizsardzība 02.000</c:v>
                </c:pt>
                <c:pt idx="2">
                  <c:v>Sabiedriskā kārtība un drošība 03.000</c:v>
                </c:pt>
                <c:pt idx="3">
                  <c:v>Ekonomiskā darbība 04.000</c:v>
                </c:pt>
                <c:pt idx="4">
                  <c:v>Vides aizsardzība 05.000</c:v>
                </c:pt>
                <c:pt idx="5">
                  <c:v>Teritoriju un mājokļu apsaimniekošana 06.000</c:v>
                </c:pt>
                <c:pt idx="6">
                  <c:v>Veselība 07.000</c:v>
                </c:pt>
                <c:pt idx="7">
                  <c:v>Atpūta, kultūra un reliģija 08.000</c:v>
                </c:pt>
                <c:pt idx="8">
                  <c:v>Izglītība 09.000</c:v>
                </c:pt>
                <c:pt idx="9">
                  <c:v>Sociālā aizsardzība 10.000</c:v>
                </c:pt>
              </c:strCache>
            </c:strRef>
          </c:cat>
          <c:val>
            <c:numRef>
              <c:f>Lapa2!$C$28:$C$37</c:f>
              <c:numCache>
                <c:formatCode>General</c:formatCode>
                <c:ptCount val="10"/>
                <c:pt idx="0">
                  <c:v>5355432</c:v>
                </c:pt>
                <c:pt idx="1">
                  <c:v>31200</c:v>
                </c:pt>
                <c:pt idx="2">
                  <c:v>521541</c:v>
                </c:pt>
                <c:pt idx="3">
                  <c:v>5796239</c:v>
                </c:pt>
                <c:pt idx="4">
                  <c:v>641608</c:v>
                </c:pt>
                <c:pt idx="5">
                  <c:v>9587531</c:v>
                </c:pt>
                <c:pt idx="6">
                  <c:v>79290</c:v>
                </c:pt>
                <c:pt idx="7">
                  <c:v>6914959</c:v>
                </c:pt>
                <c:pt idx="8">
                  <c:v>30199386</c:v>
                </c:pt>
                <c:pt idx="9">
                  <c:v>11134723</c:v>
                </c:pt>
              </c:numCache>
            </c:numRef>
          </c:val>
          <c:extLst>
            <c:ext xmlns:c16="http://schemas.microsoft.com/office/drawing/2014/chart" uri="{C3380CC4-5D6E-409C-BE32-E72D297353CC}">
              <c16:uniqueId val="{00000014-16AB-44E6-AF8F-AC4E32AF17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515956659263742"/>
          <c:y val="7.0187590070350095E-2"/>
          <c:w val="0.30747869977791237"/>
          <c:h val="0.867237247805848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0.72582</cdr:x>
      <cdr:y>0.12604</cdr:y>
    </cdr:from>
    <cdr:to>
      <cdr:x>0.98251</cdr:x>
      <cdr:y>0.50041</cdr:y>
    </cdr:to>
    <cdr:sp macro="" textlink="">
      <cdr:nvSpPr>
        <cdr:cNvPr id="2" name="TextBox 1">
          <a:extLst xmlns:a="http://schemas.openxmlformats.org/drawingml/2006/main">
            <a:ext uri="{FF2B5EF4-FFF2-40B4-BE49-F238E27FC236}">
              <a16:creationId xmlns:a16="http://schemas.microsoft.com/office/drawing/2014/main" id="{627A0F9D-42F7-6358-A7D4-1EC568AC1CEC}"/>
            </a:ext>
          </a:extLst>
        </cdr:cNvPr>
        <cdr:cNvSpPr txBox="1"/>
      </cdr:nvSpPr>
      <cdr:spPr>
        <a:xfrm xmlns:a="http://schemas.openxmlformats.org/drawingml/2006/main">
          <a:off x="7521624" y="513837"/>
          <a:ext cx="2660072" cy="15263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100" kern="1200" dirty="0"/>
            <a:t>2026.Gada budžeta projektā mainīta sadalāmā proporcija pēc VID datiem par IIN iemaksām 2024.gadā novada administratīvajās teritorijās</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lv-LV"/>
              <a:t>Rediģēt šablona virsraksta stilu</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1/14/2026</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lv-LV"/>
              <a:t>Rediģēt šablona virsraksta stilu</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ncho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1/14/2026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lv-LV"/>
              <a:t>Rediģēt šablona virsraksta stilu</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48A87A34-81AB-432B-8DAE-1953F412C126}" type="datetimeFigureOut">
              <a:rPr lang="en-US" dirty="0"/>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lv-LV"/>
              <a:t>Rediģēt šablona virsraksta stilu</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1129166" y="2974448"/>
            <a:ext cx="4645152" cy="2493876"/>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094337" y="2971669"/>
            <a:ext cx="4645152" cy="2487193"/>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lv-LV"/>
              <a:t>Rediģēt šablona virsraksta stilu</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1/14/2026</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lv-LV"/>
              <a:t>Rediģēt šablona virsraksta stilu</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1/14/2026</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cid:image002.png@01DC8558.CDC9732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C8EA29A-C951-AF7F-4E92-A6E7A69D3B97}"/>
              </a:ext>
            </a:extLst>
          </p:cNvPr>
          <p:cNvSpPr>
            <a:spLocks noGrp="1"/>
          </p:cNvSpPr>
          <p:nvPr>
            <p:ph type="ctrTitle"/>
          </p:nvPr>
        </p:nvSpPr>
        <p:spPr>
          <a:xfrm>
            <a:off x="3316896" y="2840029"/>
            <a:ext cx="8637073" cy="2618554"/>
          </a:xfrm>
        </p:spPr>
        <p:txBody>
          <a:bodyPr>
            <a:normAutofit fontScale="90000"/>
          </a:bodyPr>
          <a:lstStyle/>
          <a:p>
            <a:pPr algn="r"/>
            <a:r>
              <a:rPr lang="lv-LV" dirty="0"/>
              <a:t>Aizkraukles novada pašvaldības budžets 2026.gadam</a:t>
            </a:r>
          </a:p>
        </p:txBody>
      </p:sp>
      <p:sp>
        <p:nvSpPr>
          <p:cNvPr id="3" name="Apakšvirsraksts 2">
            <a:extLst>
              <a:ext uri="{FF2B5EF4-FFF2-40B4-BE49-F238E27FC236}">
                <a16:creationId xmlns:a16="http://schemas.microsoft.com/office/drawing/2014/main" id="{822490A0-B911-183B-1C69-507E8FED0EB0}"/>
              </a:ext>
            </a:extLst>
          </p:cNvPr>
          <p:cNvSpPr>
            <a:spLocks noGrp="1"/>
          </p:cNvSpPr>
          <p:nvPr>
            <p:ph type="subTitle" idx="1"/>
          </p:nvPr>
        </p:nvSpPr>
        <p:spPr>
          <a:xfrm>
            <a:off x="1128404" y="3314301"/>
            <a:ext cx="8637072" cy="1071095"/>
          </a:xfrm>
        </p:spPr>
        <p:txBody>
          <a:bodyPr/>
          <a:lstStyle/>
          <a:p>
            <a:endParaRPr lang="lv-LV" dirty="0"/>
          </a:p>
        </p:txBody>
      </p:sp>
      <p:pic>
        <p:nvPicPr>
          <p:cNvPr id="1026" name="Picture 2" descr="Aizkraukles novada ģerbonis">
            <a:extLst>
              <a:ext uri="{FF2B5EF4-FFF2-40B4-BE49-F238E27FC236}">
                <a16:creationId xmlns:a16="http://schemas.microsoft.com/office/drawing/2014/main" id="{E5A74BDA-00B1-4CE3-D750-37D1DD149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7356914" y="993516"/>
            <a:ext cx="1651956" cy="18924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matiskās kartes | Aizkraukles novada pašvaldība">
            <a:extLst>
              <a:ext uri="{FF2B5EF4-FFF2-40B4-BE49-F238E27FC236}">
                <a16:creationId xmlns:a16="http://schemas.microsoft.com/office/drawing/2014/main" id="{9C131A9F-CAC7-730E-B779-E3369361678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593" b="95093" l="8946" r="95847">
                        <a14:foregroundMark x1="35037" y1="92130" x2="35037" y2="92130"/>
                        <a14:foregroundMark x1="48136" y1="95093" x2="48136" y2="95093"/>
                        <a14:foregroundMark x1="92332" y1="26296" x2="92332" y2="26296"/>
                        <a14:foregroundMark x1="95953" y1="26019" x2="95953" y2="26019"/>
                        <a14:foregroundMark x1="81044" y1="9167" x2="81044" y2="9167"/>
                        <a14:foregroundMark x1="58999" y1="9074" x2="58999" y2="9074"/>
                        <a14:foregroundMark x1="79553" y1="7685" x2="79553" y2="7685"/>
                        <a14:foregroundMark x1="8946" y1="57870" x2="8946" y2="57870"/>
                        <a14:foregroundMark x1="11289" y1="37685" x2="11289" y2="37685"/>
                        <a14:foregroundMark x1="12247" y1="38056" x2="12247" y2="38056"/>
                        <a14:foregroundMark x1="12780" y1="37963" x2="12780" y2="37963"/>
                        <a14:foregroundMark x1="14377" y1="37963" x2="14377" y2="37963"/>
                        <a14:foregroundMark x1="16294" y1="37685" x2="16294" y2="37685"/>
                        <a14:foregroundMark x1="18104" y1="37963" x2="18104" y2="37963"/>
                        <a14:foregroundMark x1="17785" y1="38148" x2="17785" y2="38148"/>
                        <a14:foregroundMark x1="16826" y1="38426" x2="16826" y2="38426"/>
                        <a14:foregroundMark x1="17039" y1="38611" x2="17039" y2="38611"/>
                        <a14:foregroundMark x1="17785" y1="38148" x2="17785" y2="38148"/>
                        <a14:foregroundMark x1="19595" y1="38148" x2="20021" y2="38241"/>
                        <a14:foregroundMark x1="19702" y1="38148" x2="11395" y2="37685"/>
                        <a14:backgroundMark x1="51012" y1="97963" x2="51012" y2="97963"/>
                        <a14:backgroundMark x1="39617" y1="22407" x2="39617" y2="22407"/>
                        <a14:backgroundMark x1="65389" y1="58333" x2="65389" y2="58333"/>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488950"/>
            <a:ext cx="5537535" cy="636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616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E069C4D-E8C8-2E41-509D-310B61DCA399}"/>
              </a:ext>
            </a:extLst>
          </p:cNvPr>
          <p:cNvSpPr>
            <a:spLocks noGrp="1"/>
          </p:cNvSpPr>
          <p:nvPr>
            <p:ph type="title"/>
          </p:nvPr>
        </p:nvSpPr>
        <p:spPr/>
        <p:txBody>
          <a:bodyPr/>
          <a:lstStyle/>
          <a:p>
            <a:r>
              <a:rPr lang="lv-LV" dirty="0"/>
              <a:t>Izdevumu salīdzinājums pret iepriekšējā gada sākotnējo plānu</a:t>
            </a:r>
          </a:p>
        </p:txBody>
      </p:sp>
      <p:sp>
        <p:nvSpPr>
          <p:cNvPr id="3" name="Satura vietturis 2">
            <a:extLst>
              <a:ext uri="{FF2B5EF4-FFF2-40B4-BE49-F238E27FC236}">
                <a16:creationId xmlns:a16="http://schemas.microsoft.com/office/drawing/2014/main" id="{34B52295-FB51-6739-3A5F-951565874E91}"/>
              </a:ext>
            </a:extLst>
          </p:cNvPr>
          <p:cNvSpPr>
            <a:spLocks noGrp="1"/>
          </p:cNvSpPr>
          <p:nvPr>
            <p:ph idx="1"/>
          </p:nvPr>
        </p:nvSpPr>
        <p:spPr/>
        <p:txBody>
          <a:bodyPr>
            <a:normAutofit fontScale="70000" lnSpcReduction="20000"/>
          </a:bodyPr>
          <a:lstStyle/>
          <a:p>
            <a:r>
              <a:rPr lang="lv-LV" dirty="0"/>
              <a:t>Subsīdijas un dotācijas samazinājušās par 22 801 </a:t>
            </a:r>
            <a:r>
              <a:rPr lang="lv-LV" dirty="0" err="1"/>
              <a:t>euro</a:t>
            </a:r>
            <a:r>
              <a:rPr lang="lv-LV" dirty="0"/>
              <a:t>, Valsts un pašvaldību budžeta dotācija komersantiem, biedrībām, nodibinājumiem un fiziskām personām ;</a:t>
            </a:r>
          </a:p>
          <a:p>
            <a:r>
              <a:rPr lang="lv-LV" dirty="0"/>
              <a:t>Samazinājušies procentu izdevumi par 191 289 </a:t>
            </a:r>
            <a:r>
              <a:rPr lang="lv-LV" dirty="0" err="1"/>
              <a:t>euro</a:t>
            </a:r>
            <a:r>
              <a:rPr lang="lv-LV" dirty="0"/>
              <a:t>;</a:t>
            </a:r>
          </a:p>
          <a:p>
            <a:r>
              <a:rPr lang="lv-LV" dirty="0"/>
              <a:t>Palielinājušies izdevumi par pamatkapitāla veidošanu (4.7 milj. </a:t>
            </a:r>
            <a:r>
              <a:rPr lang="lv-LV" dirty="0" err="1"/>
              <a:t>euro</a:t>
            </a:r>
            <a:r>
              <a:rPr lang="lv-LV" dirty="0"/>
              <a:t>), kas skaidrojams ar kas skaidrojams ar projekta “Energoefektivitātes un pieejamības nodrošināšanas pasākumi Aizkraukles novada pašvaldības ēkā Lāčplēša 1 un 1A” realizēšanu 2.2 milj., Jaunjelgavas kultūras centra pārbūve 1.4 milj., transporta iegāde skolēnu pārvadājumiem – 1 milj.;</a:t>
            </a:r>
          </a:p>
          <a:p>
            <a:r>
              <a:rPr lang="lv-LV" dirty="0"/>
              <a:t>Pieauguši sociāla rakstura maksājumi un kompensācijas(+ 448 438 </a:t>
            </a:r>
            <a:r>
              <a:rPr lang="lv-LV" dirty="0" err="1"/>
              <a:t>euro</a:t>
            </a:r>
            <a:r>
              <a:rPr lang="lv-LV" dirty="0"/>
              <a:t>), visbūtiskāk pieauguši  tieši dzīvokļa pabalsts natūrā 133 350 EUR, samaksa par ilgstošas sociālās aprūpes un sociālās rehabilitācijas institūciju sniegtajiem pakalpojumiem 137 998 EUR, samaksa par aprūpi mājās 113 195 EUR;</a:t>
            </a:r>
          </a:p>
          <a:p>
            <a:r>
              <a:rPr lang="lv-LV" dirty="0"/>
              <a:t>Palielinājušies </a:t>
            </a:r>
            <a:r>
              <a:rPr lang="lv-LV" dirty="0" err="1"/>
              <a:t>transferti</a:t>
            </a:r>
            <a:r>
              <a:rPr lang="lv-LV" dirty="0"/>
              <a:t> par 69 693 </a:t>
            </a:r>
            <a:r>
              <a:rPr lang="lv-LV" dirty="0" err="1"/>
              <a:t>euro</a:t>
            </a:r>
            <a:r>
              <a:rPr lang="lv-LV" dirty="0"/>
              <a:t> apmērā , palielināti izdevumi savstarpējiem norēķiniem</a:t>
            </a:r>
          </a:p>
        </p:txBody>
      </p:sp>
      <p:pic>
        <p:nvPicPr>
          <p:cNvPr id="4" name="Picture 2" descr="Aizkraukles novada ģerbonis">
            <a:extLst>
              <a:ext uri="{FF2B5EF4-FFF2-40B4-BE49-F238E27FC236}">
                <a16:creationId xmlns:a16="http://schemas.microsoft.com/office/drawing/2014/main" id="{65C5548E-292E-945D-3D3D-3541CB743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396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E504F6-69EF-DD7A-731E-525F63BE756B}"/>
              </a:ext>
            </a:extLst>
          </p:cNvPr>
          <p:cNvSpPr>
            <a:spLocks noGrp="1"/>
          </p:cNvSpPr>
          <p:nvPr>
            <p:ph type="title"/>
          </p:nvPr>
        </p:nvSpPr>
        <p:spPr/>
        <p:txBody>
          <a:bodyPr/>
          <a:lstStyle/>
          <a:p>
            <a:r>
              <a:rPr lang="lv-LV" dirty="0"/>
              <a:t>Aizdevumu procentu maksājumu pieaugums pa gadiem, </a:t>
            </a:r>
            <a:r>
              <a:rPr lang="lv-LV" dirty="0" err="1"/>
              <a:t>euro</a:t>
            </a:r>
            <a:endParaRPr lang="lv-LV" dirty="0"/>
          </a:p>
        </p:txBody>
      </p:sp>
      <p:sp>
        <p:nvSpPr>
          <p:cNvPr id="3" name="Satura vietturis 2">
            <a:extLst>
              <a:ext uri="{FF2B5EF4-FFF2-40B4-BE49-F238E27FC236}">
                <a16:creationId xmlns:a16="http://schemas.microsoft.com/office/drawing/2014/main" id="{A96CA284-68F6-07B7-A96D-38C8A9ECBB5B}"/>
              </a:ext>
            </a:extLst>
          </p:cNvPr>
          <p:cNvSpPr>
            <a:spLocks noGrp="1"/>
          </p:cNvSpPr>
          <p:nvPr>
            <p:ph idx="1"/>
          </p:nvPr>
        </p:nvSpPr>
        <p:spPr>
          <a:xfrm>
            <a:off x="1294361" y="2152552"/>
            <a:ext cx="9603275" cy="3294576"/>
          </a:xfrm>
        </p:spPr>
        <p:txBody>
          <a:bodyPr/>
          <a:lstStyle/>
          <a:p>
            <a:pPr marL="0" indent="0">
              <a:buNone/>
            </a:pPr>
            <a:r>
              <a:rPr lang="lv-LV" dirty="0"/>
              <a:t> </a:t>
            </a:r>
          </a:p>
        </p:txBody>
      </p:sp>
      <p:graphicFrame>
        <p:nvGraphicFramePr>
          <p:cNvPr id="4" name="Tabula 3">
            <a:extLst>
              <a:ext uri="{FF2B5EF4-FFF2-40B4-BE49-F238E27FC236}">
                <a16:creationId xmlns:a16="http://schemas.microsoft.com/office/drawing/2014/main" id="{52FE615E-E266-68F2-9C70-3ECCCAC272D5}"/>
              </a:ext>
            </a:extLst>
          </p:cNvPr>
          <p:cNvGraphicFramePr>
            <a:graphicFrameLocks noGrp="1"/>
          </p:cNvGraphicFramePr>
          <p:nvPr>
            <p:extLst>
              <p:ext uri="{D42A27DB-BD31-4B8C-83A1-F6EECF244321}">
                <p14:modId xmlns:p14="http://schemas.microsoft.com/office/powerpoint/2010/main" val="1763450768"/>
              </p:ext>
            </p:extLst>
          </p:nvPr>
        </p:nvGraphicFramePr>
        <p:xfrm>
          <a:off x="1562217" y="2239346"/>
          <a:ext cx="7366560" cy="1560494"/>
        </p:xfrm>
        <a:graphic>
          <a:graphicData uri="http://schemas.openxmlformats.org/drawingml/2006/table">
            <a:tbl>
              <a:tblPr firstRow="1" bandRow="1">
                <a:tableStyleId>{5C22544A-7EE6-4342-B048-85BDC9FD1C3A}</a:tableStyleId>
              </a:tblPr>
              <a:tblGrid>
                <a:gridCol w="1596620">
                  <a:extLst>
                    <a:ext uri="{9D8B030D-6E8A-4147-A177-3AD203B41FA5}">
                      <a16:colId xmlns:a16="http://schemas.microsoft.com/office/drawing/2014/main" val="4242658333"/>
                    </a:ext>
                  </a:extLst>
                </a:gridCol>
                <a:gridCol w="1376218">
                  <a:extLst>
                    <a:ext uri="{9D8B030D-6E8A-4147-A177-3AD203B41FA5}">
                      <a16:colId xmlns:a16="http://schemas.microsoft.com/office/drawing/2014/main" val="549523718"/>
                    </a:ext>
                  </a:extLst>
                </a:gridCol>
                <a:gridCol w="4393722">
                  <a:extLst>
                    <a:ext uri="{9D8B030D-6E8A-4147-A177-3AD203B41FA5}">
                      <a16:colId xmlns:a16="http://schemas.microsoft.com/office/drawing/2014/main" val="91932606"/>
                    </a:ext>
                  </a:extLst>
                </a:gridCol>
              </a:tblGrid>
              <a:tr h="780247">
                <a:tc>
                  <a:txBody>
                    <a:bodyPr/>
                    <a:lstStyle/>
                    <a:p>
                      <a:r>
                        <a:rPr lang="lv-LV" dirty="0"/>
                        <a:t>2022.gads</a:t>
                      </a:r>
                    </a:p>
                  </a:txBody>
                  <a:tcPr/>
                </a:tc>
                <a:tc>
                  <a:txBody>
                    <a:bodyPr/>
                    <a:lstStyle/>
                    <a:p>
                      <a:r>
                        <a:rPr lang="lv-LV" dirty="0"/>
                        <a:t>2023.gads</a:t>
                      </a:r>
                    </a:p>
                  </a:txBody>
                  <a:tcPr/>
                </a:tc>
                <a:tc>
                  <a:txBody>
                    <a:bodyPr/>
                    <a:lstStyle/>
                    <a:p>
                      <a:r>
                        <a:rPr lang="lv-LV" dirty="0"/>
                        <a:t>2024.gads</a:t>
                      </a:r>
                    </a:p>
                  </a:txBody>
                  <a:tcPr/>
                </a:tc>
                <a:extLst>
                  <a:ext uri="{0D108BD9-81ED-4DB2-BD59-A6C34878D82A}">
                    <a16:rowId xmlns:a16="http://schemas.microsoft.com/office/drawing/2014/main" val="3463946050"/>
                  </a:ext>
                </a:extLst>
              </a:tr>
              <a:tr h="780247">
                <a:tc>
                  <a:txBody>
                    <a:bodyPr/>
                    <a:lstStyle/>
                    <a:p>
                      <a:r>
                        <a:rPr lang="lv-LV" dirty="0"/>
                        <a:t>69 577</a:t>
                      </a:r>
                    </a:p>
                  </a:txBody>
                  <a:tcPr/>
                </a:tc>
                <a:tc>
                  <a:txBody>
                    <a:bodyPr/>
                    <a:lstStyle/>
                    <a:p>
                      <a:r>
                        <a:rPr lang="lv-LV" dirty="0"/>
                        <a:t>613 739</a:t>
                      </a:r>
                    </a:p>
                  </a:txBody>
                  <a:tcPr/>
                </a:tc>
                <a:tc>
                  <a:txBody>
                    <a:bodyPr/>
                    <a:lstStyle/>
                    <a:p>
                      <a:r>
                        <a:rPr lang="lv-LV" dirty="0"/>
                        <a:t>1 177 675</a:t>
                      </a:r>
                    </a:p>
                  </a:txBody>
                  <a:tcPr/>
                </a:tc>
                <a:extLst>
                  <a:ext uri="{0D108BD9-81ED-4DB2-BD59-A6C34878D82A}">
                    <a16:rowId xmlns:a16="http://schemas.microsoft.com/office/drawing/2014/main" val="588774626"/>
                  </a:ext>
                </a:extLst>
              </a:tr>
            </a:tbl>
          </a:graphicData>
        </a:graphic>
      </p:graphicFrame>
      <p:graphicFrame>
        <p:nvGraphicFramePr>
          <p:cNvPr id="5" name="Tabula 4">
            <a:extLst>
              <a:ext uri="{FF2B5EF4-FFF2-40B4-BE49-F238E27FC236}">
                <a16:creationId xmlns:a16="http://schemas.microsoft.com/office/drawing/2014/main" id="{6A0EDE9D-76E7-189D-3607-59C43EC7B686}"/>
              </a:ext>
            </a:extLst>
          </p:cNvPr>
          <p:cNvGraphicFramePr>
            <a:graphicFrameLocks noGrp="1"/>
          </p:cNvGraphicFramePr>
          <p:nvPr>
            <p:extLst>
              <p:ext uri="{D42A27DB-BD31-4B8C-83A1-F6EECF244321}">
                <p14:modId xmlns:p14="http://schemas.microsoft.com/office/powerpoint/2010/main" val="2494910610"/>
              </p:ext>
            </p:extLst>
          </p:nvPr>
        </p:nvGraphicFramePr>
        <p:xfrm>
          <a:off x="6095999" y="2239346"/>
          <a:ext cx="2751826" cy="1560494"/>
        </p:xfrm>
        <a:graphic>
          <a:graphicData uri="http://schemas.openxmlformats.org/drawingml/2006/table">
            <a:tbl>
              <a:tblPr firstRow="1" bandRow="1">
                <a:tableStyleId>{5C22544A-7EE6-4342-B048-85BDC9FD1C3A}</a:tableStyleId>
              </a:tblPr>
              <a:tblGrid>
                <a:gridCol w="1375913">
                  <a:extLst>
                    <a:ext uri="{9D8B030D-6E8A-4147-A177-3AD203B41FA5}">
                      <a16:colId xmlns:a16="http://schemas.microsoft.com/office/drawing/2014/main" val="3674634021"/>
                    </a:ext>
                  </a:extLst>
                </a:gridCol>
                <a:gridCol w="1375913">
                  <a:extLst>
                    <a:ext uri="{9D8B030D-6E8A-4147-A177-3AD203B41FA5}">
                      <a16:colId xmlns:a16="http://schemas.microsoft.com/office/drawing/2014/main" val="3758050737"/>
                    </a:ext>
                  </a:extLst>
                </a:gridCol>
              </a:tblGrid>
              <a:tr h="780247">
                <a:tc>
                  <a:txBody>
                    <a:bodyPr/>
                    <a:lstStyle/>
                    <a:p>
                      <a:r>
                        <a:rPr lang="lv-LV" dirty="0"/>
                        <a:t>2025.gads</a:t>
                      </a:r>
                    </a:p>
                  </a:txBody>
                  <a:tcPr/>
                </a:tc>
                <a:tc>
                  <a:txBody>
                    <a:bodyPr/>
                    <a:lstStyle/>
                    <a:p>
                      <a:r>
                        <a:rPr lang="lv-LV" dirty="0"/>
                        <a:t>2026.gads</a:t>
                      </a:r>
                    </a:p>
                  </a:txBody>
                  <a:tcPr/>
                </a:tc>
                <a:extLst>
                  <a:ext uri="{0D108BD9-81ED-4DB2-BD59-A6C34878D82A}">
                    <a16:rowId xmlns:a16="http://schemas.microsoft.com/office/drawing/2014/main" val="3272603980"/>
                  </a:ext>
                </a:extLst>
              </a:tr>
              <a:tr h="780247">
                <a:tc>
                  <a:txBody>
                    <a:bodyPr/>
                    <a:lstStyle/>
                    <a:p>
                      <a:r>
                        <a:rPr lang="lv-LV" dirty="0"/>
                        <a:t>1 043 842</a:t>
                      </a:r>
                    </a:p>
                  </a:txBody>
                  <a:tcPr/>
                </a:tc>
                <a:tc>
                  <a:txBody>
                    <a:bodyPr/>
                    <a:lstStyle/>
                    <a:p>
                      <a:r>
                        <a:rPr lang="lv-LV" dirty="0"/>
                        <a:t>852 553</a:t>
                      </a:r>
                    </a:p>
                  </a:txBody>
                  <a:tcPr/>
                </a:tc>
                <a:extLst>
                  <a:ext uri="{0D108BD9-81ED-4DB2-BD59-A6C34878D82A}">
                    <a16:rowId xmlns:a16="http://schemas.microsoft.com/office/drawing/2014/main" val="3397234277"/>
                  </a:ext>
                </a:extLst>
              </a:tr>
            </a:tbl>
          </a:graphicData>
        </a:graphic>
      </p:graphicFrame>
      <p:pic>
        <p:nvPicPr>
          <p:cNvPr id="6" name="Picture 2" descr="Aizkraukles novada ģerbonis">
            <a:extLst>
              <a:ext uri="{FF2B5EF4-FFF2-40B4-BE49-F238E27FC236}">
                <a16:creationId xmlns:a16="http://schemas.microsoft.com/office/drawing/2014/main" id="{51FA0949-3E78-0438-EB25-2A02A3EE30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32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AEDE658-589D-1231-5D97-F676E16E0DB5}"/>
              </a:ext>
            </a:extLst>
          </p:cNvPr>
          <p:cNvSpPr>
            <a:spLocks noGrp="1"/>
          </p:cNvSpPr>
          <p:nvPr>
            <p:ph type="title"/>
          </p:nvPr>
        </p:nvSpPr>
        <p:spPr/>
        <p:txBody>
          <a:bodyPr/>
          <a:lstStyle/>
          <a:p>
            <a:r>
              <a:rPr lang="lv-LV" dirty="0"/>
              <a:t>Budžeta sadalījums pa teritorijām</a:t>
            </a:r>
          </a:p>
        </p:txBody>
      </p:sp>
      <p:graphicFrame>
        <p:nvGraphicFramePr>
          <p:cNvPr id="6" name="Satura vietturis 5">
            <a:extLst>
              <a:ext uri="{FF2B5EF4-FFF2-40B4-BE49-F238E27FC236}">
                <a16:creationId xmlns:a16="http://schemas.microsoft.com/office/drawing/2014/main" id="{F96FED9A-6F9F-6A36-DC54-7D8CB3D82186}"/>
              </a:ext>
            </a:extLst>
          </p:cNvPr>
          <p:cNvGraphicFramePr>
            <a:graphicFrameLocks noGrp="1"/>
          </p:cNvGraphicFramePr>
          <p:nvPr>
            <p:ph idx="1"/>
            <p:extLst>
              <p:ext uri="{D42A27DB-BD31-4B8C-83A1-F6EECF244321}">
                <p14:modId xmlns:p14="http://schemas.microsoft.com/office/powerpoint/2010/main" val="296936976"/>
              </p:ext>
            </p:extLst>
          </p:nvPr>
        </p:nvGraphicFramePr>
        <p:xfrm>
          <a:off x="698740" y="1388854"/>
          <a:ext cx="10362990" cy="407691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Aizkraukles novada ģerbonis">
            <a:extLst>
              <a:ext uri="{FF2B5EF4-FFF2-40B4-BE49-F238E27FC236}">
                <a16:creationId xmlns:a16="http://schemas.microsoft.com/office/drawing/2014/main" id="{6574B831-310A-F319-8BC8-A056A20B3B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501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6ABCA33-795E-7CFA-40CD-3A4B461FF2A4}"/>
              </a:ext>
            </a:extLst>
          </p:cNvPr>
          <p:cNvSpPr>
            <a:spLocks noGrp="1"/>
          </p:cNvSpPr>
          <p:nvPr>
            <p:ph type="title"/>
          </p:nvPr>
        </p:nvSpPr>
        <p:spPr/>
        <p:txBody>
          <a:bodyPr/>
          <a:lstStyle/>
          <a:p>
            <a:r>
              <a:rPr lang="lv-LV" dirty="0"/>
              <a:t>Izdevumu sadalījums par funkcionālajām kategorijām</a:t>
            </a:r>
          </a:p>
        </p:txBody>
      </p:sp>
      <p:pic>
        <p:nvPicPr>
          <p:cNvPr id="3" name="Picture 2" descr="Aizkraukles novada ģerbonis">
            <a:extLst>
              <a:ext uri="{FF2B5EF4-FFF2-40B4-BE49-F238E27FC236}">
                <a16:creationId xmlns:a16="http://schemas.microsoft.com/office/drawing/2014/main" id="{575FBCCC-6775-8168-2ECF-F0DEEAD7F3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
        <p:nvSpPr>
          <p:cNvPr id="5" name="Satura vietturis 4">
            <a:extLst>
              <a:ext uri="{FF2B5EF4-FFF2-40B4-BE49-F238E27FC236}">
                <a16:creationId xmlns:a16="http://schemas.microsoft.com/office/drawing/2014/main" id="{5F4163ED-3E97-5B2D-3F58-B47ECD76F1FA}"/>
              </a:ext>
            </a:extLst>
          </p:cNvPr>
          <p:cNvSpPr>
            <a:spLocks noGrp="1"/>
          </p:cNvSpPr>
          <p:nvPr>
            <p:ph idx="1"/>
          </p:nvPr>
        </p:nvSpPr>
        <p:spPr/>
        <p:txBody>
          <a:bodyPr/>
          <a:lstStyle/>
          <a:p>
            <a:endParaRPr lang="lv-LV"/>
          </a:p>
        </p:txBody>
      </p:sp>
      <p:graphicFrame>
        <p:nvGraphicFramePr>
          <p:cNvPr id="7" name="Diagramma 6">
            <a:extLst>
              <a:ext uri="{FF2B5EF4-FFF2-40B4-BE49-F238E27FC236}">
                <a16:creationId xmlns:a16="http://schemas.microsoft.com/office/drawing/2014/main" id="{F8191EF2-FFEA-7FD1-BDA9-E2CBACE8AB73}"/>
              </a:ext>
            </a:extLst>
          </p:cNvPr>
          <p:cNvGraphicFramePr>
            <a:graphicFrameLocks/>
          </p:cNvGraphicFramePr>
          <p:nvPr>
            <p:extLst>
              <p:ext uri="{D42A27DB-BD31-4B8C-83A1-F6EECF244321}">
                <p14:modId xmlns:p14="http://schemas.microsoft.com/office/powerpoint/2010/main" val="1389013712"/>
              </p:ext>
            </p:extLst>
          </p:nvPr>
        </p:nvGraphicFramePr>
        <p:xfrm>
          <a:off x="2217157" y="2002559"/>
          <a:ext cx="7429500" cy="4043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5104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39749E1-8E08-5611-3E0F-13EBDD24A29F}"/>
              </a:ext>
            </a:extLst>
          </p:cNvPr>
          <p:cNvSpPr>
            <a:spLocks noGrp="1"/>
          </p:cNvSpPr>
          <p:nvPr>
            <p:ph type="title"/>
          </p:nvPr>
        </p:nvSpPr>
        <p:spPr>
          <a:xfrm>
            <a:off x="1294362" y="867037"/>
            <a:ext cx="9603275" cy="1049235"/>
          </a:xfrm>
        </p:spPr>
        <p:txBody>
          <a:bodyPr>
            <a:normAutofit/>
          </a:bodyPr>
          <a:lstStyle/>
          <a:p>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Vispārējie valdības dienesti 01.000</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br>
              <a:rPr lang="lv-LV" sz="1800" dirty="0">
                <a:effectLst/>
                <a:latin typeface="Calibri" panose="020F0502020204030204" pitchFamily="34" charset="0"/>
                <a:ea typeface="Calibri" panose="020F0502020204030204" pitchFamily="34" charset="0"/>
                <a:cs typeface="Times New Roman" panose="02020603050405020304" pitchFamily="18" charset="0"/>
              </a:rPr>
            </a:br>
            <a:br>
              <a:rPr lang="lv-LV" sz="1300" dirty="0">
                <a:latin typeface="Times New Roman" panose="02020603050405020304" pitchFamily="18" charset="0"/>
                <a:ea typeface="Calibri" panose="020F0502020204030204" pitchFamily="34" charset="0"/>
                <a:cs typeface="Times New Roman" panose="02020603050405020304" pitchFamily="18" charset="0"/>
              </a:rPr>
            </a:br>
            <a:endParaRPr lang="lv-LV" sz="1300"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7C650272-AD8A-A10D-CB72-C0C8A7294AEA}"/>
              </a:ext>
            </a:extLst>
          </p:cNvPr>
          <p:cNvSpPr>
            <a:spLocks noGrp="1"/>
          </p:cNvSpPr>
          <p:nvPr>
            <p:ph idx="1"/>
          </p:nvPr>
        </p:nvSpPr>
        <p:spPr>
          <a:xfrm>
            <a:off x="731821" y="1267239"/>
            <a:ext cx="10728355" cy="3674490"/>
          </a:xfrm>
        </p:spPr>
        <p:txBody>
          <a:bodyPr>
            <a:noAutofit/>
          </a:bodyPr>
          <a:lstStyle/>
          <a:p>
            <a:pPr marL="0" indent="0">
              <a:buNone/>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1200" dirty="0"/>
              <a:t>Izdevumi plānoti 5 355 432 </a:t>
            </a:r>
            <a:r>
              <a:rPr lang="lv-LV" sz="1200" dirty="0" err="1"/>
              <a:t>euro</a:t>
            </a:r>
            <a:r>
              <a:rPr lang="lv-LV" sz="1200" dirty="0"/>
              <a:t> apmērā un tie paredzēti pašvaldības darbības nodrošināšanai, finanšu vadībai un klientu apkalpošanai.  Kopējais plānotais līdzekļu apjoms šajā funkcijā ir par 140 546 </a:t>
            </a:r>
            <a:r>
              <a:rPr lang="lv-LV" sz="1200" dirty="0" err="1"/>
              <a:t>euro</a:t>
            </a:r>
            <a:r>
              <a:rPr lang="lv-LV" sz="1200" dirty="0"/>
              <a:t> mazāks nekā 2025.gada </a:t>
            </a:r>
            <a:r>
              <a:rPr lang="lv-LV" sz="1200" dirty="0" err="1"/>
              <a:t>plāns.Vispārējo</a:t>
            </a:r>
            <a:r>
              <a:rPr lang="lv-LV" sz="1200" dirty="0"/>
              <a:t> valdības dienestu funkcijā tiek plānoti sekojoši:</a:t>
            </a:r>
          </a:p>
          <a:p>
            <a:pPr lvl="0"/>
            <a:r>
              <a:rPr lang="lv-LV" sz="1200" dirty="0"/>
              <a:t> 	deputātu darba samaksa , t.sk. komitejās – 299 553 </a:t>
            </a:r>
            <a:r>
              <a:rPr lang="lv-LV" sz="1200" dirty="0" err="1"/>
              <a:t>euro</a:t>
            </a:r>
            <a:r>
              <a:rPr lang="lv-LV" sz="1200" dirty="0"/>
              <a:t>;</a:t>
            </a:r>
          </a:p>
          <a:p>
            <a:pPr lvl="0"/>
            <a:r>
              <a:rPr lang="lv-LV" sz="1200" dirty="0"/>
              <a:t> 	domes izveidoto pastāvīgo komisiju atlīdzība – 134 333 </a:t>
            </a:r>
            <a:r>
              <a:rPr lang="lv-LV" sz="1200" dirty="0" err="1"/>
              <a:t>euro</a:t>
            </a:r>
            <a:r>
              <a:rPr lang="lv-LV" sz="1200" dirty="0"/>
              <a:t>;</a:t>
            </a:r>
          </a:p>
          <a:p>
            <a:pPr lvl="0"/>
            <a:r>
              <a:rPr lang="lv-LV" sz="1200" dirty="0"/>
              <a:t> 	Centrālās pārvaldes darba nodrošināšana, t.sk., Kanceleja, Juridiskā un Personāla nodaļa, dalības organizācijās) – 1 049 471 </a:t>
            </a:r>
            <a:r>
              <a:rPr lang="lv-LV" sz="1200" dirty="0" err="1"/>
              <a:t>euro</a:t>
            </a:r>
            <a:r>
              <a:rPr lang="lv-LV" sz="1200" dirty="0"/>
              <a:t>;</a:t>
            </a:r>
          </a:p>
          <a:p>
            <a:pPr lvl="0"/>
            <a:r>
              <a:rPr lang="lv-LV" sz="1200" dirty="0"/>
              <a:t> 	Finanšu un grāmatvedības nodaļa – 1 070 103 </a:t>
            </a:r>
            <a:r>
              <a:rPr lang="lv-LV" sz="1200" dirty="0" err="1"/>
              <a:t>euro</a:t>
            </a:r>
            <a:r>
              <a:rPr lang="lv-LV" sz="1200" dirty="0"/>
              <a:t>;</a:t>
            </a:r>
          </a:p>
          <a:p>
            <a:pPr lvl="0"/>
            <a:r>
              <a:rPr lang="lv-LV" sz="1200" dirty="0"/>
              <a:t> 	apvienību administrācijas – 832 407 </a:t>
            </a:r>
            <a:r>
              <a:rPr lang="lv-LV" sz="1200" dirty="0" err="1"/>
              <a:t>euro</a:t>
            </a:r>
            <a:r>
              <a:rPr lang="lv-LV" sz="1200" dirty="0"/>
              <a:t>;</a:t>
            </a:r>
          </a:p>
          <a:p>
            <a:pPr lvl="0"/>
            <a:r>
              <a:rPr lang="lv-LV" sz="1200" dirty="0"/>
              <a:t> 	pagastu pakalpojumu centru administrācijas – 461 389 </a:t>
            </a:r>
            <a:r>
              <a:rPr lang="lv-LV" sz="1200" dirty="0" err="1"/>
              <a:t>euro</a:t>
            </a:r>
            <a:r>
              <a:rPr lang="lv-LV" sz="1200" dirty="0"/>
              <a:t>;</a:t>
            </a:r>
          </a:p>
          <a:p>
            <a:pPr lvl="0"/>
            <a:r>
              <a:rPr lang="lv-LV" sz="1200" dirty="0"/>
              <a:t> 	Valsts un pašvaldības vienotais klientu apkalpošanas centri – 78 492 </a:t>
            </a:r>
            <a:r>
              <a:rPr lang="lv-LV" sz="1200" dirty="0" err="1"/>
              <a:t>euro</a:t>
            </a:r>
            <a:r>
              <a:rPr lang="lv-LV" sz="1200" dirty="0"/>
              <a:t>;</a:t>
            </a:r>
          </a:p>
          <a:p>
            <a:pPr lvl="0"/>
            <a:r>
              <a:rPr lang="lv-LV" sz="1200" dirty="0"/>
              <a:t> 	pašvaldību budžetu iekšējā valsts parāda darījumi (aizdevumu apkalpošana un procentu nomaksa) – 877 643 </a:t>
            </a:r>
            <a:r>
              <a:rPr lang="lv-LV" sz="1200" dirty="0" err="1"/>
              <a:t>euro</a:t>
            </a:r>
            <a:r>
              <a:rPr lang="lv-LV" sz="1200" dirty="0"/>
              <a:t>;</a:t>
            </a:r>
          </a:p>
          <a:p>
            <a:pPr lvl="0"/>
            <a:r>
              <a:rPr lang="lv-LV" sz="1200" dirty="0"/>
              <a:t> 	sabiedrības informēšanas pasākumi – 415 772 </a:t>
            </a:r>
            <a:r>
              <a:rPr lang="lv-LV" sz="1200" dirty="0" err="1"/>
              <a:t>euro</a:t>
            </a:r>
            <a:r>
              <a:rPr lang="lv-LV" sz="1200" dirty="0"/>
              <a:t>;</a:t>
            </a:r>
          </a:p>
          <a:p>
            <a:pPr lvl="0"/>
            <a:r>
              <a:rPr lang="lv-LV" sz="1200" dirty="0"/>
              <a:t> 	izdevumi neparedzētiem gadījumiem (rezerves fonds) – 100 000 </a:t>
            </a:r>
            <a:r>
              <a:rPr lang="lv-LV" sz="1200" dirty="0" err="1"/>
              <a:t>euro</a:t>
            </a:r>
            <a:r>
              <a:rPr lang="lv-LV" sz="1200" dirty="0"/>
              <a:t>;</a:t>
            </a:r>
          </a:p>
          <a:p>
            <a:pPr lvl="0"/>
            <a:r>
              <a:rPr lang="lv-LV" sz="1200" dirty="0"/>
              <a:t> 	atbalsts sabiedriskajām organizācijām un stipendiju maksājumi – 27 569euro</a:t>
            </a:r>
          </a:p>
          <a:p>
            <a:pPr lvl="0"/>
            <a:r>
              <a:rPr lang="lv-LV" sz="1200" dirty="0"/>
              <a:t>            9 000 </a:t>
            </a:r>
            <a:r>
              <a:rPr lang="lv-LV" sz="1200" dirty="0" err="1"/>
              <a:t>euro</a:t>
            </a:r>
            <a:r>
              <a:rPr lang="lv-LV" sz="1200" dirty="0"/>
              <a:t> atbalsts LAD finansētajiem projektiem ;</a:t>
            </a:r>
          </a:p>
          <a:p>
            <a:pPr lvl="0"/>
            <a:r>
              <a:rPr lang="lv-LV" sz="1200" dirty="0"/>
              <a:t>            20 000 </a:t>
            </a:r>
            <a:r>
              <a:rPr lang="lv-LV" sz="1200" dirty="0" err="1"/>
              <a:t>euro</a:t>
            </a:r>
            <a:r>
              <a:rPr lang="lv-LV" sz="1200" dirty="0"/>
              <a:t>  Biznesa ideju konkurss.</a:t>
            </a:r>
          </a:p>
          <a:p>
            <a:r>
              <a:rPr lang="lv-LV" sz="1200" dirty="0"/>
              <a:t>2026.gadā ieplānoti izdevumi 11 569 </a:t>
            </a:r>
            <a:r>
              <a:rPr lang="lv-LV" sz="1200" dirty="0" err="1"/>
              <a:t>euro</a:t>
            </a:r>
            <a:r>
              <a:rPr lang="lv-LV" sz="1200" dirty="0"/>
              <a:t> apmērā pašvaldības stipendiju piešķiršanai (20.10.2022. Saistošie noteikumi Nr.2022/32 Par Aizkraukles novada pašvaldības stipendiju piešķiršanas kārtību).</a:t>
            </a:r>
          </a:p>
        </p:txBody>
      </p:sp>
      <p:pic>
        <p:nvPicPr>
          <p:cNvPr id="4" name="Picture 2" descr="Aizkraukles novada ģerbonis">
            <a:extLst>
              <a:ext uri="{FF2B5EF4-FFF2-40B4-BE49-F238E27FC236}">
                <a16:creationId xmlns:a16="http://schemas.microsoft.com/office/drawing/2014/main" id="{875F3963-7593-5E31-A735-8384EB350C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25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ECE3452-437A-3881-E703-2EE3481BE3CB}"/>
              </a:ext>
            </a:extLst>
          </p:cNvPr>
          <p:cNvSpPr>
            <a:spLocks noGrp="1"/>
          </p:cNvSpPr>
          <p:nvPr>
            <p:ph type="title"/>
          </p:nvPr>
        </p:nvSpPr>
        <p:spPr/>
        <p:txBody>
          <a:bodyPr/>
          <a:lstStyle/>
          <a:p>
            <a:r>
              <a:rPr lang="lv-LV" sz="3200" b="1" dirty="0">
                <a:effectLst/>
                <a:latin typeface="Times New Roman" panose="02020603050405020304" pitchFamily="18" charset="0"/>
                <a:ea typeface="Calibri" panose="020F0502020204030204" pitchFamily="34" charset="0"/>
                <a:cs typeface="Times New Roman" panose="02020603050405020304" pitchFamily="18" charset="0"/>
              </a:rPr>
              <a:t>Civilā aizsardzība 02.000</a:t>
            </a:r>
            <a:endParaRPr lang="lv-LV" dirty="0"/>
          </a:p>
        </p:txBody>
      </p:sp>
      <p:sp>
        <p:nvSpPr>
          <p:cNvPr id="3" name="Satura vietturis 2">
            <a:extLst>
              <a:ext uri="{FF2B5EF4-FFF2-40B4-BE49-F238E27FC236}">
                <a16:creationId xmlns:a16="http://schemas.microsoft.com/office/drawing/2014/main" id="{7E7D7217-9224-989B-BDD8-67C763AEA68B}"/>
              </a:ext>
            </a:extLst>
          </p:cNvPr>
          <p:cNvSpPr>
            <a:spLocks noGrp="1"/>
          </p:cNvSpPr>
          <p:nvPr>
            <p:ph idx="1"/>
          </p:nvPr>
        </p:nvSpPr>
        <p:spPr/>
        <p:txBody>
          <a:bodyPr/>
          <a:lstStyle/>
          <a:p>
            <a:r>
              <a:rPr lang="lv-LV" dirty="0"/>
              <a:t>Plānots iegādāties sešus ģeneratorus un bāzes staciju ar sešām rācijām par summu 25 000 EUR</a:t>
            </a:r>
          </a:p>
          <a:p>
            <a:r>
              <a:rPr lang="lv-LV" dirty="0"/>
              <a:t>LL-00077 </a:t>
            </a:r>
            <a:r>
              <a:rPr lang="lv-LV" dirty="0" err="1"/>
              <a:t>Safe</a:t>
            </a:r>
            <a:r>
              <a:rPr lang="lv-LV" dirty="0"/>
              <a:t> </a:t>
            </a:r>
            <a:r>
              <a:rPr lang="lv-LV" dirty="0" err="1"/>
              <a:t>Response</a:t>
            </a:r>
            <a:r>
              <a:rPr lang="lv-LV" dirty="0"/>
              <a:t> Reaģēšana uz klimata pārmaiņu riskiem un ekstremāliem laikapstākļiem, to novēršana </a:t>
            </a:r>
            <a:r>
              <a:rPr lang="lv-LV" dirty="0" err="1"/>
              <a:t>Latv.un</a:t>
            </a:r>
            <a:r>
              <a:rPr lang="lv-LV" dirty="0"/>
              <a:t> </a:t>
            </a:r>
            <a:r>
              <a:rPr lang="lv-LV" dirty="0" err="1"/>
              <a:t>Liet.pārrobežu</a:t>
            </a:r>
            <a:r>
              <a:rPr lang="lv-LV" dirty="0"/>
              <a:t> reģionā – 6 200 EUR</a:t>
            </a:r>
          </a:p>
          <a:p>
            <a:endParaRPr lang="lv-LV" dirty="0"/>
          </a:p>
        </p:txBody>
      </p:sp>
      <p:pic>
        <p:nvPicPr>
          <p:cNvPr id="4" name="Picture 2" descr="Aizkraukles novada ģerbonis">
            <a:extLst>
              <a:ext uri="{FF2B5EF4-FFF2-40B4-BE49-F238E27FC236}">
                <a16:creationId xmlns:a16="http://schemas.microsoft.com/office/drawing/2014/main" id="{E23EC94B-FE49-9C7E-E0F8-3E48693D9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977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5A79910-D758-6B4B-D576-4B61FB0E9A25}"/>
              </a:ext>
            </a:extLst>
          </p:cNvPr>
          <p:cNvSpPr>
            <a:spLocks noGrp="1"/>
          </p:cNvSpPr>
          <p:nvPr>
            <p:ph type="title"/>
          </p:nvPr>
        </p:nvSpPr>
        <p:spPr/>
        <p:txBody>
          <a:bodyPr/>
          <a:lstStyle/>
          <a:p>
            <a:r>
              <a:rPr lang="lv-LV" dirty="0"/>
              <a:t>Sabiedriskā kārtība un drošība 03.000</a:t>
            </a:r>
          </a:p>
        </p:txBody>
      </p:sp>
      <p:sp>
        <p:nvSpPr>
          <p:cNvPr id="3" name="Satura vietturis 2">
            <a:extLst>
              <a:ext uri="{FF2B5EF4-FFF2-40B4-BE49-F238E27FC236}">
                <a16:creationId xmlns:a16="http://schemas.microsoft.com/office/drawing/2014/main" id="{F6984C80-0C2A-45E6-2E7D-0ED17ABF19C0}"/>
              </a:ext>
            </a:extLst>
          </p:cNvPr>
          <p:cNvSpPr>
            <a:spLocks noGrp="1"/>
          </p:cNvSpPr>
          <p:nvPr>
            <p:ph idx="1"/>
          </p:nvPr>
        </p:nvSpPr>
        <p:spPr/>
        <p:txBody>
          <a:bodyPr/>
          <a:lstStyle/>
          <a:p>
            <a:r>
              <a:rPr lang="lv-LV" dirty="0"/>
              <a:t>Plānoti izdevumi pašvaldības policijas darba nodrošināšanai 368 584 </a:t>
            </a:r>
            <a:r>
              <a:rPr lang="lv-LV" dirty="0" err="1"/>
              <a:t>euro</a:t>
            </a:r>
            <a:r>
              <a:rPr lang="lv-LV" dirty="0"/>
              <a:t>, Dzimtsarakstu nodaļas darbības nodrošināšanai – 152 957 </a:t>
            </a:r>
            <a:r>
              <a:rPr lang="lv-LV" dirty="0" err="1"/>
              <a:t>euro</a:t>
            </a:r>
            <a:r>
              <a:rPr lang="lv-LV" dirty="0"/>
              <a:t>.</a:t>
            </a:r>
          </a:p>
          <a:p>
            <a:r>
              <a:rPr lang="lv-LV" dirty="0"/>
              <a:t>Pieci portatīvie datori un lielais </a:t>
            </a:r>
            <a:r>
              <a:rPr lang="lv-LV" dirty="0" err="1"/>
              <a:t>multifunkcionālais</a:t>
            </a:r>
            <a:r>
              <a:rPr lang="lv-LV" dirty="0"/>
              <a:t> printeris policijas darbības nodrošināšanai. Kopā sabiedriskajai drošībai un kārtībai plānots tērēt par 6 % vairāk nekā 2025.gadā.</a:t>
            </a:r>
          </a:p>
          <a:p>
            <a:pPr>
              <a:lnSpc>
                <a:spcPct val="115000"/>
              </a:lnSpc>
              <a:spcAft>
                <a:spcPts val="1000"/>
              </a:spcAft>
            </a:pPr>
            <a:endParaRPr lang="lv-LV" dirty="0"/>
          </a:p>
        </p:txBody>
      </p:sp>
      <p:pic>
        <p:nvPicPr>
          <p:cNvPr id="4" name="Picture 2" descr="Aizkraukles novada ģerbonis">
            <a:extLst>
              <a:ext uri="{FF2B5EF4-FFF2-40B4-BE49-F238E27FC236}">
                <a16:creationId xmlns:a16="http://schemas.microsoft.com/office/drawing/2014/main" id="{6EA2ABD8-7C47-69EE-C41C-1CFC41044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76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917D109-514F-CE77-FE0D-3A657B052441}"/>
              </a:ext>
            </a:extLst>
          </p:cNvPr>
          <p:cNvSpPr>
            <a:spLocks noGrp="1"/>
          </p:cNvSpPr>
          <p:nvPr>
            <p:ph type="title"/>
          </p:nvPr>
        </p:nvSpPr>
        <p:spPr/>
        <p:txBody>
          <a:bodyPr>
            <a:normAutofit/>
          </a:bodyPr>
          <a:lstStyle/>
          <a:p>
            <a:r>
              <a:rPr lang="lv-LV" dirty="0"/>
              <a:t>Ekonomiskā darbība 04.000</a:t>
            </a:r>
            <a:br>
              <a:rPr lang="lv-LV" dirty="0"/>
            </a:br>
            <a:endParaRPr lang="lv-LV" dirty="0"/>
          </a:p>
        </p:txBody>
      </p:sp>
      <p:sp>
        <p:nvSpPr>
          <p:cNvPr id="3" name="Satura vietturis 2">
            <a:extLst>
              <a:ext uri="{FF2B5EF4-FFF2-40B4-BE49-F238E27FC236}">
                <a16:creationId xmlns:a16="http://schemas.microsoft.com/office/drawing/2014/main" id="{2A1C3A57-7083-6D40-E74A-AF72C63DCB36}"/>
              </a:ext>
            </a:extLst>
          </p:cNvPr>
          <p:cNvSpPr>
            <a:spLocks noGrp="1"/>
          </p:cNvSpPr>
          <p:nvPr>
            <p:ph idx="1"/>
          </p:nvPr>
        </p:nvSpPr>
        <p:spPr>
          <a:xfrm>
            <a:off x="1130270" y="1581027"/>
            <a:ext cx="9603275" cy="3294576"/>
          </a:xfrm>
        </p:spPr>
        <p:txBody>
          <a:bodyPr>
            <a:normAutofit fontScale="25000" lnSpcReduction="20000"/>
          </a:bodyPr>
          <a:lstStyle/>
          <a:p>
            <a:pPr marL="0" indent="0">
              <a:buNone/>
            </a:pPr>
            <a:r>
              <a:rPr lang="lv-LV" sz="4800" dirty="0"/>
              <a:t>Ekonomiskās darbības funkcijas nodrošināšanai plānoti izdevumi 5 796 239 </a:t>
            </a:r>
            <a:r>
              <a:rPr lang="lv-LV" sz="4800" dirty="0" err="1"/>
              <a:t>euro</a:t>
            </a:r>
            <a:r>
              <a:rPr lang="lv-LV" sz="4800" dirty="0"/>
              <a:t> apmērā. No tiem:</a:t>
            </a:r>
          </a:p>
          <a:p>
            <a:pPr lvl="0"/>
            <a:r>
              <a:rPr lang="lv-LV" sz="4800" dirty="0"/>
              <a:t> 	ielu un ceļu uzturēšanai, t.sk. atjaunošanai kopā plānoti 2 845 256 </a:t>
            </a:r>
            <a:r>
              <a:rPr lang="lv-LV" sz="4800" dirty="0" err="1"/>
              <a:t>euro</a:t>
            </a:r>
            <a:r>
              <a:rPr lang="lv-LV" sz="4800" dirty="0"/>
              <a:t>. No tiem autoceļu fonda līdzekļi ir 1 407 678 </a:t>
            </a:r>
            <a:r>
              <a:rPr lang="lv-LV" sz="4800" dirty="0" err="1"/>
              <a:t>euro</a:t>
            </a:r>
            <a:r>
              <a:rPr lang="lv-LV" sz="4800" dirty="0"/>
              <a:t>, pašvaldības līdzekļi 1 437 578 </a:t>
            </a:r>
            <a:r>
              <a:rPr lang="lv-LV" sz="4800" dirty="0" err="1"/>
              <a:t>euro</a:t>
            </a:r>
            <a:r>
              <a:rPr lang="lv-LV" sz="4800" dirty="0"/>
              <a:t> ;</a:t>
            </a:r>
          </a:p>
          <a:p>
            <a:pPr lvl="0"/>
            <a:r>
              <a:rPr lang="lv-LV" sz="4800" dirty="0"/>
              <a:t> 	Centrālās administrācijas uzdevumus šajā funkcijā nodrošina Aizkraukles novada pašvaldības Būvvalde – 214 758 </a:t>
            </a:r>
            <a:r>
              <a:rPr lang="lv-LV" sz="4800" dirty="0" err="1"/>
              <a:t>euro</a:t>
            </a:r>
            <a:r>
              <a:rPr lang="lv-LV" sz="4800" dirty="0"/>
              <a:t>, Informācijas un komunikāciju tehnoloģiju nodaļa – 379 544 </a:t>
            </a:r>
            <a:r>
              <a:rPr lang="lv-LV" sz="4800" dirty="0" err="1"/>
              <a:t>euro</a:t>
            </a:r>
            <a:r>
              <a:rPr lang="lv-LV" sz="4800" dirty="0"/>
              <a:t> un Attīstības nodaļa – 309 114 </a:t>
            </a:r>
            <a:r>
              <a:rPr lang="lv-LV" sz="4800" dirty="0" err="1"/>
              <a:t>euro</a:t>
            </a:r>
            <a:r>
              <a:rPr lang="lv-LV" sz="4800" dirty="0"/>
              <a:t>;</a:t>
            </a:r>
          </a:p>
          <a:p>
            <a:pPr lvl="0"/>
            <a:r>
              <a:rPr lang="lv-LV" sz="4800" dirty="0"/>
              <a:t> 	ar siltuma ražošanu saistītās kopējās izmaksas – 443 000 </a:t>
            </a:r>
            <a:r>
              <a:rPr lang="lv-LV" sz="4800" dirty="0" err="1"/>
              <a:t>euro</a:t>
            </a:r>
            <a:endParaRPr lang="lv-LV" sz="4800" dirty="0"/>
          </a:p>
          <a:p>
            <a:pPr lvl="0"/>
            <a:r>
              <a:rPr lang="lv-LV" sz="4800" dirty="0"/>
              <a:t>            tūrisma jomas kopējie izdevumi – 278 267 </a:t>
            </a:r>
            <a:r>
              <a:rPr lang="lv-LV" sz="4800" dirty="0" err="1"/>
              <a:t>euro</a:t>
            </a:r>
            <a:endParaRPr lang="lv-LV" sz="4800" dirty="0"/>
          </a:p>
          <a:p>
            <a:pPr lvl="0"/>
            <a:r>
              <a:rPr lang="lv-LV" sz="4800" dirty="0"/>
              <a:t> 	trīs </a:t>
            </a:r>
            <a:r>
              <a:rPr lang="lv-LV" sz="4800" dirty="0" err="1"/>
              <a:t>Interreg</a:t>
            </a:r>
            <a:r>
              <a:rPr lang="lv-LV" sz="4800" dirty="0"/>
              <a:t> projekti 115 202 </a:t>
            </a:r>
            <a:r>
              <a:rPr lang="lv-LV" sz="4800" dirty="0" err="1"/>
              <a:t>euro</a:t>
            </a:r>
            <a:r>
              <a:rPr lang="lv-LV" sz="4800" dirty="0"/>
              <a:t>.</a:t>
            </a:r>
          </a:p>
          <a:p>
            <a:r>
              <a:rPr lang="lv-LV" sz="4800" dirty="0"/>
              <a:t>Izdevumos iekļauts maksājums par Aizkraukles novada teritorijas plānojuma izstrādi, dotācija Zemgales plānošanas reģionam un </a:t>
            </a:r>
            <a:r>
              <a:rPr lang="lv-LV" sz="4800" dirty="0" err="1"/>
              <a:t>līdzmaksājums</a:t>
            </a:r>
            <a:r>
              <a:rPr lang="lv-LV" sz="4800" dirty="0"/>
              <a:t> par būvuzraudzību aģentūras “</a:t>
            </a:r>
            <a:r>
              <a:rPr lang="lv-LV" sz="4800" dirty="0" err="1"/>
              <a:t>Ziedugravas</a:t>
            </a:r>
            <a:r>
              <a:rPr lang="lv-LV" sz="4800" dirty="0"/>
              <a:t>” un Savienoto Valstu Armijas Inženieru Korpusa sadarbības memoranda ietvaros.</a:t>
            </a:r>
          </a:p>
          <a:p>
            <a:r>
              <a:rPr lang="lv-LV" sz="4800" dirty="0"/>
              <a:t>Ekonomiskās darbības izdevumi, salīdzinot ar 2025.gada sākumā plānoto, palielinājušies par  253 308 </a:t>
            </a:r>
            <a:r>
              <a:rPr lang="lv-LV" sz="4800" dirty="0" err="1"/>
              <a:t>euro</a:t>
            </a:r>
            <a:r>
              <a:rPr lang="lv-LV" sz="4800" dirty="0"/>
              <a:t>. Palielināti arī izdevumi mežu inventarizāciju, apsaimniekošanas plānu izstrādei, jaunaudžu kopšanai, cirsmu </a:t>
            </a:r>
            <a:r>
              <a:rPr lang="lv-LV" sz="4800" dirty="0" err="1"/>
              <a:t>dastošanai</a:t>
            </a:r>
            <a:r>
              <a:rPr lang="lv-LV" sz="4800" dirty="0"/>
              <a:t> un stigošanai, cirsmu novērtēšanai, augošu koku uzmērīšanai, mežu atjaunošanai.</a:t>
            </a:r>
          </a:p>
          <a:p>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pic>
        <p:nvPicPr>
          <p:cNvPr id="4" name="Picture 2" descr="Aizkraukles novada ģerbonis">
            <a:extLst>
              <a:ext uri="{FF2B5EF4-FFF2-40B4-BE49-F238E27FC236}">
                <a16:creationId xmlns:a16="http://schemas.microsoft.com/office/drawing/2014/main" id="{5E004E8E-AA51-CCA0-966A-E793AEA7EC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78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346951B-2906-82DA-1FD9-573406FECF2C}"/>
              </a:ext>
            </a:extLst>
          </p:cNvPr>
          <p:cNvSpPr>
            <a:spLocks noGrp="1"/>
          </p:cNvSpPr>
          <p:nvPr>
            <p:ph type="title"/>
          </p:nvPr>
        </p:nvSpPr>
        <p:spPr/>
        <p:txBody>
          <a:bodyPr/>
          <a:lstStyle/>
          <a:p>
            <a:r>
              <a:rPr lang="lv-LV" dirty="0"/>
              <a:t>Vides aizsardzība 05.000	</a:t>
            </a:r>
          </a:p>
        </p:txBody>
      </p:sp>
      <p:sp>
        <p:nvSpPr>
          <p:cNvPr id="3" name="Satura vietturis 2">
            <a:extLst>
              <a:ext uri="{FF2B5EF4-FFF2-40B4-BE49-F238E27FC236}">
                <a16:creationId xmlns:a16="http://schemas.microsoft.com/office/drawing/2014/main" id="{487EC5A5-9B15-B8BD-04A0-9F34AB0FCA1C}"/>
              </a:ext>
            </a:extLst>
          </p:cNvPr>
          <p:cNvSpPr>
            <a:spLocks noGrp="1"/>
          </p:cNvSpPr>
          <p:nvPr>
            <p:ph idx="1"/>
          </p:nvPr>
        </p:nvSpPr>
        <p:spPr/>
        <p:txBody>
          <a:bodyPr>
            <a:normAutofit lnSpcReduction="10000"/>
          </a:bodyPr>
          <a:lstStyle/>
          <a:p>
            <a:pPr marL="0" indent="0">
              <a:buNone/>
            </a:pPr>
            <a:r>
              <a:rPr lang="lv-LV" dirty="0"/>
              <a:t>Kopējie izdevumi vides aizsardzības funkcijas nodrošināšanai plānoti 641 608 </a:t>
            </a:r>
            <a:r>
              <a:rPr lang="lv-LV" dirty="0" err="1"/>
              <a:t>euro</a:t>
            </a:r>
            <a:r>
              <a:rPr lang="lv-LV" dirty="0"/>
              <a:t> apmērā:</a:t>
            </a:r>
          </a:p>
          <a:p>
            <a:pPr lvl="0"/>
            <a:r>
              <a:rPr lang="lv-LV" dirty="0"/>
              <a:t>            notekūdeņu apsaimniekošanai izdevumi plānoti 104 722 </a:t>
            </a:r>
            <a:r>
              <a:rPr lang="lv-LV" dirty="0" err="1"/>
              <a:t>euro</a:t>
            </a:r>
            <a:r>
              <a:rPr lang="lv-LV" dirty="0"/>
              <a:t> apmērā;</a:t>
            </a:r>
          </a:p>
          <a:p>
            <a:pPr lvl="0"/>
            <a:r>
              <a:rPr lang="lv-LV" dirty="0"/>
              <a:t>            bioloģiskās daudzveidības un ainavas aizsardzībai no dabas resursu nodokļa plānoti pasākumi 413 621 </a:t>
            </a:r>
            <a:r>
              <a:rPr lang="lv-LV" dirty="0" err="1"/>
              <a:t>euro</a:t>
            </a:r>
            <a:r>
              <a:rPr lang="lv-LV" dirty="0"/>
              <a:t> apmērā;</a:t>
            </a:r>
          </a:p>
          <a:p>
            <a:pPr lvl="0"/>
            <a:r>
              <a:rPr lang="lv-LV" dirty="0"/>
              <a:t>            turpinās projekta Vēsturiski piesārņotās teritorijas Dzelzceļa ielā 10, Aizkrauklē </a:t>
            </a:r>
            <a:r>
              <a:rPr lang="lv-LV" dirty="0" err="1"/>
              <a:t>papildizpēte</a:t>
            </a:r>
            <a:r>
              <a:rPr lang="lv-LV" dirty="0"/>
              <a:t>” nodrošināšana 123 265 </a:t>
            </a:r>
            <a:r>
              <a:rPr lang="lv-LV" dirty="0" err="1"/>
              <a:t>euro</a:t>
            </a:r>
            <a:r>
              <a:rPr lang="lv-LV" dirty="0"/>
              <a:t>.</a:t>
            </a:r>
          </a:p>
          <a:p>
            <a:pPr indent="0" algn="just">
              <a:lnSpc>
                <a:spcPct val="115000"/>
              </a:lnSpc>
              <a:buNone/>
            </a:pPr>
            <a:endParaRPr lang="lv-LV" dirty="0"/>
          </a:p>
        </p:txBody>
      </p:sp>
      <p:pic>
        <p:nvPicPr>
          <p:cNvPr id="4" name="Picture 2" descr="Aizkraukles novada ģerbonis">
            <a:extLst>
              <a:ext uri="{FF2B5EF4-FFF2-40B4-BE49-F238E27FC236}">
                <a16:creationId xmlns:a16="http://schemas.microsoft.com/office/drawing/2014/main" id="{CC5EB4E3-2C98-BB55-8471-DE95DF10D9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86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496987B-73CC-E2CC-C782-ADAEAC511D75}"/>
              </a:ext>
            </a:extLst>
          </p:cNvPr>
          <p:cNvSpPr>
            <a:spLocks noGrp="1"/>
          </p:cNvSpPr>
          <p:nvPr>
            <p:ph type="title"/>
          </p:nvPr>
        </p:nvSpPr>
        <p:spPr/>
        <p:txBody>
          <a:bodyPr/>
          <a:lstStyle/>
          <a:p>
            <a:r>
              <a:rPr lang="lv-LV" dirty="0"/>
              <a:t>Teritoriju un mājokļu apsaimniekošana 06.000</a:t>
            </a:r>
          </a:p>
        </p:txBody>
      </p:sp>
      <p:sp>
        <p:nvSpPr>
          <p:cNvPr id="3" name="Satura vietturis 2">
            <a:extLst>
              <a:ext uri="{FF2B5EF4-FFF2-40B4-BE49-F238E27FC236}">
                <a16:creationId xmlns:a16="http://schemas.microsoft.com/office/drawing/2014/main" id="{C7F46614-64AC-DD6F-2B86-CCA6B358E78A}"/>
              </a:ext>
            </a:extLst>
          </p:cNvPr>
          <p:cNvSpPr>
            <a:spLocks noGrp="1"/>
          </p:cNvSpPr>
          <p:nvPr>
            <p:ph idx="1"/>
          </p:nvPr>
        </p:nvSpPr>
        <p:spPr>
          <a:xfrm>
            <a:off x="1130270" y="1571625"/>
            <a:ext cx="10471180" cy="3894720"/>
          </a:xfrm>
        </p:spPr>
        <p:txBody>
          <a:bodyPr>
            <a:normAutofit fontScale="70000" lnSpcReduction="20000"/>
          </a:bodyPr>
          <a:lstStyle/>
          <a:p>
            <a:pPr marL="0" indent="0">
              <a:buNone/>
            </a:pPr>
            <a:r>
              <a:rPr lang="lv-LV" dirty="0"/>
              <a:t>Izdevumi plānoti 9 587 531  </a:t>
            </a:r>
            <a:r>
              <a:rPr lang="lv-LV" dirty="0" err="1"/>
              <a:t>euro</a:t>
            </a:r>
            <a:r>
              <a:rPr lang="lv-LV" dirty="0"/>
              <a:t> apmērā, t.sk.:</a:t>
            </a:r>
          </a:p>
          <a:p>
            <a:pPr lvl="0"/>
            <a:r>
              <a:rPr lang="lv-LV" dirty="0"/>
              <a:t> 	ielu apgaismojuma uzturēšanai un rekonstrukcijai – 674 393 </a:t>
            </a:r>
            <a:r>
              <a:rPr lang="lv-LV" dirty="0" err="1"/>
              <a:t>euro</a:t>
            </a:r>
            <a:r>
              <a:rPr lang="lv-LV" dirty="0"/>
              <a:t>, t.sk. izdevumiem par ielu apgaismojuma elektroenerģiju – 248 443 </a:t>
            </a:r>
            <a:r>
              <a:rPr lang="lv-LV" dirty="0" err="1"/>
              <a:t>euro</a:t>
            </a:r>
            <a:r>
              <a:rPr lang="lv-LV" dirty="0"/>
              <a:t> un kapitālajiem izdevumiem 233 924 </a:t>
            </a:r>
            <a:r>
              <a:rPr lang="lv-LV" dirty="0" err="1"/>
              <a:t>euro</a:t>
            </a:r>
            <a:r>
              <a:rPr lang="lv-LV" dirty="0"/>
              <a:t> , Gaismas ielas apgaismojuma rekonstrukcija Aizkrauklē 85 000 </a:t>
            </a:r>
            <a:r>
              <a:rPr lang="lv-LV" dirty="0" err="1"/>
              <a:t>euro</a:t>
            </a:r>
            <a:r>
              <a:rPr lang="lv-LV" dirty="0"/>
              <a:t>, Blaumaņa ielas un Austrumu ielas apgaismojuma līnijas izbūve Koknesē 142 424 </a:t>
            </a:r>
            <a:r>
              <a:rPr lang="lv-LV" dirty="0" err="1"/>
              <a:t>euro</a:t>
            </a:r>
            <a:r>
              <a:rPr lang="lv-LV" dirty="0"/>
              <a:t>, Zirņu ielas apgaismojuma tīkla  projekta izstrāde Pļaviņās 6 500 </a:t>
            </a:r>
            <a:r>
              <a:rPr lang="lv-LV" dirty="0" err="1"/>
              <a:t>euro</a:t>
            </a:r>
            <a:r>
              <a:rPr lang="lv-LV" dirty="0"/>
              <a:t>;</a:t>
            </a:r>
          </a:p>
          <a:p>
            <a:pPr lvl="0"/>
            <a:r>
              <a:rPr lang="lv-LV" dirty="0"/>
              <a:t>            Centrālās pārvaldes Īpašumu un Saimnieciskās nodaļas izdevumi plānoti 605 488 </a:t>
            </a:r>
            <a:r>
              <a:rPr lang="lv-LV" dirty="0" err="1"/>
              <a:t>euro</a:t>
            </a:r>
            <a:r>
              <a:rPr lang="lv-LV" dirty="0"/>
              <a:t> apmērā;</a:t>
            </a:r>
          </a:p>
          <a:p>
            <a:pPr lvl="0"/>
            <a:r>
              <a:rPr lang="lv-LV" dirty="0"/>
              <a:t>            pašvaldības teritoriju sakopšanai un uzturēšanai – 3 422 813 </a:t>
            </a:r>
            <a:r>
              <a:rPr lang="lv-LV" dirty="0" err="1"/>
              <a:t>euro</a:t>
            </a:r>
            <a:r>
              <a:rPr lang="lv-LV" dirty="0"/>
              <a:t>. Izdevumos iekļauti atlīdzības izdevumi darbiniekiem, kas  nodarbināti teritorijas kopšanā, teritorijā savākto atkritumu izvešana, koku zāģēšana, zāles pļaušana, esošo labiekārtojumu elementu apsaimniekošana un atsevišķu teritoriju labiekārtošana;</a:t>
            </a:r>
          </a:p>
          <a:p>
            <a:pPr lvl="0"/>
            <a:r>
              <a:rPr lang="lv-LV" dirty="0"/>
              <a:t>            Līdzdalības budžets - 125 000 </a:t>
            </a:r>
            <a:r>
              <a:rPr lang="lv-LV" dirty="0" err="1"/>
              <a:t>euro</a:t>
            </a:r>
            <a:r>
              <a:rPr lang="lv-LV" dirty="0"/>
              <a:t>;</a:t>
            </a:r>
          </a:p>
          <a:p>
            <a:pPr lvl="0"/>
            <a:r>
              <a:rPr lang="lv-LV" dirty="0"/>
              <a:t>            Projekts atbalsta pasākumi cilvēkiem ar invaliditāti mājokļu vides pieejamības nodrošināšanai Aizkraukles novadā  – 161 857 </a:t>
            </a:r>
            <a:r>
              <a:rPr lang="lv-LV" dirty="0" err="1"/>
              <a:t>euro</a:t>
            </a:r>
            <a:r>
              <a:rPr lang="lv-LV" dirty="0"/>
              <a:t>;</a:t>
            </a:r>
          </a:p>
        </p:txBody>
      </p:sp>
      <p:pic>
        <p:nvPicPr>
          <p:cNvPr id="4" name="Picture 2" descr="Aizkraukles novada ģerbonis">
            <a:extLst>
              <a:ext uri="{FF2B5EF4-FFF2-40B4-BE49-F238E27FC236}">
                <a16:creationId xmlns:a16="http://schemas.microsoft.com/office/drawing/2014/main" id="{6CE5924B-15F3-7B18-DF66-9AD963641A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510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B00AF67-5BC8-2945-8BFC-00F4EFA337CF}"/>
              </a:ext>
            </a:extLst>
          </p:cNvPr>
          <p:cNvSpPr>
            <a:spLocks noGrp="1"/>
          </p:cNvSpPr>
          <p:nvPr>
            <p:ph type="title"/>
          </p:nvPr>
        </p:nvSpPr>
        <p:spPr/>
        <p:txBody>
          <a:bodyPr/>
          <a:lstStyle/>
          <a:p>
            <a:r>
              <a:rPr lang="lv-LV" dirty="0"/>
              <a:t>Iedzīvotāju skaits novadā</a:t>
            </a:r>
          </a:p>
        </p:txBody>
      </p:sp>
      <p:graphicFrame>
        <p:nvGraphicFramePr>
          <p:cNvPr id="4" name="Satura vietturis 3">
            <a:extLst>
              <a:ext uri="{FF2B5EF4-FFF2-40B4-BE49-F238E27FC236}">
                <a16:creationId xmlns:a16="http://schemas.microsoft.com/office/drawing/2014/main" id="{1EF0129C-8B0F-81A7-50AB-D7F08A37E397}"/>
              </a:ext>
            </a:extLst>
          </p:cNvPr>
          <p:cNvGraphicFramePr>
            <a:graphicFrameLocks noGrp="1"/>
          </p:cNvGraphicFramePr>
          <p:nvPr>
            <p:ph idx="1"/>
            <p:extLst>
              <p:ext uri="{D42A27DB-BD31-4B8C-83A1-F6EECF244321}">
                <p14:modId xmlns:p14="http://schemas.microsoft.com/office/powerpoint/2010/main" val="2638848307"/>
              </p:ext>
            </p:extLst>
          </p:nvPr>
        </p:nvGraphicFramePr>
        <p:xfrm>
          <a:off x="1458455" y="1856509"/>
          <a:ext cx="8378272" cy="2881649"/>
        </p:xfrm>
        <a:graphic>
          <a:graphicData uri="http://schemas.openxmlformats.org/drawingml/2006/table">
            <a:tbl>
              <a:tblPr firstRow="1" firstCol="1" bandRow="1">
                <a:tableStyleId>{5C22544A-7EE6-4342-B048-85BDC9FD1C3A}</a:tableStyleId>
              </a:tblPr>
              <a:tblGrid>
                <a:gridCol w="4177606">
                  <a:extLst>
                    <a:ext uri="{9D8B030D-6E8A-4147-A177-3AD203B41FA5}">
                      <a16:colId xmlns:a16="http://schemas.microsoft.com/office/drawing/2014/main" val="4172251629"/>
                    </a:ext>
                  </a:extLst>
                </a:gridCol>
                <a:gridCol w="1126070">
                  <a:extLst>
                    <a:ext uri="{9D8B030D-6E8A-4147-A177-3AD203B41FA5}">
                      <a16:colId xmlns:a16="http://schemas.microsoft.com/office/drawing/2014/main" val="3859772104"/>
                    </a:ext>
                  </a:extLst>
                </a:gridCol>
                <a:gridCol w="1486055">
                  <a:extLst>
                    <a:ext uri="{9D8B030D-6E8A-4147-A177-3AD203B41FA5}">
                      <a16:colId xmlns:a16="http://schemas.microsoft.com/office/drawing/2014/main" val="1074309650"/>
                    </a:ext>
                  </a:extLst>
                </a:gridCol>
                <a:gridCol w="1588541">
                  <a:extLst>
                    <a:ext uri="{9D8B030D-6E8A-4147-A177-3AD203B41FA5}">
                      <a16:colId xmlns:a16="http://schemas.microsoft.com/office/drawing/2014/main" val="2965270509"/>
                    </a:ext>
                  </a:extLst>
                </a:gridCol>
              </a:tblGrid>
              <a:tr h="354031">
                <a:tc>
                  <a:txBody>
                    <a:bodyPr/>
                    <a:lstStyle/>
                    <a:p>
                      <a:pPr>
                        <a:lnSpc>
                          <a:spcPct val="115000"/>
                        </a:lnSpc>
                        <a:spcAft>
                          <a:spcPts val="1000"/>
                        </a:spcAft>
                      </a:pPr>
                      <a:r>
                        <a:rPr lang="lv-LV" sz="11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spcAft>
                          <a:spcPts val="1000"/>
                        </a:spcAft>
                      </a:pPr>
                      <a:r>
                        <a:rPr lang="lv-LV" sz="1000">
                          <a:effectLst/>
                        </a:rPr>
                        <a:t>Iedzīvotāju skaits gada sākumā</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194880086"/>
                  </a:ext>
                </a:extLst>
              </a:tr>
              <a:tr h="382250">
                <a:tc>
                  <a:txBody>
                    <a:bodyPr/>
                    <a:lstStyle/>
                    <a:p>
                      <a:pPr>
                        <a:lnSpc>
                          <a:spcPct val="115000"/>
                        </a:lnSpc>
                        <a:spcAft>
                          <a:spcPts val="1000"/>
                        </a:spcAft>
                      </a:pPr>
                      <a:r>
                        <a:rPr lang="lv-LV" sz="11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2023</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2024</a:t>
                      </a:r>
                      <a:endParaRPr lang="lv-LV"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2025</a:t>
                      </a:r>
                      <a:endParaRPr lang="lv-LV"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0973156"/>
                  </a:ext>
                </a:extLst>
              </a:tr>
              <a:tr h="382250">
                <a:tc>
                  <a:txBody>
                    <a:bodyPr/>
                    <a:lstStyle/>
                    <a:p>
                      <a:r>
                        <a:rPr lang="lv-LV">
                          <a:effectLst/>
                        </a:rPr>
                        <a:t>Aizkraukles novads</a:t>
                      </a:r>
                    </a:p>
                  </a:txBody>
                  <a:tcPr marL="76200" marR="76200" marT="76200" marB="76200" anchor="ctr"/>
                </a:tc>
                <a:tc>
                  <a:txBody>
                    <a:bodyPr/>
                    <a:lstStyle/>
                    <a:p>
                      <a:pPr algn="just">
                        <a:lnSpc>
                          <a:spcPct val="115000"/>
                        </a:lnSpc>
                        <a:spcAft>
                          <a:spcPts val="1000"/>
                        </a:spcAft>
                        <a:buNone/>
                      </a:pPr>
                      <a:r>
                        <a:rPr lang="lv-LV"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29 010</a:t>
                      </a:r>
                      <a:endParaRPr lang="lv-LV"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28 646</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28 246</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2724836"/>
                  </a:ext>
                </a:extLst>
              </a:tr>
              <a:tr h="382250">
                <a:tc>
                  <a:txBody>
                    <a:bodyPr/>
                    <a:lstStyle/>
                    <a:p>
                      <a:r>
                        <a:rPr lang="lv-LV" dirty="0">
                          <a:effectLst/>
                        </a:rPr>
                        <a:t>Aizkraukle</a:t>
                      </a:r>
                    </a:p>
                  </a:txBody>
                  <a:tcPr marL="76200" marR="76200" marT="76200" marB="76200" anchor="ctr"/>
                </a:tc>
                <a:tc>
                  <a:txBody>
                    <a:bodyPr/>
                    <a:lstStyle/>
                    <a:p>
                      <a:pPr algn="just">
                        <a:lnSpc>
                          <a:spcPct val="115000"/>
                        </a:lnSpc>
                        <a:spcAft>
                          <a:spcPts val="1000"/>
                        </a:spcAft>
                        <a:buNone/>
                      </a:pPr>
                      <a:r>
                        <a:rPr lang="lv-LV"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6 975</a:t>
                      </a:r>
                      <a:endParaRPr lang="lv-LV"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6 846</a:t>
                      </a:r>
                      <a:endParaRPr lang="lv-LV"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6 689</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9397232"/>
                  </a:ext>
                </a:extLst>
              </a:tr>
              <a:tr h="382250">
                <a:tc>
                  <a:txBody>
                    <a:bodyPr/>
                    <a:lstStyle/>
                    <a:p>
                      <a:r>
                        <a:rPr lang="lv-LV" dirty="0">
                          <a:effectLst/>
                        </a:rPr>
                        <a:t>Jaunjelgava</a:t>
                      </a:r>
                    </a:p>
                  </a:txBody>
                  <a:tcPr marL="76200" marR="76200" marT="76200" marB="76200" anchor="ctr"/>
                </a:tc>
                <a:tc>
                  <a:txBody>
                    <a:bodyPr/>
                    <a:lstStyle/>
                    <a:p>
                      <a:pPr algn="just">
                        <a:lnSpc>
                          <a:spcPct val="115000"/>
                        </a:lnSpc>
                        <a:spcAft>
                          <a:spcPts val="1000"/>
                        </a:spcAft>
                        <a:buNone/>
                      </a:pPr>
                      <a:r>
                        <a:rPr lang="lv-LV"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1 789</a:t>
                      </a:r>
                      <a:endParaRPr lang="lv-LV"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1 726</a:t>
                      </a:r>
                      <a:endParaRPr lang="lv-LV"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1 681</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5770172"/>
                  </a:ext>
                </a:extLst>
              </a:tr>
              <a:tr h="382250">
                <a:tc>
                  <a:txBody>
                    <a:bodyPr/>
                    <a:lstStyle/>
                    <a:p>
                      <a:r>
                        <a:rPr lang="lv-LV" dirty="0">
                          <a:effectLst/>
                        </a:rPr>
                        <a:t>Koknese</a:t>
                      </a:r>
                    </a:p>
                  </a:txBody>
                  <a:tcPr marL="76200" marR="76200" marT="76200" marB="76200" anchor="ctr"/>
                </a:tc>
                <a:tc>
                  <a:txBody>
                    <a:bodyPr/>
                    <a:lstStyle/>
                    <a:p>
                      <a:pPr algn="just">
                        <a:lnSpc>
                          <a:spcPct val="115000"/>
                        </a:lnSpc>
                        <a:spcAft>
                          <a:spcPts val="1000"/>
                        </a:spcAft>
                        <a:buNone/>
                      </a:pPr>
                      <a:r>
                        <a:rPr lang="lv-LV"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2 446</a:t>
                      </a:r>
                      <a:endParaRPr lang="lv-LV"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2 425</a:t>
                      </a:r>
                      <a:endParaRPr lang="lv-LV"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2 377</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4433250"/>
                  </a:ext>
                </a:extLst>
              </a:tr>
              <a:tr h="382250">
                <a:tc>
                  <a:txBody>
                    <a:bodyPr/>
                    <a:lstStyle/>
                    <a:p>
                      <a:r>
                        <a:rPr lang="lv-LV" dirty="0">
                          <a:effectLst/>
                        </a:rPr>
                        <a:t>Pļaviņas</a:t>
                      </a:r>
                    </a:p>
                  </a:txBody>
                  <a:tcPr marL="76200" marR="76200" marT="76200" marB="76200" anchor="ctr"/>
                </a:tc>
                <a:tc>
                  <a:txBody>
                    <a:bodyPr/>
                    <a:lstStyle/>
                    <a:p>
                      <a:pPr algn="just">
                        <a:lnSpc>
                          <a:spcPct val="115000"/>
                        </a:lnSpc>
                        <a:spcAft>
                          <a:spcPts val="1000"/>
                        </a:spcAft>
                        <a:buNone/>
                      </a:pPr>
                      <a:r>
                        <a:rPr lang="lv-LV"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2 837</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2 862</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buNone/>
                      </a:pPr>
                      <a:r>
                        <a:rPr lang="lv-LV"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2 864</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0922632"/>
                  </a:ext>
                </a:extLst>
              </a:tr>
            </a:tbl>
          </a:graphicData>
        </a:graphic>
      </p:graphicFrame>
      <p:sp>
        <p:nvSpPr>
          <p:cNvPr id="6" name="TextBox 5">
            <a:extLst>
              <a:ext uri="{FF2B5EF4-FFF2-40B4-BE49-F238E27FC236}">
                <a16:creationId xmlns:a16="http://schemas.microsoft.com/office/drawing/2014/main" id="{71C7133B-6BD3-D3BA-00B4-7FDDAF557502}"/>
              </a:ext>
            </a:extLst>
          </p:cNvPr>
          <p:cNvSpPr txBox="1"/>
          <p:nvPr/>
        </p:nvSpPr>
        <p:spPr>
          <a:xfrm>
            <a:off x="8321963" y="5119724"/>
            <a:ext cx="6100618" cy="297517"/>
          </a:xfrm>
          <a:prstGeom prst="rect">
            <a:avLst/>
          </a:prstGeom>
          <a:noFill/>
        </p:spPr>
        <p:txBody>
          <a:bodyPr wrap="square">
            <a:spAutoFit/>
          </a:bodyPr>
          <a:lstStyle/>
          <a:p>
            <a:pPr algn="just"/>
            <a:r>
              <a:rPr lang="lv-LV" sz="1800" baseline="30000" dirty="0">
                <a:effectLst/>
                <a:latin typeface="Times New Roman" panose="02020603050405020304" pitchFamily="18" charset="0"/>
                <a:ea typeface="Calibri" panose="020F0502020204030204" pitchFamily="34" charset="0"/>
              </a:rPr>
              <a:t>Avots: Oficiālās statistikas portāls</a:t>
            </a:r>
            <a:r>
              <a:rPr lang="lv-LV" sz="2000" baseline="30000" dirty="0">
                <a:effectLst/>
                <a:latin typeface="Times New Roman" panose="02020603050405020304" pitchFamily="18" charset="0"/>
                <a:ea typeface="Calibri" panose="020F0502020204030204" pitchFamily="34" charset="0"/>
              </a:rPr>
              <a:t> </a:t>
            </a:r>
          </a:p>
        </p:txBody>
      </p:sp>
      <p:pic>
        <p:nvPicPr>
          <p:cNvPr id="3" name="Picture 2" descr="Aizkraukles novada ģerbonis">
            <a:extLst>
              <a:ext uri="{FF2B5EF4-FFF2-40B4-BE49-F238E27FC236}">
                <a16:creationId xmlns:a16="http://schemas.microsoft.com/office/drawing/2014/main" id="{C08E7CC2-750E-0F13-7764-58783049C9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20439"/>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62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C81C55-E732-54A4-9CAB-8942D3623723}"/>
              </a:ext>
            </a:extLst>
          </p:cNvPr>
          <p:cNvSpPr>
            <a:spLocks noGrp="1"/>
          </p:cNvSpPr>
          <p:nvPr>
            <p:ph type="title"/>
          </p:nvPr>
        </p:nvSpPr>
        <p:spPr/>
        <p:txBody>
          <a:bodyPr/>
          <a:lstStyle/>
          <a:p>
            <a:r>
              <a:rPr lang="lv-LV" dirty="0"/>
              <a:t>Teritoriju un mājokļu apsaimniekošana 06.000</a:t>
            </a:r>
          </a:p>
        </p:txBody>
      </p:sp>
      <p:sp>
        <p:nvSpPr>
          <p:cNvPr id="3" name="Satura vietturis 2">
            <a:extLst>
              <a:ext uri="{FF2B5EF4-FFF2-40B4-BE49-F238E27FC236}">
                <a16:creationId xmlns:a16="http://schemas.microsoft.com/office/drawing/2014/main" id="{4F05937A-B330-5CD3-040F-393AFA4CBF5F}"/>
              </a:ext>
            </a:extLst>
          </p:cNvPr>
          <p:cNvSpPr>
            <a:spLocks noGrp="1"/>
          </p:cNvSpPr>
          <p:nvPr>
            <p:ph idx="1"/>
          </p:nvPr>
        </p:nvSpPr>
        <p:spPr>
          <a:xfrm>
            <a:off x="1130269" y="1781712"/>
            <a:ext cx="9603275" cy="3294576"/>
          </a:xfrm>
        </p:spPr>
        <p:txBody>
          <a:bodyPr>
            <a:normAutofit fontScale="70000" lnSpcReduction="20000"/>
          </a:bodyPr>
          <a:lstStyle/>
          <a:p>
            <a:pPr lvl="0"/>
            <a:r>
              <a:rPr lang="lv-LV" dirty="0"/>
              <a:t> Energoefektivitātes un pieejamības nodrošināšanas pasākumi Aizkraukles novada pašvaldības ēkā Lāčplēša 1 A projekts – 693 119 </a:t>
            </a:r>
            <a:r>
              <a:rPr lang="lv-LV" dirty="0" err="1"/>
              <a:t>euro</a:t>
            </a:r>
            <a:r>
              <a:rPr lang="lv-LV" dirty="0"/>
              <a:t>;</a:t>
            </a:r>
          </a:p>
          <a:p>
            <a:pPr lvl="0"/>
            <a:r>
              <a:rPr lang="lv-LV" dirty="0"/>
              <a:t>            Energoefektivitātes un pieejamības nodrošināšanas pasākumi Aizkraukles novada pašvaldības ēkā Lāčplēša 1 projekts – 1 537 518 </a:t>
            </a:r>
            <a:r>
              <a:rPr lang="lv-LV" dirty="0" err="1"/>
              <a:t>euro</a:t>
            </a:r>
            <a:r>
              <a:rPr lang="lv-LV" dirty="0"/>
              <a:t>;</a:t>
            </a:r>
          </a:p>
          <a:p>
            <a:pPr lvl="0"/>
            <a:r>
              <a:rPr lang="lv-LV" dirty="0"/>
              <a:t>  	kapu apsaimniekošanas izdevumi plānoti 98 141 </a:t>
            </a:r>
            <a:r>
              <a:rPr lang="lv-LV" dirty="0" err="1"/>
              <a:t>euro</a:t>
            </a:r>
            <a:r>
              <a:rPr lang="lv-LV" dirty="0"/>
              <a:t> apmērā;</a:t>
            </a:r>
          </a:p>
          <a:p>
            <a:pPr lvl="0"/>
            <a:r>
              <a:rPr lang="lv-LV" dirty="0"/>
              <a:t>            pašvaldības īpašumu apsaimniekošanai – 879 502 </a:t>
            </a:r>
            <a:r>
              <a:rPr lang="lv-LV" dirty="0" err="1"/>
              <a:t>euro</a:t>
            </a:r>
            <a:r>
              <a:rPr lang="lv-LV" dirty="0"/>
              <a:t>, t.sk. ēku, kuras tiek izmantotas dažādiem mērķiem uzturēšana, īpašumu uzmērīšana, vērtēšana u.tml. </a:t>
            </a:r>
          </a:p>
          <a:p>
            <a:pPr lvl="0"/>
            <a:r>
              <a:rPr lang="lv-LV" dirty="0"/>
              <a:t>            pašvaldības īpašumā esošā dzīvojamā fonda uzturēšanas izmaksas plānotas 347 689 t.sk. 121 300 </a:t>
            </a:r>
            <a:r>
              <a:rPr lang="lv-LV" dirty="0" err="1"/>
              <a:t>euro</a:t>
            </a:r>
            <a:r>
              <a:rPr lang="lv-LV" dirty="0"/>
              <a:t> (projekta līdzfinansējums Sociālo mājokļu atjaunošana).</a:t>
            </a:r>
          </a:p>
          <a:p>
            <a:r>
              <a:rPr lang="lv-LV" dirty="0"/>
              <a:t>            dzīvokļu apsaimniekošana un komunālo pakalpojumu sniegšanas izdevumi  plānoti 969 885 </a:t>
            </a:r>
            <a:r>
              <a:rPr lang="lv-LV" dirty="0" err="1"/>
              <a:t>euro</a:t>
            </a:r>
            <a:r>
              <a:rPr lang="lv-LV" dirty="0"/>
              <a:t> apmērā,  pašvaldību komunālo nodaļu, kas nodrošina pakalpojumu sniegšanu, izdevumi plānoti 640 924 </a:t>
            </a:r>
            <a:r>
              <a:rPr lang="lv-LV" dirty="0" err="1"/>
              <a:t>euro</a:t>
            </a:r>
            <a:r>
              <a:rPr lang="lv-LV" dirty="0"/>
              <a:t> apmērā.</a:t>
            </a:r>
          </a:p>
        </p:txBody>
      </p:sp>
      <p:pic>
        <p:nvPicPr>
          <p:cNvPr id="4" name="Picture 2" descr="Aizkraukles novada ģerbonis">
            <a:extLst>
              <a:ext uri="{FF2B5EF4-FFF2-40B4-BE49-F238E27FC236}">
                <a16:creationId xmlns:a16="http://schemas.microsoft.com/office/drawing/2014/main" id="{3E98A765-D8E1-55D0-45D2-CB08AEA781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8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F8D92A4-2ACC-A405-0F57-0829D18C9D63}"/>
              </a:ext>
            </a:extLst>
          </p:cNvPr>
          <p:cNvSpPr>
            <a:spLocks noGrp="1"/>
          </p:cNvSpPr>
          <p:nvPr>
            <p:ph type="title"/>
          </p:nvPr>
        </p:nvSpPr>
        <p:spPr/>
        <p:txBody>
          <a:bodyPr/>
          <a:lstStyle/>
          <a:p>
            <a:r>
              <a:rPr lang="lv-LV" dirty="0"/>
              <a:t>Veselība 07.000</a:t>
            </a:r>
          </a:p>
        </p:txBody>
      </p:sp>
      <p:sp>
        <p:nvSpPr>
          <p:cNvPr id="3" name="Satura vietturis 2">
            <a:extLst>
              <a:ext uri="{FF2B5EF4-FFF2-40B4-BE49-F238E27FC236}">
                <a16:creationId xmlns:a16="http://schemas.microsoft.com/office/drawing/2014/main" id="{F4A870FF-7FE6-968B-979B-09CF503D998D}"/>
              </a:ext>
            </a:extLst>
          </p:cNvPr>
          <p:cNvSpPr>
            <a:spLocks noGrp="1"/>
          </p:cNvSpPr>
          <p:nvPr>
            <p:ph idx="1"/>
          </p:nvPr>
        </p:nvSpPr>
        <p:spPr/>
        <p:txBody>
          <a:bodyPr/>
          <a:lstStyle/>
          <a:p>
            <a:pPr marL="0" indent="0">
              <a:buNone/>
            </a:pPr>
            <a:r>
              <a:rPr lang="lv-LV" dirty="0"/>
              <a:t>Izdevumi plānoti 79 290 </a:t>
            </a:r>
            <a:r>
              <a:rPr lang="lv-LV" dirty="0" err="1"/>
              <a:t>euro</a:t>
            </a:r>
            <a:r>
              <a:rPr lang="lv-LV" dirty="0"/>
              <a:t> apmērā:</a:t>
            </a:r>
          </a:p>
          <a:p>
            <a:pPr lvl="0"/>
            <a:r>
              <a:rPr lang="lv-LV" dirty="0"/>
              <a:t>           atbalsts veselības aprūpes pakalpojumu nodrošināšanai Skrīveru pagastā – 1 009 </a:t>
            </a:r>
            <a:r>
              <a:rPr lang="lv-LV" dirty="0" err="1"/>
              <a:t>euro</a:t>
            </a:r>
            <a:r>
              <a:rPr lang="lv-LV" dirty="0"/>
              <a:t>;</a:t>
            </a:r>
          </a:p>
          <a:p>
            <a:pPr lvl="0"/>
            <a:r>
              <a:rPr lang="lv-LV" dirty="0"/>
              <a:t>           Seces pagasta feldšeru punkts – 21 123 </a:t>
            </a:r>
            <a:r>
              <a:rPr lang="lv-LV" dirty="0" err="1"/>
              <a:t>euro</a:t>
            </a:r>
            <a:r>
              <a:rPr lang="lv-LV" dirty="0"/>
              <a:t>;</a:t>
            </a:r>
          </a:p>
          <a:p>
            <a:pPr lvl="0"/>
            <a:r>
              <a:rPr lang="lv-LV" dirty="0"/>
              <a:t>           projekts vietējās sabiedrības veselības veicināšanas un slimību profilakses pasākumi Aizkraukles novadā 57 158 </a:t>
            </a:r>
            <a:r>
              <a:rPr lang="lv-LV" dirty="0" err="1"/>
              <a:t>euro</a:t>
            </a:r>
            <a:r>
              <a:rPr lang="lv-LV" dirty="0"/>
              <a:t>.</a:t>
            </a:r>
          </a:p>
          <a:p>
            <a:endParaRPr lang="lv-LV" dirty="0"/>
          </a:p>
        </p:txBody>
      </p:sp>
      <p:pic>
        <p:nvPicPr>
          <p:cNvPr id="4" name="Picture 2" descr="Aizkraukles novada ģerbonis">
            <a:extLst>
              <a:ext uri="{FF2B5EF4-FFF2-40B4-BE49-F238E27FC236}">
                <a16:creationId xmlns:a16="http://schemas.microsoft.com/office/drawing/2014/main" id="{EE6F25E4-51BD-45F8-8F06-3DB4460866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17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2892709-E11A-EE21-E386-3CFCE2D00108}"/>
              </a:ext>
            </a:extLst>
          </p:cNvPr>
          <p:cNvSpPr>
            <a:spLocks noGrp="1"/>
          </p:cNvSpPr>
          <p:nvPr>
            <p:ph type="title"/>
          </p:nvPr>
        </p:nvSpPr>
        <p:spPr>
          <a:xfrm>
            <a:off x="1130270" y="792780"/>
            <a:ext cx="9603275" cy="1049235"/>
          </a:xfrm>
        </p:spPr>
        <p:txBody>
          <a:bodyPr/>
          <a:lstStyle/>
          <a:p>
            <a:r>
              <a:rPr lang="lv-LV" dirty="0"/>
              <a:t>Atpūta, kultūra, sports reliģija 08.000</a:t>
            </a:r>
          </a:p>
        </p:txBody>
      </p:sp>
      <p:sp>
        <p:nvSpPr>
          <p:cNvPr id="3" name="Satura vietturis 2">
            <a:extLst>
              <a:ext uri="{FF2B5EF4-FFF2-40B4-BE49-F238E27FC236}">
                <a16:creationId xmlns:a16="http://schemas.microsoft.com/office/drawing/2014/main" id="{038B2D7D-1125-EE30-B2C4-C632538128AF}"/>
              </a:ext>
            </a:extLst>
          </p:cNvPr>
          <p:cNvSpPr>
            <a:spLocks noGrp="1"/>
          </p:cNvSpPr>
          <p:nvPr>
            <p:ph idx="1"/>
          </p:nvPr>
        </p:nvSpPr>
        <p:spPr>
          <a:xfrm>
            <a:off x="1130271" y="1400174"/>
            <a:ext cx="10686598" cy="4714439"/>
          </a:xfrm>
        </p:spPr>
        <p:txBody>
          <a:bodyPr>
            <a:normAutofit fontScale="85000" lnSpcReduction="20000"/>
          </a:bodyPr>
          <a:lstStyle/>
          <a:p>
            <a:pPr marL="0" indent="0">
              <a:buNone/>
            </a:pPr>
            <a:r>
              <a:rPr lang="lv-LV" dirty="0"/>
              <a:t>Izdevumi plānoti 6 914 959 </a:t>
            </a:r>
            <a:r>
              <a:rPr lang="lv-LV" dirty="0" err="1"/>
              <a:t>euro</a:t>
            </a:r>
            <a:r>
              <a:rPr lang="lv-LV" dirty="0"/>
              <a:t> apmērā, t.sk.:</a:t>
            </a:r>
          </a:p>
          <a:p>
            <a:pPr lvl="0"/>
            <a:r>
              <a:rPr lang="lv-LV" dirty="0"/>
              <a:t> 	Kultūras pārvaldes darba nodrošināšanai –97 185 </a:t>
            </a:r>
            <a:r>
              <a:rPr lang="lv-LV" dirty="0" err="1"/>
              <a:t>euro</a:t>
            </a:r>
            <a:r>
              <a:rPr lang="lv-LV" dirty="0"/>
              <a:t>;</a:t>
            </a:r>
          </a:p>
          <a:p>
            <a:pPr lvl="0"/>
            <a:r>
              <a:rPr lang="lv-LV" dirty="0"/>
              <a:t> 	kultūras centru, tautas namu un saieta namu darbības nodrošināšanai – 3 338 295 </a:t>
            </a:r>
            <a:r>
              <a:rPr lang="lv-LV" dirty="0" err="1"/>
              <a:t>euro</a:t>
            </a:r>
            <a:r>
              <a:rPr lang="lv-LV" dirty="0"/>
              <a:t>, t.sk. iestāžu darbinieku atalgojumam, ēku uzturēšanai un labiekārtošanai , kā arī 1 462 500 </a:t>
            </a:r>
            <a:r>
              <a:rPr lang="lv-LV" dirty="0" err="1"/>
              <a:t>euro</a:t>
            </a:r>
            <a:r>
              <a:rPr lang="lv-LV" dirty="0"/>
              <a:t> Jaunjelgavas kultūras nama rekonstrukcija;</a:t>
            </a:r>
          </a:p>
          <a:p>
            <a:pPr lvl="0"/>
            <a:r>
              <a:rPr lang="lv-LV" dirty="0"/>
              <a:t> 	kultūras pasākumu organizēšanas izdevumi – 879 475 </a:t>
            </a:r>
            <a:r>
              <a:rPr lang="lv-LV" dirty="0" err="1"/>
              <a:t>euro</a:t>
            </a:r>
            <a:r>
              <a:rPr lang="lv-LV" dirty="0"/>
              <a:t>, t.sk. atsevišķu kultūras darba organizatoru atlīdzība;</a:t>
            </a:r>
          </a:p>
          <a:p>
            <a:pPr lvl="0"/>
            <a:r>
              <a:rPr lang="lv-LV" dirty="0"/>
              <a:t> 	bibliotēku darbības nodrošināšanai – 1 156 052 </a:t>
            </a:r>
            <a:r>
              <a:rPr lang="lv-LV" dirty="0" err="1"/>
              <a:t>euro</a:t>
            </a:r>
            <a:r>
              <a:rPr lang="lv-LV" dirty="0"/>
              <a:t>; </a:t>
            </a:r>
          </a:p>
          <a:p>
            <a:pPr lvl="0"/>
            <a:r>
              <a:rPr lang="lv-LV" dirty="0"/>
              <a:t> 	sporta iestāžu darbības nodrošinājums 998 696 </a:t>
            </a:r>
            <a:r>
              <a:rPr lang="lv-LV" dirty="0" err="1"/>
              <a:t>euro</a:t>
            </a:r>
            <a:r>
              <a:rPr lang="lv-LV" dirty="0"/>
              <a:t>, t.sk. aģentūra “Kokneses sporta centrs”;</a:t>
            </a:r>
          </a:p>
          <a:p>
            <a:pPr lvl="0"/>
            <a:r>
              <a:rPr lang="lv-LV" dirty="0"/>
              <a:t> 	sporta pasākumu organizēšanas – 337 549 </a:t>
            </a:r>
            <a:r>
              <a:rPr lang="lv-LV" dirty="0" err="1"/>
              <a:t>euro</a:t>
            </a:r>
            <a:r>
              <a:rPr lang="lv-LV" dirty="0"/>
              <a:t>;</a:t>
            </a:r>
          </a:p>
          <a:p>
            <a:pPr lvl="0"/>
            <a:r>
              <a:rPr lang="lv-LV" dirty="0"/>
              <a:t>           muzeju darbības nodrošināšanai pašvaldībā kopā plānoti 317 152 </a:t>
            </a:r>
            <a:r>
              <a:rPr lang="lv-LV" dirty="0" err="1"/>
              <a:t>euro</a:t>
            </a:r>
            <a:r>
              <a:rPr lang="lv-LV" dirty="0"/>
              <a:t>;</a:t>
            </a:r>
          </a:p>
          <a:p>
            <a:pPr lvl="0"/>
            <a:r>
              <a:rPr lang="lv-LV" dirty="0"/>
              <a:t>           Dziesmu un deju svētku kolektīvu tērpiem 80 000 </a:t>
            </a:r>
            <a:r>
              <a:rPr lang="lv-LV" dirty="0" err="1"/>
              <a:t>euro</a:t>
            </a:r>
            <a:r>
              <a:rPr lang="lv-LV" dirty="0"/>
              <a:t>.</a:t>
            </a:r>
          </a:p>
          <a:p>
            <a:endParaRPr lang="lv-LV" dirty="0"/>
          </a:p>
        </p:txBody>
      </p:sp>
      <p:pic>
        <p:nvPicPr>
          <p:cNvPr id="4" name="Picture 2" descr="Aizkraukles novada ģerbonis">
            <a:extLst>
              <a:ext uri="{FF2B5EF4-FFF2-40B4-BE49-F238E27FC236}">
                <a16:creationId xmlns:a16="http://schemas.microsoft.com/office/drawing/2014/main" id="{DAD6E84B-B621-E0A1-314B-8795D6F5D7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26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647D82B-7756-861B-C7CE-5F517D58DB19}"/>
              </a:ext>
            </a:extLst>
          </p:cNvPr>
          <p:cNvSpPr>
            <a:spLocks noGrp="1"/>
          </p:cNvSpPr>
          <p:nvPr>
            <p:ph type="title"/>
          </p:nvPr>
        </p:nvSpPr>
        <p:spPr/>
        <p:txBody>
          <a:bodyPr/>
          <a:lstStyle/>
          <a:p>
            <a:r>
              <a:rPr lang="lv-LV" dirty="0"/>
              <a:t>Izglītība 09.000</a:t>
            </a:r>
          </a:p>
        </p:txBody>
      </p:sp>
      <p:sp>
        <p:nvSpPr>
          <p:cNvPr id="3" name="Satura vietturis 2">
            <a:extLst>
              <a:ext uri="{FF2B5EF4-FFF2-40B4-BE49-F238E27FC236}">
                <a16:creationId xmlns:a16="http://schemas.microsoft.com/office/drawing/2014/main" id="{398A9FDE-77E7-7EEC-C965-60869280BA75}"/>
              </a:ext>
            </a:extLst>
          </p:cNvPr>
          <p:cNvSpPr>
            <a:spLocks noGrp="1"/>
          </p:cNvSpPr>
          <p:nvPr>
            <p:ph idx="1"/>
          </p:nvPr>
        </p:nvSpPr>
        <p:spPr>
          <a:xfrm>
            <a:off x="710555" y="1699690"/>
            <a:ext cx="11106313" cy="4491706"/>
          </a:xfrm>
        </p:spPr>
        <p:txBody>
          <a:bodyPr>
            <a:normAutofit fontScale="85000" lnSpcReduction="10000"/>
          </a:bodyPr>
          <a:lstStyle/>
          <a:p>
            <a:pPr marL="0" indent="0">
              <a:buNone/>
            </a:pPr>
            <a:r>
              <a:rPr lang="lv-LV" dirty="0"/>
              <a:t>Izdevumi plānoti 30 199 386 </a:t>
            </a:r>
            <a:r>
              <a:rPr lang="lv-LV" dirty="0" err="1"/>
              <a:t>euro</a:t>
            </a:r>
            <a:r>
              <a:rPr lang="lv-LV" dirty="0"/>
              <a:t> apmērā, kurus plānots segt no valsts dotācijas – 13 219 426 </a:t>
            </a:r>
            <a:r>
              <a:rPr lang="lv-LV" dirty="0" err="1"/>
              <a:t>euro</a:t>
            </a:r>
            <a:r>
              <a:rPr lang="lv-LV" dirty="0"/>
              <a:t>,  maksas pakalpojumiem – 480 640 </a:t>
            </a:r>
            <a:r>
              <a:rPr lang="lv-LV" dirty="0" err="1"/>
              <a:t>euro</a:t>
            </a:r>
            <a:r>
              <a:rPr lang="lv-LV" dirty="0"/>
              <a:t>, citu pašvaldību finansējuma – 370 000 </a:t>
            </a:r>
            <a:r>
              <a:rPr lang="lv-LV" dirty="0" err="1"/>
              <a:t>euro</a:t>
            </a:r>
            <a:r>
              <a:rPr lang="lv-LV" dirty="0"/>
              <a:t>  un pašvaldības finanšu līdzekļiem </a:t>
            </a:r>
            <a:r>
              <a:rPr lang="lv-LV" dirty="0" err="1"/>
              <a:t>euro</a:t>
            </a:r>
            <a:r>
              <a:rPr lang="lv-LV" dirty="0"/>
              <a:t>:</a:t>
            </a:r>
          </a:p>
          <a:p>
            <a:pPr lvl="0"/>
            <a:r>
              <a:rPr lang="lv-LV" dirty="0"/>
              <a:t> 	valsts finansēto pedagogu atlīdzībai izmaksas plānotas 13 219 426 </a:t>
            </a:r>
            <a:r>
              <a:rPr lang="lv-LV" dirty="0" err="1"/>
              <a:t>euro</a:t>
            </a:r>
            <a:r>
              <a:rPr lang="lv-LV" dirty="0"/>
              <a:t>, vispārējās, pirmsskolas  un profesionālās ievirzes pedagogu atlīdzība plānota 12 mēnešu periodam;</a:t>
            </a:r>
          </a:p>
          <a:p>
            <a:pPr lvl="0"/>
            <a:r>
              <a:rPr lang="lv-LV" dirty="0"/>
              <a:t> 	pašvaldības finansēto pedagogu atlīdzībai plānoti 3 915 264 </a:t>
            </a:r>
            <a:r>
              <a:rPr lang="lv-LV" dirty="0" err="1"/>
              <a:t>euro</a:t>
            </a:r>
            <a:r>
              <a:rPr lang="lv-LV" dirty="0"/>
              <a:t> (12 mēnešu periodam);</a:t>
            </a:r>
          </a:p>
          <a:p>
            <a:pPr lvl="0"/>
            <a:r>
              <a:rPr lang="lv-LV" dirty="0"/>
              <a:t> 	pirmsskolas izglītības iestāžu uzturēšana, t.sk. tehnisko darbinieku atlīdzība – 2 951 729 </a:t>
            </a:r>
            <a:r>
              <a:rPr lang="lv-LV" dirty="0" err="1"/>
              <a:t>euro</a:t>
            </a:r>
            <a:r>
              <a:rPr lang="lv-LV" dirty="0"/>
              <a:t>;</a:t>
            </a:r>
          </a:p>
          <a:p>
            <a:pPr lvl="0"/>
            <a:r>
              <a:rPr lang="lv-LV" dirty="0"/>
              <a:t> 	vispārējās izglītības iestāžu uzturēšana, t.sk. tehnisko darbinieku atlīdzība – 4 531 164 </a:t>
            </a:r>
            <a:r>
              <a:rPr lang="lv-LV" dirty="0" err="1"/>
              <a:t>euro</a:t>
            </a:r>
            <a:r>
              <a:rPr lang="lv-LV" dirty="0"/>
              <a:t>;</a:t>
            </a:r>
          </a:p>
          <a:p>
            <a:pPr lvl="0"/>
            <a:r>
              <a:rPr lang="lv-LV" dirty="0"/>
              <a:t> 	profesionālās ievirzes programmu nodrošinājums, t.sk. tehnisko darbinieku atalgojums – 696 688 </a:t>
            </a:r>
            <a:r>
              <a:rPr lang="lv-LV" dirty="0" err="1"/>
              <a:t>euro</a:t>
            </a:r>
            <a:r>
              <a:rPr lang="lv-LV" dirty="0"/>
              <a:t>;</a:t>
            </a:r>
          </a:p>
          <a:p>
            <a:pPr lvl="0"/>
            <a:r>
              <a:rPr lang="lv-LV" dirty="0"/>
              <a:t> 	Aizkraukles novada pašvaldības Izglītības pārvaldes izdevumi – 254 083 </a:t>
            </a:r>
            <a:r>
              <a:rPr lang="lv-LV" dirty="0" err="1"/>
              <a:t>euro</a:t>
            </a:r>
            <a:r>
              <a:rPr lang="lv-LV" dirty="0"/>
              <a:t>;</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Aizkraukles novada ģerbonis">
            <a:extLst>
              <a:ext uri="{FF2B5EF4-FFF2-40B4-BE49-F238E27FC236}">
                <a16:creationId xmlns:a16="http://schemas.microsoft.com/office/drawing/2014/main" id="{5F55F473-0F34-9E26-E58A-E1CB0ED864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9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F6F61DB-CC8D-77A5-09F5-5AFEC742A3F1}"/>
              </a:ext>
            </a:extLst>
          </p:cNvPr>
          <p:cNvSpPr>
            <a:spLocks noGrp="1"/>
          </p:cNvSpPr>
          <p:nvPr>
            <p:ph type="title"/>
          </p:nvPr>
        </p:nvSpPr>
        <p:spPr/>
        <p:txBody>
          <a:bodyPr/>
          <a:lstStyle/>
          <a:p>
            <a:r>
              <a:rPr lang="lv-LV" dirty="0"/>
              <a:t>Izglītība 09.000</a:t>
            </a:r>
          </a:p>
        </p:txBody>
      </p:sp>
      <p:sp>
        <p:nvSpPr>
          <p:cNvPr id="3" name="Satura vietturis 2">
            <a:extLst>
              <a:ext uri="{FF2B5EF4-FFF2-40B4-BE49-F238E27FC236}">
                <a16:creationId xmlns:a16="http://schemas.microsoft.com/office/drawing/2014/main" id="{3AF48B8F-EF25-8607-F295-76C05D9012FC}"/>
              </a:ext>
            </a:extLst>
          </p:cNvPr>
          <p:cNvSpPr>
            <a:spLocks noGrp="1"/>
          </p:cNvSpPr>
          <p:nvPr>
            <p:ph idx="1"/>
          </p:nvPr>
        </p:nvSpPr>
        <p:spPr>
          <a:xfrm>
            <a:off x="942110" y="1477818"/>
            <a:ext cx="9791436" cy="3988527"/>
          </a:xfrm>
        </p:spPr>
        <p:txBody>
          <a:bodyPr>
            <a:noAutofit/>
          </a:bodyPr>
          <a:lstStyle/>
          <a:p>
            <a:pPr lvl="0"/>
            <a:r>
              <a:rPr lang="lv-LV" sz="1400" dirty="0"/>
              <a:t>izglītības atbalsta pasākumiem plānoti 3 644 940 </a:t>
            </a:r>
            <a:r>
              <a:rPr lang="lv-LV" sz="1400" dirty="0" err="1"/>
              <a:t>euro</a:t>
            </a:r>
            <a:r>
              <a:rPr lang="lv-LV" sz="1400" dirty="0"/>
              <a:t>, t.sk. – ēdināšanai – 1 659 959 </a:t>
            </a:r>
            <a:r>
              <a:rPr lang="lv-LV" sz="1400" dirty="0" err="1"/>
              <a:t>euro</a:t>
            </a:r>
            <a:r>
              <a:rPr lang="lv-LV" sz="1400" dirty="0"/>
              <a:t>, t.sk. ārpakalpojumi, pārtikas produkti un ēdnīcu darbinieku atlīdzība iestādēs, kas pašas nodrošina ēdināšanas pakalpojumu; skolēnu pārvadājumiem – 871 609 </a:t>
            </a:r>
            <a:r>
              <a:rPr lang="lv-LV" sz="1400" dirty="0" err="1"/>
              <a:t>euro</a:t>
            </a:r>
            <a:r>
              <a:rPr lang="lv-LV" sz="1400" dirty="0"/>
              <a:t>, t.sk. ārpakalpojumu, biļešu kompensācijas un transporta līdzekļu uzturēšanas izdevumi, arī autovadītāju atalgojums; dienesta viesnīcu uzturēšana – 187 668 </a:t>
            </a:r>
            <a:r>
              <a:rPr lang="lv-LV" sz="1400" dirty="0" err="1"/>
              <a:t>euro</a:t>
            </a:r>
            <a:r>
              <a:rPr lang="lv-LV" sz="1400" dirty="0"/>
              <a:t>;</a:t>
            </a:r>
          </a:p>
          <a:p>
            <a:pPr lvl="0"/>
            <a:r>
              <a:rPr lang="lv-LV" sz="1400" dirty="0"/>
              <a:t> 	novadā plānoti 4 </a:t>
            </a:r>
            <a:r>
              <a:rPr lang="lv-LV" sz="1400" dirty="0" err="1"/>
              <a:t>Erasmus</a:t>
            </a:r>
            <a:r>
              <a:rPr lang="lv-LV" sz="1400" dirty="0"/>
              <a:t> projekti par kopējo summu 44 836 </a:t>
            </a:r>
            <a:r>
              <a:rPr lang="lv-LV" sz="1400" dirty="0" err="1"/>
              <a:t>euro</a:t>
            </a:r>
            <a:r>
              <a:rPr lang="lv-LV" sz="1400" dirty="0"/>
              <a:t>;</a:t>
            </a:r>
          </a:p>
          <a:p>
            <a:pPr lvl="0"/>
            <a:r>
              <a:rPr lang="lv-LV" sz="1400" dirty="0"/>
              <a:t> 	bērnu un jauniešu interešu izglītības nodrošinājums – 266 334 </a:t>
            </a:r>
            <a:r>
              <a:rPr lang="lv-LV" sz="1400" dirty="0" err="1"/>
              <a:t>euro</a:t>
            </a:r>
            <a:r>
              <a:rPr lang="lv-LV" sz="1400" dirty="0"/>
              <a:t>, kas ietver Aizkraukles Interešu izglītības centra izdevumus un Pļaviņu sākumskolas vecuma bērnu rotaļu un attīstības centra "</a:t>
            </a:r>
            <a:r>
              <a:rPr lang="lv-LV" sz="1400" dirty="0" err="1"/>
              <a:t>Pepija</a:t>
            </a:r>
            <a:r>
              <a:rPr lang="lv-LV" sz="1400" dirty="0"/>
              <a:t>" izdevumus;</a:t>
            </a:r>
          </a:p>
          <a:p>
            <a:pPr lvl="0"/>
            <a:r>
              <a:rPr lang="lv-LV" sz="1400" dirty="0"/>
              <a:t> 	pašvaldību savstarpējiem norēķiniem par izglītības iestāžu sniegtajiem pakalpojumiem plānoti 370 000 </a:t>
            </a:r>
            <a:r>
              <a:rPr lang="lv-LV" sz="1400" dirty="0" err="1"/>
              <a:t>euro</a:t>
            </a:r>
            <a:r>
              <a:rPr lang="lv-LV" sz="1400" dirty="0"/>
              <a:t>;</a:t>
            </a:r>
          </a:p>
          <a:p>
            <a:pPr lvl="0"/>
            <a:r>
              <a:rPr lang="lv-LV" sz="1400" dirty="0"/>
              <a:t> 	Aizkraukles sporta centra Lāčplēša ielā 21B darbības nodrošinājums – 421 550 </a:t>
            </a:r>
            <a:r>
              <a:rPr lang="lv-LV" sz="1400" dirty="0" err="1"/>
              <a:t>euro</a:t>
            </a:r>
            <a:r>
              <a:rPr lang="lv-LV" sz="1400" dirty="0"/>
              <a:t>;</a:t>
            </a:r>
          </a:p>
          <a:p>
            <a:pPr lvl="0"/>
            <a:r>
              <a:rPr lang="lv-LV" sz="1400" dirty="0"/>
              <a:t> 	Novada jauniešu aktivitātēm plānoti 22 490 </a:t>
            </a:r>
            <a:r>
              <a:rPr lang="lv-LV" sz="1400" dirty="0" err="1"/>
              <a:t>euro</a:t>
            </a:r>
            <a:r>
              <a:rPr lang="lv-LV" sz="1400" dirty="0"/>
              <a:t>;</a:t>
            </a:r>
          </a:p>
          <a:p>
            <a:pPr lvl="0"/>
            <a:r>
              <a:rPr lang="lv-LV" sz="1400" dirty="0"/>
              <a:t>           Projekts Izglītības iestāžu infrastruktūras pilnveide un aprīkošana Aizkraukles novadā. Nr.3.1.1.5.i.0/2/24/I/CFLA/001 101 423 </a:t>
            </a:r>
            <a:r>
              <a:rPr lang="lv-LV" sz="1400" dirty="0" err="1"/>
              <a:t>euro</a:t>
            </a:r>
            <a:r>
              <a:rPr lang="lv-LV" sz="1400" dirty="0"/>
              <a:t>;</a:t>
            </a:r>
          </a:p>
          <a:p>
            <a:pPr marL="342900" lvl="0" indent="-342900" algn="just">
              <a:lnSpc>
                <a:spcPct val="115000"/>
              </a:lnSpc>
              <a:buFont typeface="Symbol" panose="05050102010706020507" pitchFamily="18" charset="2"/>
              <a:buChar char=""/>
            </a:pPr>
            <a:endParaRPr lang="lv-LV"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Aizkraukles novada ģerbonis">
            <a:extLst>
              <a:ext uri="{FF2B5EF4-FFF2-40B4-BE49-F238E27FC236}">
                <a16:creationId xmlns:a16="http://schemas.microsoft.com/office/drawing/2014/main" id="{D4FDB39C-5F62-3482-5668-D39D7DC880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798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2DE766-EEFB-F844-8F68-5E953B033FFA}"/>
              </a:ext>
            </a:extLst>
          </p:cNvPr>
          <p:cNvSpPr>
            <a:spLocks noGrp="1"/>
          </p:cNvSpPr>
          <p:nvPr>
            <p:ph type="title"/>
          </p:nvPr>
        </p:nvSpPr>
        <p:spPr/>
        <p:txBody>
          <a:bodyPr/>
          <a:lstStyle/>
          <a:p>
            <a:r>
              <a:rPr lang="lv-LV" dirty="0"/>
              <a:t>Izglītība 09.000</a:t>
            </a:r>
          </a:p>
        </p:txBody>
      </p:sp>
      <p:sp>
        <p:nvSpPr>
          <p:cNvPr id="3" name="Satura vietturis 2">
            <a:extLst>
              <a:ext uri="{FF2B5EF4-FFF2-40B4-BE49-F238E27FC236}">
                <a16:creationId xmlns:a16="http://schemas.microsoft.com/office/drawing/2014/main" id="{8CA2D6D3-FC8D-5B32-0B69-17FA4197CF8B}"/>
              </a:ext>
            </a:extLst>
          </p:cNvPr>
          <p:cNvSpPr>
            <a:spLocks noGrp="1"/>
          </p:cNvSpPr>
          <p:nvPr>
            <p:ph idx="1"/>
          </p:nvPr>
        </p:nvSpPr>
        <p:spPr>
          <a:xfrm>
            <a:off x="1037907" y="1636060"/>
            <a:ext cx="9603275" cy="3294576"/>
          </a:xfrm>
        </p:spPr>
        <p:txBody>
          <a:bodyPr>
            <a:normAutofit fontScale="55000" lnSpcReduction="20000"/>
          </a:bodyPr>
          <a:lstStyle/>
          <a:p>
            <a:pPr lvl="0"/>
            <a:r>
              <a:rPr lang="lv-LV" dirty="0"/>
              <a:t>Projekts - Pedagogu profesionālā atbalsta sistēmas izveide Nr. 4.2.2.3/1/24/l/001 257 186 </a:t>
            </a:r>
            <a:r>
              <a:rPr lang="lv-LV" dirty="0" err="1"/>
              <a:t>euro</a:t>
            </a:r>
            <a:r>
              <a:rPr lang="lv-LV" dirty="0"/>
              <a:t>;</a:t>
            </a:r>
          </a:p>
          <a:p>
            <a:pPr lvl="0"/>
            <a:r>
              <a:rPr lang="lv-LV" dirty="0"/>
              <a:t>            Projekts Skola-kopienā Nr. 4.2.3.1/1/24/I/001 36 894 </a:t>
            </a:r>
            <a:r>
              <a:rPr lang="lv-LV" dirty="0" err="1"/>
              <a:t>euro</a:t>
            </a:r>
            <a:r>
              <a:rPr lang="lv-LV" dirty="0"/>
              <a:t>;</a:t>
            </a:r>
          </a:p>
          <a:p>
            <a:pPr lvl="0"/>
            <a:r>
              <a:rPr lang="lv-LV" dirty="0"/>
              <a:t>              Projekts Sabiedrības digitālo prasmju attīstība (VARAM) Nr. 2.3.2.1.i.0/1/23/I/CFLA/001 15 474 </a:t>
            </a:r>
            <a:r>
              <a:rPr lang="lv-LV" dirty="0" err="1"/>
              <a:t>euro</a:t>
            </a:r>
            <a:r>
              <a:rPr lang="lv-LV" dirty="0"/>
              <a:t>;</a:t>
            </a:r>
          </a:p>
          <a:p>
            <a:pPr lvl="0"/>
            <a:r>
              <a:rPr lang="lv-LV" dirty="0"/>
              <a:t>              ES Atveseļošanās fonda projekts Digitālā darba ar jaunatni sistēmas attīstība pašvaldībās (JSPA) Nr. 2.3.2.1.i.0/1/23/I/CFLA/002 17 863 </a:t>
            </a:r>
            <a:r>
              <a:rPr lang="lv-LV" dirty="0" err="1"/>
              <a:t>euro</a:t>
            </a:r>
            <a:r>
              <a:rPr lang="lv-LV" dirty="0"/>
              <a:t>;</a:t>
            </a:r>
          </a:p>
          <a:p>
            <a:pPr lvl="0"/>
            <a:r>
              <a:rPr lang="lv-LV" dirty="0"/>
              <a:t>              Projekts STEM un pilsoniskās līdzdalības norises plašākai izglītības pieredzei un karjeras izvēlei 118 887 </a:t>
            </a:r>
            <a:r>
              <a:rPr lang="lv-LV" dirty="0" err="1"/>
              <a:t>euro</a:t>
            </a:r>
            <a:r>
              <a:rPr lang="lv-LV" dirty="0"/>
              <a:t>.</a:t>
            </a:r>
          </a:p>
          <a:p>
            <a:r>
              <a:rPr lang="lv-LV" dirty="0"/>
              <a:t>Izglītības iestādēs tiks atjaunota un papildināta materiāli tehniskā bāze vairāk kā par 160 000 </a:t>
            </a:r>
            <a:r>
              <a:rPr lang="lv-LV" dirty="0" err="1"/>
              <a:t>euro</a:t>
            </a:r>
            <a:r>
              <a:rPr lang="lv-LV" dirty="0"/>
              <a:t> t.sk inventārs. </a:t>
            </a:r>
          </a:p>
          <a:p>
            <a:r>
              <a:rPr lang="lv-LV" dirty="0"/>
              <a:t>Pirmsskolas izglītības iestādēs plānoti remonti par kopējo summu 177 316 </a:t>
            </a:r>
            <a:r>
              <a:rPr lang="lv-LV" dirty="0" err="1"/>
              <a:t>euro</a:t>
            </a:r>
            <a:r>
              <a:rPr lang="lv-LV" dirty="0"/>
              <a:t>, t.sk. lielākie – tehniskās dokumentācijas izstrāde piebūvei PII Sprīdītis 37 500 </a:t>
            </a:r>
            <a:r>
              <a:rPr lang="lv-LV" dirty="0" err="1"/>
              <a:t>euro</a:t>
            </a:r>
            <a:r>
              <a:rPr lang="lv-LV" dirty="0"/>
              <a:t>, kabinetu virtuves remonts PII Saulīte 80 000 </a:t>
            </a:r>
            <a:r>
              <a:rPr lang="lv-LV" dirty="0" err="1"/>
              <a:t>euro</a:t>
            </a:r>
            <a:r>
              <a:rPr lang="lv-LV" dirty="0"/>
              <a:t>, nojumes atjaunošana PII Zīlīte 15 000 </a:t>
            </a:r>
            <a:r>
              <a:rPr lang="lv-LV" dirty="0" err="1"/>
              <a:t>euro</a:t>
            </a:r>
            <a:r>
              <a:rPr lang="lv-LV" dirty="0"/>
              <a:t>, līdzfinansējums PII Auseklītis jumta seguma atjaunošanai 46 000 </a:t>
            </a:r>
            <a:r>
              <a:rPr lang="lv-LV" dirty="0" err="1"/>
              <a:t>euro</a:t>
            </a:r>
            <a:r>
              <a:rPr lang="lv-LV" dirty="0"/>
              <a:t>, Daudzeses PII Čiekuriņš 15 247 </a:t>
            </a:r>
            <a:r>
              <a:rPr lang="lv-LV" dirty="0" err="1"/>
              <a:t>euro</a:t>
            </a:r>
            <a:r>
              <a:rPr lang="lv-LV" dirty="0"/>
              <a:t>.</a:t>
            </a:r>
          </a:p>
          <a:p>
            <a:r>
              <a:rPr lang="lv-LV" dirty="0"/>
              <a:t> Skolās plānoti līdzekļi remontiem 301 730 </a:t>
            </a:r>
            <a:r>
              <a:rPr lang="lv-LV" dirty="0" err="1"/>
              <a:t>euro</a:t>
            </a:r>
            <a:r>
              <a:rPr lang="lv-LV" dirty="0"/>
              <a:t>, t.sk. lielākie – Bojāto lietus ūdens aizsardzības apmaļu remontam Kokneses pamatskolā – attīstības centrā, siltumtīklu remonts Aizkraukles vidusskolā, sporta zāles grīdas virskārtas atjaunošana Jaunjelgavas vidusskolā, durvju nomaiņa Ilmāra Gaiša Kokneses vidusskolā.</a:t>
            </a:r>
          </a:p>
          <a:p>
            <a:endParaRPr lang="lv-LV" dirty="0"/>
          </a:p>
        </p:txBody>
      </p:sp>
    </p:spTree>
    <p:extLst>
      <p:ext uri="{BB962C8B-B14F-4D97-AF65-F5344CB8AC3E}">
        <p14:creationId xmlns:p14="http://schemas.microsoft.com/office/powerpoint/2010/main" val="1734497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BC45FC5-B305-AF6B-9A59-B058F6CBC391}"/>
              </a:ext>
            </a:extLst>
          </p:cNvPr>
          <p:cNvSpPr>
            <a:spLocks noGrp="1"/>
          </p:cNvSpPr>
          <p:nvPr>
            <p:ph type="title"/>
          </p:nvPr>
        </p:nvSpPr>
        <p:spPr/>
        <p:txBody>
          <a:bodyPr/>
          <a:lstStyle/>
          <a:p>
            <a:r>
              <a:rPr lang="lv-LV" dirty="0"/>
              <a:t>Sociālā aizsardzība 10.000</a:t>
            </a:r>
          </a:p>
        </p:txBody>
      </p:sp>
      <p:sp>
        <p:nvSpPr>
          <p:cNvPr id="3" name="Satura vietturis 2">
            <a:extLst>
              <a:ext uri="{FF2B5EF4-FFF2-40B4-BE49-F238E27FC236}">
                <a16:creationId xmlns:a16="http://schemas.microsoft.com/office/drawing/2014/main" id="{1CB84AB7-DF6E-0258-AB5F-EB1648DA8830}"/>
              </a:ext>
            </a:extLst>
          </p:cNvPr>
          <p:cNvSpPr>
            <a:spLocks noGrp="1"/>
          </p:cNvSpPr>
          <p:nvPr>
            <p:ph idx="1"/>
          </p:nvPr>
        </p:nvSpPr>
        <p:spPr>
          <a:xfrm>
            <a:off x="964015" y="1669902"/>
            <a:ext cx="10770890" cy="3837610"/>
          </a:xfrm>
        </p:spPr>
        <p:txBody>
          <a:bodyPr>
            <a:normAutofit fontScale="85000" lnSpcReduction="20000"/>
          </a:bodyPr>
          <a:lstStyle/>
          <a:p>
            <a:pPr marL="0" indent="0">
              <a:buNone/>
            </a:pPr>
            <a:r>
              <a:rPr lang="lv-LV" dirty="0"/>
              <a:t>Sociālās aizsardzības funkcijai pašvaldībā plānoti 11 134 723 </a:t>
            </a:r>
            <a:r>
              <a:rPr lang="lv-LV" dirty="0" err="1"/>
              <a:t>euro</a:t>
            </a:r>
            <a:r>
              <a:rPr lang="lv-LV" dirty="0"/>
              <a:t>, kas ir 16% no kopējā budžeta un par 1  283 845 </a:t>
            </a:r>
            <a:r>
              <a:rPr lang="lv-LV" dirty="0" err="1"/>
              <a:t>euro</a:t>
            </a:r>
            <a:r>
              <a:rPr lang="lv-LV" dirty="0"/>
              <a:t> vairāk nekā 2025.gada izpilde.</a:t>
            </a:r>
          </a:p>
          <a:p>
            <a:pPr lvl="0"/>
            <a:r>
              <a:rPr lang="lv-LV" dirty="0"/>
              <a:t> 	Nodarbinātības Valsts aģentūras finansētajam projektam “Algotie pagaidu sabiedriskie darbi” plānots finansējums 30 000 </a:t>
            </a:r>
            <a:r>
              <a:rPr lang="lv-LV" dirty="0" err="1"/>
              <a:t>euro</a:t>
            </a:r>
            <a:r>
              <a:rPr lang="lv-LV" dirty="0"/>
              <a:t> apmērā.</a:t>
            </a:r>
          </a:p>
          <a:p>
            <a:pPr lvl="0"/>
            <a:r>
              <a:rPr lang="lv-LV" dirty="0"/>
              <a:t> 	Bāriņtiesas darba nodrošināšanai plānoti izdevumi 438 269 </a:t>
            </a:r>
            <a:r>
              <a:rPr lang="lv-LV" dirty="0" err="1"/>
              <a:t>euro</a:t>
            </a:r>
            <a:r>
              <a:rPr lang="lv-LV" dirty="0"/>
              <a:t> apmērā;</a:t>
            </a:r>
          </a:p>
          <a:p>
            <a:pPr lvl="0"/>
            <a:r>
              <a:rPr lang="lv-LV" dirty="0"/>
              <a:t> 	pašvaldības pabalsti un pakalpojumi, ko sniedz Sociālais dienests – 4 202 718 </a:t>
            </a:r>
            <a:r>
              <a:rPr lang="lv-LV" dirty="0" err="1"/>
              <a:t>euro</a:t>
            </a:r>
            <a:r>
              <a:rPr lang="lv-LV" dirty="0"/>
              <a:t>; (+496 477 </a:t>
            </a:r>
            <a:r>
              <a:rPr lang="lv-LV" dirty="0" err="1"/>
              <a:t>euro</a:t>
            </a:r>
            <a:r>
              <a:rPr lang="lv-LV" dirty="0"/>
              <a:t> pieaugums)</a:t>
            </a:r>
          </a:p>
          <a:p>
            <a:pPr lvl="0"/>
            <a:r>
              <a:rPr lang="lv-LV" dirty="0"/>
              <a:t> 	Sociālā dienesta (iestādes) uzturēšana visā novadā – 1 212 238 </a:t>
            </a:r>
            <a:r>
              <a:rPr lang="lv-LV" dirty="0" err="1"/>
              <a:t>euro</a:t>
            </a:r>
            <a:r>
              <a:rPr lang="lv-LV" dirty="0"/>
              <a:t>;</a:t>
            </a:r>
          </a:p>
          <a:p>
            <a:pPr lvl="0"/>
            <a:r>
              <a:rPr lang="lv-LV" dirty="0"/>
              <a:t> 	Dienas centri, pansija un grupu dzīvokļi visā novadā – 479 630 </a:t>
            </a:r>
            <a:r>
              <a:rPr lang="lv-LV" dirty="0" err="1"/>
              <a:t>euro</a:t>
            </a:r>
            <a:r>
              <a:rPr lang="lv-LV" dirty="0"/>
              <a:t>;</a:t>
            </a:r>
          </a:p>
          <a:p>
            <a:pPr lvl="0"/>
            <a:r>
              <a:rPr lang="lv-LV" dirty="0"/>
              <a:t> 	dažādu sadzīves pakalpojumu sniegšanas punkti  - 21 618 </a:t>
            </a:r>
            <a:r>
              <a:rPr lang="lv-LV" dirty="0" err="1"/>
              <a:t>euro</a:t>
            </a:r>
            <a:r>
              <a:rPr lang="lv-LV" dirty="0"/>
              <a:t>;</a:t>
            </a:r>
          </a:p>
          <a:p>
            <a:pPr lvl="0"/>
            <a:r>
              <a:rPr lang="lv-LV" dirty="0"/>
              <a:t> 	Sociālās aprūpes centri – 1 263 321 </a:t>
            </a:r>
            <a:r>
              <a:rPr lang="lv-LV" dirty="0" err="1"/>
              <a:t>euro</a:t>
            </a:r>
            <a:r>
              <a:rPr lang="lv-LV" dirty="0"/>
              <a:t>;</a:t>
            </a:r>
          </a:p>
          <a:p>
            <a:endParaRPr lang="lv-LV" dirty="0"/>
          </a:p>
        </p:txBody>
      </p:sp>
      <p:pic>
        <p:nvPicPr>
          <p:cNvPr id="4" name="Picture 2" descr="Aizkraukles novada ģerbonis">
            <a:extLst>
              <a:ext uri="{FF2B5EF4-FFF2-40B4-BE49-F238E27FC236}">
                <a16:creationId xmlns:a16="http://schemas.microsoft.com/office/drawing/2014/main" id="{1077B9AD-5BC3-EDCD-C5B9-7E02940ED7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78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2E1A8B4-D4B4-641A-DD05-61AF75C02849}"/>
              </a:ext>
            </a:extLst>
          </p:cNvPr>
          <p:cNvSpPr>
            <a:spLocks noGrp="1"/>
          </p:cNvSpPr>
          <p:nvPr>
            <p:ph type="title"/>
          </p:nvPr>
        </p:nvSpPr>
        <p:spPr/>
        <p:txBody>
          <a:bodyPr/>
          <a:lstStyle/>
          <a:p>
            <a:r>
              <a:rPr lang="lv-LV" dirty="0"/>
              <a:t>Sociālā aizsardzība 10.000</a:t>
            </a:r>
          </a:p>
        </p:txBody>
      </p:sp>
      <p:sp>
        <p:nvSpPr>
          <p:cNvPr id="3" name="Satura vietturis 2">
            <a:extLst>
              <a:ext uri="{FF2B5EF4-FFF2-40B4-BE49-F238E27FC236}">
                <a16:creationId xmlns:a16="http://schemas.microsoft.com/office/drawing/2014/main" id="{688A7BB2-EB94-91E1-62B7-88B68C493AC6}"/>
              </a:ext>
            </a:extLst>
          </p:cNvPr>
          <p:cNvSpPr>
            <a:spLocks noGrp="1"/>
          </p:cNvSpPr>
          <p:nvPr>
            <p:ph idx="1"/>
          </p:nvPr>
        </p:nvSpPr>
        <p:spPr>
          <a:xfrm>
            <a:off x="923390" y="1581027"/>
            <a:ext cx="10017034" cy="3859083"/>
          </a:xfrm>
        </p:spPr>
        <p:txBody>
          <a:bodyPr>
            <a:normAutofit fontScale="92500"/>
          </a:bodyPr>
          <a:lstStyle/>
          <a:p>
            <a:pPr lvl="0"/>
            <a:r>
              <a:rPr lang="lv-LV" dirty="0"/>
              <a:t>          aģentūras “Sociālās aprūpes centrs “</a:t>
            </a:r>
            <a:r>
              <a:rPr lang="lv-LV" dirty="0" err="1"/>
              <a:t>Ziedugravas</a:t>
            </a:r>
            <a:r>
              <a:rPr lang="lv-LV" dirty="0"/>
              <a:t>” plānotie izdevumi – 1 964 198 </a:t>
            </a:r>
            <a:r>
              <a:rPr lang="lv-LV" dirty="0" err="1"/>
              <a:t>euro</a:t>
            </a:r>
            <a:r>
              <a:rPr lang="lv-LV" dirty="0"/>
              <a:t>;</a:t>
            </a:r>
          </a:p>
          <a:p>
            <a:pPr lvl="0"/>
            <a:r>
              <a:rPr lang="lv-LV" dirty="0"/>
              <a:t> 	pabalsti bijušajiem pašvaldību  priekšsēdētājiem – 105 204 </a:t>
            </a:r>
            <a:r>
              <a:rPr lang="lv-LV" dirty="0" err="1"/>
              <a:t>euro</a:t>
            </a:r>
            <a:r>
              <a:rPr lang="lv-LV" dirty="0"/>
              <a:t>;</a:t>
            </a:r>
          </a:p>
          <a:p>
            <a:pPr lvl="0"/>
            <a:r>
              <a:rPr lang="lv-LV" dirty="0"/>
              <a:t> 	asistentu pakalpojumi – 1 088 340 </a:t>
            </a:r>
            <a:r>
              <a:rPr lang="lv-LV" dirty="0" err="1"/>
              <a:t>euro</a:t>
            </a:r>
            <a:r>
              <a:rPr lang="lv-LV" dirty="0"/>
              <a:t>; (Labklājības ministrijas finansējums);</a:t>
            </a:r>
          </a:p>
          <a:p>
            <a:pPr lvl="0"/>
            <a:r>
              <a:rPr lang="lv-LV" dirty="0"/>
              <a:t> 	skolēnu vasaras nodarbinātības pasākumi – 140 591 </a:t>
            </a:r>
            <a:r>
              <a:rPr lang="lv-LV" dirty="0" err="1"/>
              <a:t>euro</a:t>
            </a:r>
            <a:r>
              <a:rPr lang="lv-LV" dirty="0"/>
              <a:t>;</a:t>
            </a:r>
          </a:p>
          <a:p>
            <a:pPr lvl="0"/>
            <a:r>
              <a:rPr lang="lv-LV" dirty="0"/>
              <a:t> 	atbalsts Ukrainas civiliedzīvotājiem – 59 000 </a:t>
            </a:r>
            <a:r>
              <a:rPr lang="lv-LV" dirty="0" err="1"/>
              <a:t>euro</a:t>
            </a:r>
            <a:r>
              <a:rPr lang="lv-LV" dirty="0"/>
              <a:t>.	</a:t>
            </a:r>
          </a:p>
          <a:p>
            <a:pPr marL="0" indent="0">
              <a:buNone/>
            </a:pPr>
            <a:r>
              <a:rPr lang="lv-LV" dirty="0"/>
              <a:t>Izdevumi sociālās aizsardzības funkcijai pieauguši par 850 652 </a:t>
            </a:r>
            <a:r>
              <a:rPr lang="lv-LV" dirty="0" err="1"/>
              <a:t>euro</a:t>
            </a:r>
            <a:r>
              <a:rPr lang="lv-LV" dirty="0"/>
              <a:t> salīdzinot ar 2025.gada sākotnējo plānu. Palielinās  plānotie izdevumi par sociālajiem pabalstiem un pakalpojumiem – piegums 10% apmērā, kā arī atalgojuma pieaugums.</a:t>
            </a:r>
          </a:p>
          <a:p>
            <a:pPr marL="342900" lvl="0" indent="-342900" algn="just">
              <a:lnSpc>
                <a:spcPct val="115000"/>
              </a:lnSpc>
              <a:buFont typeface="Symbol" panose="05050102010706020507" pitchFamily="18" charset="2"/>
              <a:buChar char=""/>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Aizkraukles novada ģerbonis">
            <a:extLst>
              <a:ext uri="{FF2B5EF4-FFF2-40B4-BE49-F238E27FC236}">
                <a16:creationId xmlns:a16="http://schemas.microsoft.com/office/drawing/2014/main" id="{0340EDC5-D3CC-E86D-A45B-D8E702A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068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B129FF8-58D9-18F4-9F09-E70919F87988}"/>
              </a:ext>
            </a:extLst>
          </p:cNvPr>
          <p:cNvSpPr>
            <a:spLocks noGrp="1"/>
          </p:cNvSpPr>
          <p:nvPr>
            <p:ph type="title"/>
          </p:nvPr>
        </p:nvSpPr>
        <p:spPr/>
        <p:txBody>
          <a:bodyPr/>
          <a:lstStyle/>
          <a:p>
            <a:r>
              <a:rPr lang="lv-LV" dirty="0"/>
              <a:t>Saistību apjoms % no plānotajiem pamatbudžeta ieņēmumiem </a:t>
            </a:r>
          </a:p>
        </p:txBody>
      </p:sp>
      <p:pic>
        <p:nvPicPr>
          <p:cNvPr id="3" name="Picture 2" descr="Aizkraukles novada ģerbonis">
            <a:extLst>
              <a:ext uri="{FF2B5EF4-FFF2-40B4-BE49-F238E27FC236}">
                <a16:creationId xmlns:a16="http://schemas.microsoft.com/office/drawing/2014/main" id="{B8305D25-8F72-801A-2271-A728B512A7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pic>
        <p:nvPicPr>
          <p:cNvPr id="7" name="Satura vietturis 6" descr="Attēls, kurā ir teksts, ekrānuzņēmums, cipars, fonts&#10;&#10;Mākslīgā intelekta ģenerēts saturs var būt nepareizs.">
            <a:extLst>
              <a:ext uri="{FF2B5EF4-FFF2-40B4-BE49-F238E27FC236}">
                <a16:creationId xmlns:a16="http://schemas.microsoft.com/office/drawing/2014/main" id="{285C1CA1-BA49-872B-8EDA-DBDA1540824C}"/>
              </a:ext>
            </a:extLst>
          </p:cNvPr>
          <p:cNvPicPr>
            <a:picLocks noGrp="1" noChangeAspect="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1791855" y="1897434"/>
            <a:ext cx="6430921" cy="3863901"/>
          </a:xfrm>
          <a:prstGeom prst="rect">
            <a:avLst/>
          </a:prstGeom>
          <a:noFill/>
          <a:ln>
            <a:noFill/>
          </a:ln>
        </p:spPr>
      </p:pic>
    </p:spTree>
    <p:extLst>
      <p:ext uri="{BB962C8B-B14F-4D97-AF65-F5344CB8AC3E}">
        <p14:creationId xmlns:p14="http://schemas.microsoft.com/office/powerpoint/2010/main" val="2598793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AD163B4-4455-1899-FAF3-DA29D3D7E1C9}"/>
              </a:ext>
            </a:extLst>
          </p:cNvPr>
          <p:cNvSpPr>
            <a:spLocks noGrp="1"/>
          </p:cNvSpPr>
          <p:nvPr>
            <p:ph type="title"/>
          </p:nvPr>
        </p:nvSpPr>
        <p:spPr/>
        <p:txBody>
          <a:bodyPr/>
          <a:lstStyle/>
          <a:p>
            <a:r>
              <a:rPr lang="lv-LV" dirty="0"/>
              <a:t>Plānotie aizņēmumi 2026.gadā (ar līgumiem)</a:t>
            </a:r>
          </a:p>
        </p:txBody>
      </p:sp>
      <p:sp>
        <p:nvSpPr>
          <p:cNvPr id="3" name="Satura vietturis 2">
            <a:extLst>
              <a:ext uri="{FF2B5EF4-FFF2-40B4-BE49-F238E27FC236}">
                <a16:creationId xmlns:a16="http://schemas.microsoft.com/office/drawing/2014/main" id="{665C60DA-3529-11BE-CB12-C2B666357A85}"/>
              </a:ext>
            </a:extLst>
          </p:cNvPr>
          <p:cNvSpPr>
            <a:spLocks noGrp="1"/>
          </p:cNvSpPr>
          <p:nvPr>
            <p:ph idx="1"/>
          </p:nvPr>
        </p:nvSpPr>
        <p:spPr/>
        <p:txBody>
          <a:bodyPr/>
          <a:lstStyle/>
          <a:p>
            <a:r>
              <a:rPr lang="lv-LV" dirty="0"/>
              <a:t>Jaunjelgavas kultūras centra pārbūve (1.3 milj. EUR)</a:t>
            </a:r>
          </a:p>
          <a:p>
            <a:r>
              <a:rPr lang="lv-LV" dirty="0"/>
              <a:t>Transporta iegāde skolēnu pārvadāšanai (0.9 milj. EUR)</a:t>
            </a:r>
          </a:p>
          <a:p>
            <a:r>
              <a:rPr lang="lv-LV" dirty="0"/>
              <a:t>Ceļa Skrīveri – Līči –</a:t>
            </a:r>
            <a:r>
              <a:rPr lang="lv-LV" dirty="0" err="1"/>
              <a:t>Bolšāres</a:t>
            </a:r>
            <a:r>
              <a:rPr lang="lv-LV" dirty="0"/>
              <a:t> atjaunošana (158 000 EUR)</a:t>
            </a:r>
          </a:p>
        </p:txBody>
      </p:sp>
    </p:spTree>
    <p:extLst>
      <p:ext uri="{BB962C8B-B14F-4D97-AF65-F5344CB8AC3E}">
        <p14:creationId xmlns:p14="http://schemas.microsoft.com/office/powerpoint/2010/main" val="1397299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0CAF07E-124B-C616-C633-F48DBA577C71}"/>
              </a:ext>
            </a:extLst>
          </p:cNvPr>
          <p:cNvSpPr>
            <a:spLocks noGrp="1"/>
          </p:cNvSpPr>
          <p:nvPr>
            <p:ph type="title"/>
          </p:nvPr>
        </p:nvSpPr>
        <p:spPr/>
        <p:txBody>
          <a:bodyPr>
            <a:normAutofit fontScale="90000"/>
          </a:bodyPr>
          <a:lstStyle/>
          <a:p>
            <a:r>
              <a:rPr lang="lv-LV" dirty="0"/>
              <a:t>Iedzīvotāju</a:t>
            </a:r>
            <a:r>
              <a:rPr lang="lv-LV" baseline="0" dirty="0"/>
              <a:t> sadalījums pa vecuma grupām 2025.gads</a:t>
            </a:r>
            <a:br>
              <a:rPr lang="lv-LV" dirty="0"/>
            </a:br>
            <a:endParaRPr lang="lv-LV" dirty="0"/>
          </a:p>
        </p:txBody>
      </p:sp>
      <p:pic>
        <p:nvPicPr>
          <p:cNvPr id="3" name="Picture 2" descr="Aizkraukles novada ģerbonis">
            <a:extLst>
              <a:ext uri="{FF2B5EF4-FFF2-40B4-BE49-F238E27FC236}">
                <a16:creationId xmlns:a16="http://schemas.microsoft.com/office/drawing/2014/main" id="{2BC71B2A-D3B5-6B04-179E-B238137C6C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20327"/>
            <a:ext cx="1192852" cy="13664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ma 4">
            <a:extLst>
              <a:ext uri="{FF2B5EF4-FFF2-40B4-BE49-F238E27FC236}">
                <a16:creationId xmlns:a16="http://schemas.microsoft.com/office/drawing/2014/main" id="{42DD0C2E-4089-9662-D193-CA100A9A00FF}"/>
              </a:ext>
            </a:extLst>
          </p:cNvPr>
          <p:cNvGraphicFramePr/>
          <p:nvPr>
            <p:extLst>
              <p:ext uri="{D42A27DB-BD31-4B8C-83A1-F6EECF244321}">
                <p14:modId xmlns:p14="http://schemas.microsoft.com/office/powerpoint/2010/main" val="2802604530"/>
              </p:ext>
            </p:extLst>
          </p:nvPr>
        </p:nvGraphicFramePr>
        <p:xfrm>
          <a:off x="1975930" y="1810327"/>
          <a:ext cx="6706252" cy="4171945"/>
        </p:xfrm>
        <a:graphic>
          <a:graphicData uri="http://schemas.openxmlformats.org/drawingml/2006/chart">
            <c:chart xmlns:c="http://schemas.openxmlformats.org/drawingml/2006/chart" xmlns:r="http://schemas.openxmlformats.org/officeDocument/2006/relationships" r:id="rId3"/>
          </a:graphicData>
        </a:graphic>
      </p:graphicFrame>
      <p:sp>
        <p:nvSpPr>
          <p:cNvPr id="7" name="Satura vietturis 6">
            <a:extLst>
              <a:ext uri="{FF2B5EF4-FFF2-40B4-BE49-F238E27FC236}">
                <a16:creationId xmlns:a16="http://schemas.microsoft.com/office/drawing/2014/main" id="{4797434A-2F37-0D9C-2004-E74EF78D412A}"/>
              </a:ext>
            </a:extLst>
          </p:cNvPr>
          <p:cNvSpPr>
            <a:spLocks noGrp="1"/>
          </p:cNvSpPr>
          <p:nvPr>
            <p:ph idx="1"/>
          </p:nvPr>
        </p:nvSpPr>
        <p:spPr>
          <a:xfrm>
            <a:off x="180382" y="2767239"/>
            <a:ext cx="9603275" cy="3294576"/>
          </a:xfrm>
        </p:spPr>
        <p:txBody>
          <a:bodyPr/>
          <a:lstStyle/>
          <a:p>
            <a:endParaRPr lang="lv-LV" dirty="0"/>
          </a:p>
        </p:txBody>
      </p:sp>
    </p:spTree>
    <p:extLst>
      <p:ext uri="{BB962C8B-B14F-4D97-AF65-F5344CB8AC3E}">
        <p14:creationId xmlns:p14="http://schemas.microsoft.com/office/powerpoint/2010/main" val="3360299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A652AD-F9FB-61FF-1D66-E52F19640723}"/>
              </a:ext>
            </a:extLst>
          </p:cNvPr>
          <p:cNvSpPr>
            <a:spLocks noGrp="1"/>
          </p:cNvSpPr>
          <p:nvPr>
            <p:ph type="title"/>
          </p:nvPr>
        </p:nvSpPr>
        <p:spPr/>
        <p:txBody>
          <a:bodyPr/>
          <a:lstStyle/>
          <a:p>
            <a:r>
              <a:rPr lang="lv-LV" dirty="0"/>
              <a:t>Pašvaldības 2025.gadā plānotie aizņēmumi</a:t>
            </a:r>
          </a:p>
        </p:txBody>
      </p:sp>
      <p:sp>
        <p:nvSpPr>
          <p:cNvPr id="3" name="Satura vietturis 2">
            <a:extLst>
              <a:ext uri="{FF2B5EF4-FFF2-40B4-BE49-F238E27FC236}">
                <a16:creationId xmlns:a16="http://schemas.microsoft.com/office/drawing/2014/main" id="{AD07E939-D474-697C-222A-6EEB2DFB3755}"/>
              </a:ext>
            </a:extLst>
          </p:cNvPr>
          <p:cNvSpPr>
            <a:spLocks noGrp="1"/>
          </p:cNvSpPr>
          <p:nvPr>
            <p:ph idx="1"/>
          </p:nvPr>
        </p:nvSpPr>
        <p:spPr>
          <a:xfrm>
            <a:off x="1130270" y="2171769"/>
            <a:ext cx="10435843" cy="3732907"/>
          </a:xfrm>
        </p:spPr>
        <p:txBody>
          <a:bodyPr>
            <a:normAutofit fontScale="92500" lnSpcReduction="20000"/>
          </a:bodyPr>
          <a:lstStyle/>
          <a:p>
            <a:r>
              <a:rPr lang="lv-LV" b="1" dirty="0"/>
              <a:t>Plānotie aizņēmumi 2026.gadā ES struktūrfondu projektu īstenošanai:</a:t>
            </a:r>
          </a:p>
          <a:p>
            <a:pPr lvl="0"/>
            <a:r>
              <a:rPr lang="lv-LV" dirty="0"/>
              <a:t>Kokneses publiskās </a:t>
            </a:r>
            <a:r>
              <a:rPr lang="lv-LV" dirty="0" err="1"/>
              <a:t>ārtelpas</a:t>
            </a:r>
            <a:r>
              <a:rPr lang="lv-LV" dirty="0"/>
              <a:t> attīstība (ERAF) – 655 192.02 EUR;</a:t>
            </a:r>
          </a:p>
          <a:p>
            <a:pPr lvl="0"/>
            <a:r>
              <a:rPr lang="lv-LV" dirty="0"/>
              <a:t>Pļaviņu publiskās </a:t>
            </a:r>
            <a:r>
              <a:rPr lang="lv-LV" dirty="0" err="1"/>
              <a:t>ārtelpas</a:t>
            </a:r>
            <a:r>
              <a:rPr lang="lv-LV" dirty="0"/>
              <a:t> attīstība (ERAF) – 310 614.29 EUR;</a:t>
            </a:r>
          </a:p>
          <a:p>
            <a:pPr lvl="0"/>
            <a:r>
              <a:rPr lang="lv-LV" dirty="0"/>
              <a:t>Uzņēmējdarbības atbalsta veicināšana Aizkraukles novada funkcionālajā teritorijā (Stacijas laukums Skrīveros, Dārza – Rūpniecības ielas Aizkrauklē, Vērenes iela Koknesē) (ERAF) – 2 820 658.21 EUR;</a:t>
            </a:r>
          </a:p>
          <a:p>
            <a:pPr lvl="0"/>
            <a:r>
              <a:rPr lang="lv-LV" dirty="0"/>
              <a:t>Transporta infrastruktūras pārbūve uzņēmējdarbības atbalstam Daudzevā, Aizkraukles novadā (ERAF) – 780 000 EUR</a:t>
            </a:r>
          </a:p>
          <a:p>
            <a:pPr lvl="0"/>
            <a:r>
              <a:rPr lang="lv-LV" dirty="0"/>
              <a:t>Projekts Izglītības iestāžu infrastruktūras pilnveide un aprīkošana Aizkraukles novadā. Nr.3.1.1.5.i.0/2/24/I/CFLA/001 (AF) – 1 000 000 EUR;</a:t>
            </a:r>
          </a:p>
        </p:txBody>
      </p:sp>
      <p:pic>
        <p:nvPicPr>
          <p:cNvPr id="4" name="Picture 2" descr="Aizkraukles novada ģerbonis">
            <a:extLst>
              <a:ext uri="{FF2B5EF4-FFF2-40B4-BE49-F238E27FC236}">
                <a16:creationId xmlns:a16="http://schemas.microsoft.com/office/drawing/2014/main" id="{B54FA2D8-B7FA-BAA1-40BC-36C594BD65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703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2B508D-9D4B-8C08-4A6E-AE579A788082}"/>
              </a:ext>
            </a:extLst>
          </p:cNvPr>
          <p:cNvSpPr>
            <a:spLocks noGrp="1"/>
          </p:cNvSpPr>
          <p:nvPr>
            <p:ph type="title"/>
          </p:nvPr>
        </p:nvSpPr>
        <p:spPr/>
        <p:txBody>
          <a:bodyPr/>
          <a:lstStyle/>
          <a:p>
            <a:r>
              <a:rPr lang="lv-LV" dirty="0"/>
              <a:t>Plānotie aizņēmumi 2026.gadā</a:t>
            </a:r>
          </a:p>
        </p:txBody>
      </p:sp>
      <p:sp>
        <p:nvSpPr>
          <p:cNvPr id="3" name="Satura vietturis 2">
            <a:extLst>
              <a:ext uri="{FF2B5EF4-FFF2-40B4-BE49-F238E27FC236}">
                <a16:creationId xmlns:a16="http://schemas.microsoft.com/office/drawing/2014/main" id="{F102098A-74F4-FEB4-6B7D-E381E8756297}"/>
              </a:ext>
            </a:extLst>
          </p:cNvPr>
          <p:cNvSpPr>
            <a:spLocks noGrp="1"/>
          </p:cNvSpPr>
          <p:nvPr>
            <p:ph idx="1"/>
          </p:nvPr>
        </p:nvSpPr>
        <p:spPr/>
        <p:txBody>
          <a:bodyPr/>
          <a:lstStyle/>
          <a:p>
            <a:pPr marL="0" indent="0">
              <a:buNone/>
            </a:pPr>
            <a:r>
              <a:rPr lang="lv-LV" b="1" dirty="0"/>
              <a:t>Plānotie prioritārie aizņēmumi 2026.gadā projektu īstenošanai:</a:t>
            </a:r>
          </a:p>
          <a:p>
            <a:pPr lvl="0"/>
            <a:r>
              <a:rPr lang="lv-LV" dirty="0"/>
              <a:t>Jaunjelgavas kultūras centra pārbūve (2.daļa) – 1 000 000 EUR;</a:t>
            </a:r>
          </a:p>
          <a:p>
            <a:pPr lvl="0"/>
            <a:r>
              <a:rPr lang="lv-LV" dirty="0"/>
              <a:t>Kalna ielas asfalta seguma atjaunošana Aizkrauklē – 500 000 EUR;</a:t>
            </a:r>
          </a:p>
          <a:p>
            <a:pPr lvl="0"/>
            <a:r>
              <a:rPr lang="lv-LV" dirty="0"/>
              <a:t>Ceļa posma </a:t>
            </a:r>
            <a:r>
              <a:rPr lang="lv-LV" dirty="0" err="1"/>
              <a:t>Bitēni</a:t>
            </a:r>
            <a:r>
              <a:rPr lang="lv-LV" dirty="0"/>
              <a:t>-Kalna Baloži seguma atjaunošana – 1 000 000 EUR;</a:t>
            </a:r>
          </a:p>
          <a:p>
            <a:pPr lvl="0"/>
            <a:r>
              <a:rPr lang="lv-LV" dirty="0"/>
              <a:t>Birzes ielas, Sporta ielas atjaunošana Skrīveros – 352 000 EUR.</a:t>
            </a:r>
          </a:p>
        </p:txBody>
      </p:sp>
      <p:pic>
        <p:nvPicPr>
          <p:cNvPr id="4" name="Picture 2" descr="Aizkraukles novada ģerbonis">
            <a:extLst>
              <a:ext uri="{FF2B5EF4-FFF2-40B4-BE49-F238E27FC236}">
                <a16:creationId xmlns:a16="http://schemas.microsoft.com/office/drawing/2014/main" id="{140F7CBF-48F7-0AC0-FF00-AE6AB98761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80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23C6C1D-5D5E-BDBD-1B26-027D2922FBE2}"/>
              </a:ext>
            </a:extLst>
          </p:cNvPr>
          <p:cNvSpPr>
            <a:spLocks noGrp="1"/>
          </p:cNvSpPr>
          <p:nvPr>
            <p:ph type="title"/>
          </p:nvPr>
        </p:nvSpPr>
        <p:spPr/>
        <p:txBody>
          <a:bodyPr/>
          <a:lstStyle/>
          <a:p>
            <a:endParaRPr lang="lv-LV"/>
          </a:p>
        </p:txBody>
      </p:sp>
      <p:sp>
        <p:nvSpPr>
          <p:cNvPr id="3" name="Satura vietturis 2">
            <a:extLst>
              <a:ext uri="{FF2B5EF4-FFF2-40B4-BE49-F238E27FC236}">
                <a16:creationId xmlns:a16="http://schemas.microsoft.com/office/drawing/2014/main" id="{986FEBE3-1B13-C2A1-EF72-0AC62AB03DB3}"/>
              </a:ext>
            </a:extLst>
          </p:cNvPr>
          <p:cNvSpPr>
            <a:spLocks noGrp="1"/>
          </p:cNvSpPr>
          <p:nvPr>
            <p:ph idx="1"/>
          </p:nvPr>
        </p:nvSpPr>
        <p:spPr>
          <a:xfrm>
            <a:off x="1130270" y="2793559"/>
            <a:ext cx="9603275" cy="3294576"/>
          </a:xfrm>
        </p:spPr>
        <p:txBody>
          <a:bodyPr>
            <a:normAutofit/>
          </a:bodyPr>
          <a:lstStyle/>
          <a:p>
            <a:pPr marL="0" indent="0" algn="ctr">
              <a:buNone/>
            </a:pPr>
            <a:r>
              <a:rPr lang="lv-LV" sz="5400" dirty="0"/>
              <a:t>Paldies par uzmanību!</a:t>
            </a:r>
          </a:p>
        </p:txBody>
      </p:sp>
      <p:pic>
        <p:nvPicPr>
          <p:cNvPr id="4" name="Picture 2" descr="Aizkraukles novada ģerbonis">
            <a:extLst>
              <a:ext uri="{FF2B5EF4-FFF2-40B4-BE49-F238E27FC236}">
                <a16:creationId xmlns:a16="http://schemas.microsoft.com/office/drawing/2014/main" id="{D978CBD5-83B4-DAAB-D6C1-C2FD77E0A4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5499574" y="953324"/>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29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18EE535-FA2E-CFB4-9EF0-22B7A9958914}"/>
              </a:ext>
            </a:extLst>
          </p:cNvPr>
          <p:cNvSpPr>
            <a:spLocks noGrp="1"/>
          </p:cNvSpPr>
          <p:nvPr>
            <p:ph type="title"/>
          </p:nvPr>
        </p:nvSpPr>
        <p:spPr/>
        <p:txBody>
          <a:bodyPr/>
          <a:lstStyle/>
          <a:p>
            <a:r>
              <a:rPr lang="lv-LV" dirty="0"/>
              <a:t>Ieņēmumu sadalījums</a:t>
            </a:r>
          </a:p>
        </p:txBody>
      </p:sp>
      <p:pic>
        <p:nvPicPr>
          <p:cNvPr id="3" name="Picture 2" descr="Aizkraukles novada ģerbonis">
            <a:extLst>
              <a:ext uri="{FF2B5EF4-FFF2-40B4-BE49-F238E27FC236}">
                <a16:creationId xmlns:a16="http://schemas.microsoft.com/office/drawing/2014/main" id="{92FCBD18-4E22-2EB8-7741-C6E9308E24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
        <p:nvSpPr>
          <p:cNvPr id="5" name="Satura vietturis 4">
            <a:extLst>
              <a:ext uri="{FF2B5EF4-FFF2-40B4-BE49-F238E27FC236}">
                <a16:creationId xmlns:a16="http://schemas.microsoft.com/office/drawing/2014/main" id="{110A001F-CC8F-7A6C-F5D6-8EB70A6A7223}"/>
              </a:ext>
            </a:extLst>
          </p:cNvPr>
          <p:cNvSpPr>
            <a:spLocks noGrp="1"/>
          </p:cNvSpPr>
          <p:nvPr>
            <p:ph idx="1"/>
          </p:nvPr>
        </p:nvSpPr>
        <p:spPr/>
        <p:txBody>
          <a:bodyPr/>
          <a:lstStyle/>
          <a:p>
            <a:endParaRPr lang="lv-LV"/>
          </a:p>
        </p:txBody>
      </p:sp>
      <p:graphicFrame>
        <p:nvGraphicFramePr>
          <p:cNvPr id="7" name="Diagramma 6">
            <a:extLst>
              <a:ext uri="{FF2B5EF4-FFF2-40B4-BE49-F238E27FC236}">
                <a16:creationId xmlns:a16="http://schemas.microsoft.com/office/drawing/2014/main" id="{F1B490A8-CAB6-8D75-DDE9-AF1D26966E37}"/>
              </a:ext>
            </a:extLst>
          </p:cNvPr>
          <p:cNvGraphicFramePr>
            <a:graphicFrameLocks/>
          </p:cNvGraphicFramePr>
          <p:nvPr>
            <p:extLst>
              <p:ext uri="{D42A27DB-BD31-4B8C-83A1-F6EECF244321}">
                <p14:modId xmlns:p14="http://schemas.microsoft.com/office/powerpoint/2010/main" val="3747965940"/>
              </p:ext>
            </p:extLst>
          </p:nvPr>
        </p:nvGraphicFramePr>
        <p:xfrm>
          <a:off x="1819564" y="1391655"/>
          <a:ext cx="8146472" cy="4418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420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ADCD3E9-ACD8-0602-CB46-6004DE0DA20F}"/>
              </a:ext>
            </a:extLst>
          </p:cNvPr>
          <p:cNvSpPr>
            <a:spLocks noGrp="1"/>
          </p:cNvSpPr>
          <p:nvPr>
            <p:ph type="title"/>
          </p:nvPr>
        </p:nvSpPr>
        <p:spPr/>
        <p:txBody>
          <a:bodyPr/>
          <a:lstStyle/>
          <a:p>
            <a:r>
              <a:rPr lang="lv-LV" dirty="0"/>
              <a:t>Ieņēmumu salīdzinājums pret iepriekšējā gada sākotnējo plānu uz 23.01.2025</a:t>
            </a:r>
          </a:p>
        </p:txBody>
      </p:sp>
      <p:sp>
        <p:nvSpPr>
          <p:cNvPr id="3" name="Satura vietturis 2">
            <a:extLst>
              <a:ext uri="{FF2B5EF4-FFF2-40B4-BE49-F238E27FC236}">
                <a16:creationId xmlns:a16="http://schemas.microsoft.com/office/drawing/2014/main" id="{C25D16D0-0974-1FF2-B320-19CC4D46CC6B}"/>
              </a:ext>
            </a:extLst>
          </p:cNvPr>
          <p:cNvSpPr>
            <a:spLocks noGrp="1"/>
          </p:cNvSpPr>
          <p:nvPr>
            <p:ph idx="1"/>
          </p:nvPr>
        </p:nvSpPr>
        <p:spPr/>
        <p:txBody>
          <a:bodyPr>
            <a:normAutofit fontScale="85000" lnSpcReduction="10000"/>
          </a:bodyPr>
          <a:lstStyle/>
          <a:p>
            <a:r>
              <a:rPr lang="lv-LV" dirty="0"/>
              <a:t>Ieņēmumi no iedzīvotāju ienākuma nodokļa palielinājušies par 1 984 159 </a:t>
            </a:r>
            <a:r>
              <a:rPr lang="lv-LV" dirty="0" err="1"/>
              <a:t>euro</a:t>
            </a:r>
            <a:r>
              <a:rPr lang="lv-LV" dirty="0"/>
              <a:t>;</a:t>
            </a:r>
          </a:p>
          <a:p>
            <a:r>
              <a:rPr lang="lv-LV" dirty="0"/>
              <a:t>Pašvaldības dotācija no izlīdzināšanas fonda palielinājusies par 66 274 </a:t>
            </a:r>
            <a:r>
              <a:rPr lang="lv-LV" dirty="0" err="1"/>
              <a:t>euro</a:t>
            </a:r>
            <a:r>
              <a:rPr lang="lv-LV" dirty="0"/>
              <a:t>;</a:t>
            </a:r>
          </a:p>
          <a:p>
            <a:r>
              <a:rPr lang="lv-LV" dirty="0"/>
              <a:t>Īpašuma nodokļi palielinājušies par 1 918 </a:t>
            </a:r>
            <a:r>
              <a:rPr lang="lv-LV" dirty="0" err="1"/>
              <a:t>euro</a:t>
            </a:r>
            <a:r>
              <a:rPr lang="lv-LV" dirty="0"/>
              <a:t>;</a:t>
            </a:r>
          </a:p>
          <a:p>
            <a:r>
              <a:rPr lang="lv-LV" dirty="0"/>
              <a:t>Valsts budžeta </a:t>
            </a:r>
            <a:r>
              <a:rPr lang="lv-LV" dirty="0" err="1"/>
              <a:t>transferti</a:t>
            </a:r>
            <a:r>
              <a:rPr lang="lv-LV" dirty="0"/>
              <a:t> - Valsts mērķdotācija pedagogu darba samaksai un darba devēja valsts sociālās apdrošināšanas obligātajām iemaksām plānota visam 12 mēnešu periodam iepriekšējo 8 mēnešu vietā veido palielinājumu 4 </a:t>
            </a:r>
            <a:r>
              <a:rPr lang="lv-LV" dirty="0" err="1"/>
              <a:t>milj.apmērā</a:t>
            </a:r>
            <a:r>
              <a:rPr lang="lv-LV" dirty="0"/>
              <a:t>;</a:t>
            </a:r>
          </a:p>
          <a:p>
            <a:r>
              <a:rPr lang="lv-LV" dirty="0"/>
              <a:t>Ieņēmumi no īpašumu pārdošanas palielināti par 971 852 </a:t>
            </a:r>
            <a:r>
              <a:rPr lang="lv-LV" dirty="0" err="1"/>
              <a:t>euro</a:t>
            </a:r>
            <a:r>
              <a:rPr lang="lv-LV" dirty="0"/>
              <a:t> (184 852 ēku un būvju pārdošanas ieņēmumi, 557 000 zemes īpašumu pārdošana, 230 000 meža īpašumu pārdošana);</a:t>
            </a:r>
          </a:p>
          <a:p>
            <a:endParaRPr lang="lv-LV" dirty="0"/>
          </a:p>
        </p:txBody>
      </p:sp>
      <p:pic>
        <p:nvPicPr>
          <p:cNvPr id="4" name="Picture 2" descr="Aizkraukles novada ģerbonis">
            <a:extLst>
              <a:ext uri="{FF2B5EF4-FFF2-40B4-BE49-F238E27FC236}">
                <a16:creationId xmlns:a16="http://schemas.microsoft.com/office/drawing/2014/main" id="{9F629547-6250-B6E7-FD30-B2EDC52229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3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36BDFF-61D6-B568-FD17-9AAB540DB22B}"/>
              </a:ext>
            </a:extLst>
          </p:cNvPr>
          <p:cNvSpPr>
            <a:spLocks noGrp="1"/>
          </p:cNvSpPr>
          <p:nvPr>
            <p:ph type="title"/>
          </p:nvPr>
        </p:nvSpPr>
        <p:spPr/>
        <p:txBody>
          <a:bodyPr/>
          <a:lstStyle/>
          <a:p>
            <a:r>
              <a:rPr lang="lv-LV" dirty="0"/>
              <a:t>Ieņēmumu salīdzinājums pret iepriekšējā gada sākotnējo plānu</a:t>
            </a:r>
          </a:p>
        </p:txBody>
      </p:sp>
      <p:sp>
        <p:nvSpPr>
          <p:cNvPr id="3" name="Satura vietturis 2">
            <a:extLst>
              <a:ext uri="{FF2B5EF4-FFF2-40B4-BE49-F238E27FC236}">
                <a16:creationId xmlns:a16="http://schemas.microsoft.com/office/drawing/2014/main" id="{8D45794D-2050-D8E4-DC87-3AA9146939FD}"/>
              </a:ext>
            </a:extLst>
          </p:cNvPr>
          <p:cNvSpPr>
            <a:spLocks noGrp="1"/>
          </p:cNvSpPr>
          <p:nvPr>
            <p:ph idx="1"/>
          </p:nvPr>
        </p:nvSpPr>
        <p:spPr/>
        <p:txBody>
          <a:bodyPr/>
          <a:lstStyle/>
          <a:p>
            <a:r>
              <a:rPr lang="lv-LV" dirty="0"/>
              <a:t>Par 1.8 milj. palielināti valsts </a:t>
            </a:r>
            <a:r>
              <a:rPr lang="lv-LV" dirty="0" err="1"/>
              <a:t>transferti</a:t>
            </a:r>
            <a:r>
              <a:rPr lang="lv-LV" dirty="0"/>
              <a:t> ES projektu realizēšanai;</a:t>
            </a:r>
          </a:p>
          <a:p>
            <a:r>
              <a:rPr lang="lv-LV" dirty="0"/>
              <a:t>Par 462 792 </a:t>
            </a:r>
            <a:r>
              <a:rPr lang="lv-LV" dirty="0" err="1"/>
              <a:t>euro</a:t>
            </a:r>
            <a:r>
              <a:rPr lang="lv-LV" dirty="0"/>
              <a:t> palielināti iestāžu ieņēmumi ;</a:t>
            </a:r>
          </a:p>
          <a:p>
            <a:r>
              <a:rPr lang="lv-LV" dirty="0"/>
              <a:t>Par 20 000 </a:t>
            </a:r>
            <a:r>
              <a:rPr lang="lv-LV" dirty="0" err="1"/>
              <a:t>euro</a:t>
            </a:r>
            <a:r>
              <a:rPr lang="lv-LV" dirty="0"/>
              <a:t> palielināti ieņēmumi savstarpējiem norēķiniem ar pašvaldībām;</a:t>
            </a:r>
          </a:p>
          <a:p>
            <a:r>
              <a:rPr lang="lv-LV" u="sng" dirty="0"/>
              <a:t>9 361 842 </a:t>
            </a:r>
            <a:r>
              <a:rPr lang="lv-LV" u="sng" dirty="0" err="1"/>
              <a:t>euro</a:t>
            </a:r>
            <a:r>
              <a:rPr lang="lv-LV" u="sng" dirty="0"/>
              <a:t> kopējais ieņēmumu palielinājums.</a:t>
            </a:r>
          </a:p>
        </p:txBody>
      </p:sp>
      <p:pic>
        <p:nvPicPr>
          <p:cNvPr id="4" name="Picture 2" descr="Aizkraukles novada ģerbonis">
            <a:extLst>
              <a:ext uri="{FF2B5EF4-FFF2-40B4-BE49-F238E27FC236}">
                <a16:creationId xmlns:a16="http://schemas.microsoft.com/office/drawing/2014/main" id="{A1D3152E-CE2C-CA72-AD24-1E45F28DA5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140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79E8044-8D9B-32F3-8DD7-B49442707B83}"/>
              </a:ext>
            </a:extLst>
          </p:cNvPr>
          <p:cNvSpPr>
            <a:spLocks noGrp="1"/>
          </p:cNvSpPr>
          <p:nvPr>
            <p:ph type="title"/>
          </p:nvPr>
        </p:nvSpPr>
        <p:spPr>
          <a:xfrm>
            <a:off x="1064934" y="822611"/>
            <a:ext cx="9603275" cy="1049235"/>
          </a:xfrm>
        </p:spPr>
        <p:txBody>
          <a:bodyPr/>
          <a:lstStyle/>
          <a:p>
            <a:r>
              <a:rPr lang="lv-LV" dirty="0"/>
              <a:t>Izdevumu sadalījums atbilstoši ekonomiskajām kategorijām</a:t>
            </a:r>
          </a:p>
        </p:txBody>
      </p:sp>
      <p:pic>
        <p:nvPicPr>
          <p:cNvPr id="3" name="Picture 2" descr="Aizkraukles novada ģerbonis">
            <a:extLst>
              <a:ext uri="{FF2B5EF4-FFF2-40B4-BE49-F238E27FC236}">
                <a16:creationId xmlns:a16="http://schemas.microsoft.com/office/drawing/2014/main" id="{AEF83747-2FD0-7DC3-C513-E362693E21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
        <p:nvSpPr>
          <p:cNvPr id="5" name="Satura vietturis 4">
            <a:extLst>
              <a:ext uri="{FF2B5EF4-FFF2-40B4-BE49-F238E27FC236}">
                <a16:creationId xmlns:a16="http://schemas.microsoft.com/office/drawing/2014/main" id="{C6A15C3A-6817-A6C1-A8A3-3A861B8617B7}"/>
              </a:ext>
            </a:extLst>
          </p:cNvPr>
          <p:cNvSpPr>
            <a:spLocks noGrp="1"/>
          </p:cNvSpPr>
          <p:nvPr>
            <p:ph idx="1"/>
          </p:nvPr>
        </p:nvSpPr>
        <p:spPr/>
        <p:txBody>
          <a:bodyPr/>
          <a:lstStyle/>
          <a:p>
            <a:endParaRPr lang="lv-LV"/>
          </a:p>
        </p:txBody>
      </p:sp>
      <p:graphicFrame>
        <p:nvGraphicFramePr>
          <p:cNvPr id="6" name="Diagramma 5">
            <a:extLst>
              <a:ext uri="{FF2B5EF4-FFF2-40B4-BE49-F238E27FC236}">
                <a16:creationId xmlns:a16="http://schemas.microsoft.com/office/drawing/2014/main" id="{D6ED577C-F86B-E5B6-DDC4-4AE2AC77B04C}"/>
              </a:ext>
            </a:extLst>
          </p:cNvPr>
          <p:cNvGraphicFramePr/>
          <p:nvPr>
            <p:extLst>
              <p:ext uri="{D42A27DB-BD31-4B8C-83A1-F6EECF244321}">
                <p14:modId xmlns:p14="http://schemas.microsoft.com/office/powerpoint/2010/main" val="2977278727"/>
              </p:ext>
            </p:extLst>
          </p:nvPr>
        </p:nvGraphicFramePr>
        <p:xfrm>
          <a:off x="3657599" y="1503218"/>
          <a:ext cx="6890327" cy="4223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3580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1D0B817-1E3D-A042-0C4A-17354C202850}"/>
              </a:ext>
            </a:extLst>
          </p:cNvPr>
          <p:cNvSpPr>
            <a:spLocks noGrp="1"/>
          </p:cNvSpPr>
          <p:nvPr>
            <p:ph type="title"/>
          </p:nvPr>
        </p:nvSpPr>
        <p:spPr/>
        <p:txBody>
          <a:bodyPr/>
          <a:lstStyle/>
          <a:p>
            <a:r>
              <a:rPr lang="lv-LV" dirty="0"/>
              <a:t>Izdevumu salīdzinājums pret iepriekšējā gada sākotnējo plānu</a:t>
            </a:r>
          </a:p>
        </p:txBody>
      </p:sp>
      <p:graphicFrame>
        <p:nvGraphicFramePr>
          <p:cNvPr id="4" name="Satura vietturis 3">
            <a:extLst>
              <a:ext uri="{FF2B5EF4-FFF2-40B4-BE49-F238E27FC236}">
                <a16:creationId xmlns:a16="http://schemas.microsoft.com/office/drawing/2014/main" id="{1A7C6A3E-2435-9457-6185-EE23DFA6E2E3}"/>
              </a:ext>
            </a:extLst>
          </p:cNvPr>
          <p:cNvGraphicFramePr>
            <a:graphicFrameLocks noGrp="1"/>
          </p:cNvGraphicFramePr>
          <p:nvPr>
            <p:ph idx="1"/>
            <p:extLst>
              <p:ext uri="{D42A27DB-BD31-4B8C-83A1-F6EECF244321}">
                <p14:modId xmlns:p14="http://schemas.microsoft.com/office/powerpoint/2010/main" val="2622601199"/>
              </p:ext>
            </p:extLst>
          </p:nvPr>
        </p:nvGraphicFramePr>
        <p:xfrm>
          <a:off x="821093" y="2631233"/>
          <a:ext cx="10963470" cy="3307495"/>
        </p:xfrm>
        <a:graphic>
          <a:graphicData uri="http://schemas.openxmlformats.org/drawingml/2006/table">
            <a:tbl>
              <a:tblPr>
                <a:tableStyleId>{5C22544A-7EE6-4342-B048-85BDC9FD1C3A}</a:tableStyleId>
              </a:tblPr>
              <a:tblGrid>
                <a:gridCol w="5433058">
                  <a:extLst>
                    <a:ext uri="{9D8B030D-6E8A-4147-A177-3AD203B41FA5}">
                      <a16:colId xmlns:a16="http://schemas.microsoft.com/office/drawing/2014/main" val="615093014"/>
                    </a:ext>
                  </a:extLst>
                </a:gridCol>
                <a:gridCol w="1138687">
                  <a:extLst>
                    <a:ext uri="{9D8B030D-6E8A-4147-A177-3AD203B41FA5}">
                      <a16:colId xmlns:a16="http://schemas.microsoft.com/office/drawing/2014/main" val="3125229063"/>
                    </a:ext>
                  </a:extLst>
                </a:gridCol>
                <a:gridCol w="1717708">
                  <a:extLst>
                    <a:ext uri="{9D8B030D-6E8A-4147-A177-3AD203B41FA5}">
                      <a16:colId xmlns:a16="http://schemas.microsoft.com/office/drawing/2014/main" val="315686086"/>
                    </a:ext>
                  </a:extLst>
                </a:gridCol>
                <a:gridCol w="1479622">
                  <a:extLst>
                    <a:ext uri="{9D8B030D-6E8A-4147-A177-3AD203B41FA5}">
                      <a16:colId xmlns:a16="http://schemas.microsoft.com/office/drawing/2014/main" val="1351463814"/>
                    </a:ext>
                  </a:extLst>
                </a:gridCol>
                <a:gridCol w="1194395">
                  <a:extLst>
                    <a:ext uri="{9D8B030D-6E8A-4147-A177-3AD203B41FA5}">
                      <a16:colId xmlns:a16="http://schemas.microsoft.com/office/drawing/2014/main" val="2085288953"/>
                    </a:ext>
                  </a:extLst>
                </a:gridCol>
              </a:tblGrid>
              <a:tr h="615820">
                <a:tc gridSpan="2">
                  <a:txBody>
                    <a:bodyPr/>
                    <a:lstStyle/>
                    <a:p>
                      <a:pPr marL="0" algn="ctr" defTabSz="914400" rtl="0" eaLnBrk="1" fontAlgn="b" latinLnBrk="0" hangingPunct="1"/>
                      <a:r>
                        <a:rPr lang="lv-LV" sz="1400" u="none" strike="noStrike" kern="1200" dirty="0">
                          <a:solidFill>
                            <a:schemeClr val="dk1"/>
                          </a:solidFill>
                          <a:effectLst/>
                          <a:latin typeface="+mn-lt"/>
                          <a:ea typeface="+mn-ea"/>
                          <a:cs typeface="+mn-cs"/>
                        </a:rPr>
                        <a:t>Izdevumi atbilstoši ekonomiskajām kategorijām</a:t>
                      </a:r>
                    </a:p>
                  </a:txBody>
                  <a:tcPr marL="7620" marR="7620" marT="7620" marB="0" anchor="b"/>
                </a:tc>
                <a:tc hMerge="1">
                  <a:txBody>
                    <a:bodyPr/>
                    <a:lstStyle/>
                    <a:p>
                      <a:endParaRPr lang="lv-LV"/>
                    </a:p>
                  </a:txBody>
                  <a:tcPr/>
                </a:tc>
                <a:tc>
                  <a:txBody>
                    <a:bodyPr/>
                    <a:lstStyle/>
                    <a:p>
                      <a:pPr marL="0" algn="l" defTabSz="914400" rtl="0" eaLnBrk="1" fontAlgn="b" latinLnBrk="0" hangingPunct="1">
                        <a:buNone/>
                      </a:pPr>
                      <a:r>
                        <a:rPr lang="lv-LV" sz="1400" b="1" u="none" strike="noStrike" kern="1200" dirty="0">
                          <a:solidFill>
                            <a:schemeClr val="dk1"/>
                          </a:solidFill>
                          <a:effectLst/>
                          <a:latin typeface="+mn-lt"/>
                          <a:ea typeface="+mn-ea"/>
                          <a:cs typeface="+mn-cs"/>
                        </a:rPr>
                        <a:t>59043842.00</a:t>
                      </a:r>
                    </a:p>
                  </a:txBody>
                  <a:tcPr marL="9525" marR="9525" marT="9525" marB="0" anchor="b"/>
                </a:tc>
                <a:tc>
                  <a:txBody>
                    <a:bodyPr/>
                    <a:lstStyle/>
                    <a:p>
                      <a:pPr marL="0" algn="l" defTabSz="914400" rtl="0" eaLnBrk="1" fontAlgn="b" latinLnBrk="0" hangingPunct="1">
                        <a:buNone/>
                      </a:pPr>
                      <a:r>
                        <a:rPr lang="lv-LV" sz="1400" b="1" u="none" strike="noStrike" kern="1200" dirty="0">
                          <a:solidFill>
                            <a:schemeClr val="dk1"/>
                          </a:solidFill>
                          <a:effectLst/>
                          <a:latin typeface="+mn-lt"/>
                          <a:ea typeface="+mn-ea"/>
                          <a:cs typeface="+mn-cs"/>
                        </a:rPr>
                        <a:t>70261909.00</a:t>
                      </a:r>
                    </a:p>
                  </a:txBody>
                  <a:tcPr marL="9525" marR="9525" marT="9525" marB="0" anchor="b"/>
                </a:tc>
                <a:tc>
                  <a:txBody>
                    <a:bodyPr/>
                    <a:lstStyle/>
                    <a:p>
                      <a:pPr marL="0" algn="l" defTabSz="914400" rtl="0" eaLnBrk="1" fontAlgn="b" latinLnBrk="0" hangingPunct="1">
                        <a:buNone/>
                      </a:pPr>
                      <a:r>
                        <a:rPr lang="lv-LV" sz="1400" b="1" u="none" strike="noStrike" kern="1200" dirty="0">
                          <a:solidFill>
                            <a:schemeClr val="dk1"/>
                          </a:solidFill>
                          <a:effectLst/>
                          <a:latin typeface="+mn-lt"/>
                          <a:ea typeface="+mn-ea"/>
                          <a:cs typeface="+mn-cs"/>
                        </a:rPr>
                        <a:t>11218067.00</a:t>
                      </a:r>
                    </a:p>
                  </a:txBody>
                  <a:tcPr marL="9525" marR="9525" marT="9525" marB="0" anchor="b"/>
                </a:tc>
                <a:extLst>
                  <a:ext uri="{0D108BD9-81ED-4DB2-BD59-A6C34878D82A}">
                    <a16:rowId xmlns:a16="http://schemas.microsoft.com/office/drawing/2014/main" val="893576647"/>
                  </a:ext>
                </a:extLst>
              </a:tr>
              <a:tr h="351088">
                <a:tc>
                  <a:txBody>
                    <a:bodyPr/>
                    <a:lstStyle/>
                    <a:p>
                      <a:pPr algn="l" fontAlgn="b"/>
                      <a:r>
                        <a:rPr lang="lv-LV" sz="1400" u="none" strike="noStrike" kern="1200" dirty="0">
                          <a:solidFill>
                            <a:schemeClr val="dk1"/>
                          </a:solidFill>
                          <a:effectLst/>
                          <a:latin typeface="+mn-lt"/>
                          <a:ea typeface="+mn-ea"/>
                          <a:cs typeface="+mn-cs"/>
                        </a:rPr>
                        <a:t>Atlīdzība</a:t>
                      </a:r>
                    </a:p>
                  </a:txBody>
                  <a:tcPr marL="9525" marR="9525" marT="9525" marB="0" anchor="b"/>
                </a:tc>
                <a:tc>
                  <a:txBody>
                    <a:bodyPr/>
                    <a:lstStyle/>
                    <a:p>
                      <a:pPr algn="l" fontAlgn="b"/>
                      <a:r>
                        <a:rPr lang="lv-LV" sz="1400" u="none" strike="noStrike" kern="1200">
                          <a:solidFill>
                            <a:schemeClr val="dk1"/>
                          </a:solidFill>
                          <a:effectLst/>
                          <a:latin typeface="+mn-lt"/>
                          <a:ea typeface="+mn-ea"/>
                          <a:cs typeface="+mn-cs"/>
                        </a:rPr>
                        <a:t>1000</a:t>
                      </a:r>
                    </a:p>
                  </a:txBody>
                  <a:tcPr marL="9525" marR="9525" marT="9525" marB="0" anchor="b"/>
                </a:tc>
                <a:tc>
                  <a:txBody>
                    <a:bodyPr/>
                    <a:lstStyle/>
                    <a:p>
                      <a:pPr marL="0" algn="l" defTabSz="914400" rtl="0" eaLnBrk="1" fontAlgn="b" latinLnBrk="0" hangingPunct="1">
                        <a:buNone/>
                      </a:pPr>
                      <a:r>
                        <a:rPr lang="lv-LV" sz="1400" u="none" strike="noStrike" kern="1200" dirty="0">
                          <a:solidFill>
                            <a:schemeClr val="dk1"/>
                          </a:solidFill>
                          <a:effectLst/>
                          <a:latin typeface="+mn-lt"/>
                          <a:ea typeface="+mn-ea"/>
                          <a:cs typeface="+mn-cs"/>
                        </a:rPr>
                        <a:t>34714214.00</a:t>
                      </a:r>
                    </a:p>
                  </a:txBody>
                  <a:tcPr marL="9525" marR="9525" marT="9525" marB="0" anchor="b"/>
                </a:tc>
                <a:tc>
                  <a:txBody>
                    <a:bodyPr/>
                    <a:lstStyle/>
                    <a:p>
                      <a:pPr marL="0" algn="l" defTabSz="914400" rtl="0" eaLnBrk="1" fontAlgn="b" latinLnBrk="0" hangingPunct="1">
                        <a:buNone/>
                      </a:pPr>
                      <a:r>
                        <a:rPr lang="lv-LV" sz="1400" u="none" strike="noStrike" kern="1200" dirty="0">
                          <a:solidFill>
                            <a:schemeClr val="dk1"/>
                          </a:solidFill>
                          <a:effectLst/>
                          <a:latin typeface="+mn-lt"/>
                          <a:ea typeface="+mn-ea"/>
                          <a:cs typeface="+mn-cs"/>
                        </a:rPr>
                        <a:t>40308072.00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5593858.00</a:t>
                      </a:r>
                    </a:p>
                  </a:txBody>
                  <a:tcPr marL="9525" marR="9525" marT="9525" marB="0" anchor="b"/>
                </a:tc>
                <a:extLst>
                  <a:ext uri="{0D108BD9-81ED-4DB2-BD59-A6C34878D82A}">
                    <a16:rowId xmlns:a16="http://schemas.microsoft.com/office/drawing/2014/main" val="3791739929"/>
                  </a:ext>
                </a:extLst>
              </a:tr>
              <a:tr h="351088">
                <a:tc>
                  <a:txBody>
                    <a:bodyPr/>
                    <a:lstStyle/>
                    <a:p>
                      <a:pPr algn="l" fontAlgn="b"/>
                      <a:r>
                        <a:rPr lang="lv-LV" sz="1400" u="none" strike="noStrike" kern="1200" dirty="0">
                          <a:solidFill>
                            <a:schemeClr val="dk1"/>
                          </a:solidFill>
                          <a:effectLst/>
                          <a:latin typeface="+mn-lt"/>
                          <a:ea typeface="+mn-ea"/>
                          <a:cs typeface="+mn-cs"/>
                        </a:rPr>
                        <a:t>Preces un pakalpojumi</a:t>
                      </a:r>
                    </a:p>
                  </a:txBody>
                  <a:tcPr marL="9525" marR="9525" marT="9525" marB="0" anchor="b"/>
                </a:tc>
                <a:tc>
                  <a:txBody>
                    <a:bodyPr/>
                    <a:lstStyle/>
                    <a:p>
                      <a:pPr algn="l" fontAlgn="b"/>
                      <a:r>
                        <a:rPr lang="lv-LV" sz="1400" u="none" strike="noStrike" kern="1200" dirty="0">
                          <a:solidFill>
                            <a:schemeClr val="dk1"/>
                          </a:solidFill>
                          <a:effectLst/>
                          <a:latin typeface="+mn-lt"/>
                          <a:ea typeface="+mn-ea"/>
                          <a:cs typeface="+mn-cs"/>
                        </a:rPr>
                        <a:t>2000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15377333.00</a:t>
                      </a:r>
                    </a:p>
                  </a:txBody>
                  <a:tcPr marL="9525" marR="9525" marT="9525" marB="0" anchor="b"/>
                </a:tc>
                <a:tc>
                  <a:txBody>
                    <a:bodyPr/>
                    <a:lstStyle/>
                    <a:p>
                      <a:pPr marL="0" algn="l" defTabSz="914400" rtl="0" eaLnBrk="1" fontAlgn="b" latinLnBrk="0" hangingPunct="1">
                        <a:buNone/>
                      </a:pPr>
                      <a:r>
                        <a:rPr lang="lv-LV" sz="1400" u="none" strike="noStrike" kern="1200" dirty="0">
                          <a:solidFill>
                            <a:schemeClr val="dk1"/>
                          </a:solidFill>
                          <a:effectLst/>
                          <a:latin typeface="+mn-lt"/>
                          <a:ea typeface="+mn-ea"/>
                          <a:cs typeface="+mn-cs"/>
                        </a:rPr>
                        <a:t>15919789.00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542456.00</a:t>
                      </a:r>
                    </a:p>
                  </a:txBody>
                  <a:tcPr marL="9525" marR="9525" marT="9525" marB="0" anchor="b"/>
                </a:tc>
                <a:extLst>
                  <a:ext uri="{0D108BD9-81ED-4DB2-BD59-A6C34878D82A}">
                    <a16:rowId xmlns:a16="http://schemas.microsoft.com/office/drawing/2014/main" val="347556186"/>
                  </a:ext>
                </a:extLst>
              </a:tr>
              <a:tr h="351088">
                <a:tc>
                  <a:txBody>
                    <a:bodyPr/>
                    <a:lstStyle/>
                    <a:p>
                      <a:pPr algn="l" fontAlgn="b"/>
                      <a:r>
                        <a:rPr lang="lv-LV" sz="1400" u="none" strike="noStrike" kern="1200" dirty="0">
                          <a:solidFill>
                            <a:schemeClr val="dk1"/>
                          </a:solidFill>
                          <a:effectLst/>
                          <a:latin typeface="+mn-lt"/>
                          <a:ea typeface="+mn-ea"/>
                          <a:cs typeface="+mn-cs"/>
                        </a:rPr>
                        <a:t>Subsīdijas un dotācijas</a:t>
                      </a:r>
                    </a:p>
                  </a:txBody>
                  <a:tcPr marL="9525" marR="9525" marT="9525" marB="0" anchor="b"/>
                </a:tc>
                <a:tc>
                  <a:txBody>
                    <a:bodyPr/>
                    <a:lstStyle/>
                    <a:p>
                      <a:pPr algn="l" fontAlgn="b"/>
                      <a:r>
                        <a:rPr lang="lv-LV" sz="1400" u="none" strike="noStrike" kern="1200" dirty="0">
                          <a:solidFill>
                            <a:schemeClr val="dk1"/>
                          </a:solidFill>
                          <a:effectLst/>
                          <a:latin typeface="+mn-lt"/>
                          <a:ea typeface="+mn-ea"/>
                          <a:cs typeface="+mn-cs"/>
                        </a:rPr>
                        <a:t>3000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163696.00</a:t>
                      </a:r>
                    </a:p>
                  </a:txBody>
                  <a:tcPr marL="9525" marR="9525" marT="9525" marB="0" anchor="b"/>
                </a:tc>
                <a:tc>
                  <a:txBody>
                    <a:bodyPr/>
                    <a:lstStyle/>
                    <a:p>
                      <a:pPr marL="0" algn="l" defTabSz="914400" rtl="0" eaLnBrk="1" fontAlgn="b" latinLnBrk="0" hangingPunct="1">
                        <a:buNone/>
                      </a:pPr>
                      <a:r>
                        <a:rPr lang="lv-LV" sz="1400" u="none" strike="noStrike" kern="1200" dirty="0">
                          <a:solidFill>
                            <a:schemeClr val="dk1"/>
                          </a:solidFill>
                          <a:effectLst/>
                          <a:latin typeface="+mn-lt"/>
                          <a:ea typeface="+mn-ea"/>
                          <a:cs typeface="+mn-cs"/>
                        </a:rPr>
                        <a:t>140895.00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-22801.00</a:t>
                      </a:r>
                    </a:p>
                  </a:txBody>
                  <a:tcPr marL="9525" marR="9525" marT="9525" marB="0" anchor="b"/>
                </a:tc>
                <a:extLst>
                  <a:ext uri="{0D108BD9-81ED-4DB2-BD59-A6C34878D82A}">
                    <a16:rowId xmlns:a16="http://schemas.microsoft.com/office/drawing/2014/main" val="962425088"/>
                  </a:ext>
                </a:extLst>
              </a:tr>
              <a:tr h="351088">
                <a:tc>
                  <a:txBody>
                    <a:bodyPr/>
                    <a:lstStyle/>
                    <a:p>
                      <a:pPr algn="l" fontAlgn="b"/>
                      <a:r>
                        <a:rPr lang="lv-LV" sz="1400" u="none" strike="noStrike" kern="1200" dirty="0">
                          <a:solidFill>
                            <a:schemeClr val="dk1"/>
                          </a:solidFill>
                          <a:effectLst/>
                          <a:latin typeface="+mn-lt"/>
                          <a:ea typeface="+mn-ea"/>
                          <a:cs typeface="+mn-cs"/>
                        </a:rPr>
                        <a:t>Procentu izdevumi</a:t>
                      </a:r>
                    </a:p>
                  </a:txBody>
                  <a:tcPr marL="9525" marR="9525" marT="9525" marB="0" anchor="b"/>
                </a:tc>
                <a:tc>
                  <a:txBody>
                    <a:bodyPr/>
                    <a:lstStyle/>
                    <a:p>
                      <a:pPr algn="l" fontAlgn="b"/>
                      <a:r>
                        <a:rPr lang="lv-LV" sz="1400" u="none" strike="noStrike" kern="1200">
                          <a:solidFill>
                            <a:schemeClr val="dk1"/>
                          </a:solidFill>
                          <a:effectLst/>
                          <a:latin typeface="+mn-lt"/>
                          <a:ea typeface="+mn-ea"/>
                          <a:cs typeface="+mn-cs"/>
                        </a:rPr>
                        <a:t>4000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1043842.00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852553.00</a:t>
                      </a:r>
                    </a:p>
                  </a:txBody>
                  <a:tcPr marL="9525" marR="9525" marT="9525" marB="0" anchor="b"/>
                </a:tc>
                <a:tc>
                  <a:txBody>
                    <a:bodyPr/>
                    <a:lstStyle/>
                    <a:p>
                      <a:pPr marL="0" algn="l" defTabSz="914400" rtl="0" eaLnBrk="1" fontAlgn="b" latinLnBrk="0" hangingPunct="1">
                        <a:buNone/>
                      </a:pPr>
                      <a:r>
                        <a:rPr lang="lv-LV" sz="1400" u="none" strike="noStrike" kern="1200" dirty="0">
                          <a:solidFill>
                            <a:schemeClr val="dk1"/>
                          </a:solidFill>
                          <a:effectLst/>
                          <a:latin typeface="+mn-lt"/>
                          <a:ea typeface="+mn-ea"/>
                          <a:cs typeface="+mn-cs"/>
                        </a:rPr>
                        <a:t>-191289.00</a:t>
                      </a:r>
                    </a:p>
                  </a:txBody>
                  <a:tcPr marL="9525" marR="9525" marT="9525" marB="0" anchor="b"/>
                </a:tc>
                <a:extLst>
                  <a:ext uri="{0D108BD9-81ED-4DB2-BD59-A6C34878D82A}">
                    <a16:rowId xmlns:a16="http://schemas.microsoft.com/office/drawing/2014/main" val="3547836942"/>
                  </a:ext>
                </a:extLst>
              </a:tr>
              <a:tr h="351088">
                <a:tc>
                  <a:txBody>
                    <a:bodyPr/>
                    <a:lstStyle/>
                    <a:p>
                      <a:pPr algn="l" fontAlgn="b"/>
                      <a:r>
                        <a:rPr lang="lv-LV" sz="1400" u="none" strike="noStrike" kern="1200" dirty="0">
                          <a:solidFill>
                            <a:schemeClr val="dk1"/>
                          </a:solidFill>
                          <a:effectLst/>
                          <a:latin typeface="+mn-lt"/>
                          <a:ea typeface="+mn-ea"/>
                          <a:cs typeface="+mn-cs"/>
                        </a:rPr>
                        <a:t>Pamatkapitāla veidošana</a:t>
                      </a:r>
                    </a:p>
                  </a:txBody>
                  <a:tcPr marL="9525" marR="9525" marT="9525" marB="0" anchor="b"/>
                </a:tc>
                <a:tc>
                  <a:txBody>
                    <a:bodyPr/>
                    <a:lstStyle/>
                    <a:p>
                      <a:pPr algn="l" fontAlgn="b"/>
                      <a:r>
                        <a:rPr lang="lv-LV" sz="1400" u="none" strike="noStrike" kern="1200" dirty="0">
                          <a:solidFill>
                            <a:schemeClr val="dk1"/>
                          </a:solidFill>
                          <a:effectLst/>
                          <a:latin typeface="+mn-lt"/>
                          <a:ea typeface="+mn-ea"/>
                          <a:cs typeface="+mn-cs"/>
                        </a:rPr>
                        <a:t>5000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3271237.00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8048949.00</a:t>
                      </a:r>
                    </a:p>
                  </a:txBody>
                  <a:tcPr marL="9525" marR="9525" marT="9525" marB="0" anchor="b"/>
                </a:tc>
                <a:tc>
                  <a:txBody>
                    <a:bodyPr/>
                    <a:lstStyle/>
                    <a:p>
                      <a:pPr marL="0" algn="l" defTabSz="914400" rtl="0" eaLnBrk="1" fontAlgn="b" latinLnBrk="0" hangingPunct="1">
                        <a:buNone/>
                      </a:pPr>
                      <a:r>
                        <a:rPr lang="lv-LV" sz="1400" u="none" strike="noStrike" kern="1200" dirty="0">
                          <a:solidFill>
                            <a:schemeClr val="dk1"/>
                          </a:solidFill>
                          <a:effectLst/>
                          <a:latin typeface="+mn-lt"/>
                          <a:ea typeface="+mn-ea"/>
                          <a:cs typeface="+mn-cs"/>
                        </a:rPr>
                        <a:t>4777712.00</a:t>
                      </a:r>
                    </a:p>
                  </a:txBody>
                  <a:tcPr marL="9525" marR="9525" marT="9525" marB="0" anchor="b"/>
                </a:tc>
                <a:extLst>
                  <a:ext uri="{0D108BD9-81ED-4DB2-BD59-A6C34878D82A}">
                    <a16:rowId xmlns:a16="http://schemas.microsoft.com/office/drawing/2014/main" val="313496378"/>
                  </a:ext>
                </a:extLst>
              </a:tr>
              <a:tr h="351088">
                <a:tc>
                  <a:txBody>
                    <a:bodyPr/>
                    <a:lstStyle/>
                    <a:p>
                      <a:pPr algn="l" fontAlgn="b"/>
                      <a:r>
                        <a:rPr lang="lv-LV" sz="1400" u="none" strike="noStrike" kern="1200">
                          <a:solidFill>
                            <a:schemeClr val="dk1"/>
                          </a:solidFill>
                          <a:effectLst/>
                          <a:latin typeface="+mn-lt"/>
                          <a:ea typeface="+mn-ea"/>
                          <a:cs typeface="+mn-cs"/>
                        </a:rPr>
                        <a:t>Sociāla rakstura maksājumi un kompensācijas</a:t>
                      </a:r>
                    </a:p>
                  </a:txBody>
                  <a:tcPr marL="9525" marR="9525" marT="9525" marB="0" anchor="b"/>
                </a:tc>
                <a:tc>
                  <a:txBody>
                    <a:bodyPr/>
                    <a:lstStyle/>
                    <a:p>
                      <a:pPr algn="l" fontAlgn="b"/>
                      <a:r>
                        <a:rPr lang="lv-LV" sz="1400" u="none" strike="noStrike" kern="1200" dirty="0">
                          <a:solidFill>
                            <a:schemeClr val="dk1"/>
                          </a:solidFill>
                          <a:effectLst/>
                          <a:latin typeface="+mn-lt"/>
                          <a:ea typeface="+mn-ea"/>
                          <a:cs typeface="+mn-cs"/>
                        </a:rPr>
                        <a:t>6000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4116198.00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4564636.00</a:t>
                      </a:r>
                    </a:p>
                  </a:txBody>
                  <a:tcPr marL="9525" marR="9525" marT="9525" marB="0" anchor="b"/>
                </a:tc>
                <a:tc>
                  <a:txBody>
                    <a:bodyPr/>
                    <a:lstStyle/>
                    <a:p>
                      <a:pPr marL="0" algn="l" defTabSz="914400" rtl="0" eaLnBrk="1" fontAlgn="b" latinLnBrk="0" hangingPunct="1">
                        <a:buNone/>
                      </a:pPr>
                      <a:r>
                        <a:rPr lang="lv-LV" sz="1400" u="none" strike="noStrike" kern="1200" dirty="0">
                          <a:solidFill>
                            <a:schemeClr val="dk1"/>
                          </a:solidFill>
                          <a:effectLst/>
                          <a:latin typeface="+mn-lt"/>
                          <a:ea typeface="+mn-ea"/>
                          <a:cs typeface="+mn-cs"/>
                        </a:rPr>
                        <a:t>448438.00</a:t>
                      </a:r>
                    </a:p>
                  </a:txBody>
                  <a:tcPr marL="9525" marR="9525" marT="9525" marB="0" anchor="b"/>
                </a:tc>
                <a:extLst>
                  <a:ext uri="{0D108BD9-81ED-4DB2-BD59-A6C34878D82A}">
                    <a16:rowId xmlns:a16="http://schemas.microsoft.com/office/drawing/2014/main" val="3729114220"/>
                  </a:ext>
                </a:extLst>
              </a:tr>
              <a:tr h="585147">
                <a:tc>
                  <a:txBody>
                    <a:bodyPr/>
                    <a:lstStyle/>
                    <a:p>
                      <a:pPr algn="l" fontAlgn="b"/>
                      <a:r>
                        <a:rPr lang="lv-LV" sz="1400" u="none" strike="noStrike" kern="1200">
                          <a:solidFill>
                            <a:schemeClr val="dk1"/>
                          </a:solidFill>
                          <a:effectLst/>
                          <a:latin typeface="+mn-lt"/>
                          <a:ea typeface="+mn-ea"/>
                          <a:cs typeface="+mn-cs"/>
                        </a:rPr>
                        <a:t>Transferti, uzturēšanas izdevumu transferti, pašu resursu maksājumi, starptautiskā sadarbība</a:t>
                      </a:r>
                    </a:p>
                  </a:txBody>
                  <a:tcPr marL="9525" marR="9525" marT="9525" marB="0" anchor="b"/>
                </a:tc>
                <a:tc>
                  <a:txBody>
                    <a:bodyPr/>
                    <a:lstStyle/>
                    <a:p>
                      <a:pPr algn="l" fontAlgn="b"/>
                      <a:r>
                        <a:rPr lang="lv-LV" sz="1400" u="none" strike="noStrike" kern="1200">
                          <a:solidFill>
                            <a:schemeClr val="dk1"/>
                          </a:solidFill>
                          <a:effectLst/>
                          <a:latin typeface="+mn-lt"/>
                          <a:ea typeface="+mn-ea"/>
                          <a:cs typeface="+mn-cs"/>
                        </a:rPr>
                        <a:t>7000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357322.00</a:t>
                      </a:r>
                    </a:p>
                  </a:txBody>
                  <a:tcPr marL="9525" marR="9525" marT="9525" marB="0" anchor="b"/>
                </a:tc>
                <a:tc>
                  <a:txBody>
                    <a:bodyPr/>
                    <a:lstStyle/>
                    <a:p>
                      <a:pPr marL="0" algn="l" defTabSz="914400" rtl="0" eaLnBrk="1" fontAlgn="b" latinLnBrk="0" hangingPunct="1">
                        <a:buNone/>
                      </a:pPr>
                      <a:r>
                        <a:rPr lang="lv-LV" sz="1400" u="none" strike="noStrike" kern="1200">
                          <a:solidFill>
                            <a:schemeClr val="dk1"/>
                          </a:solidFill>
                          <a:effectLst/>
                          <a:latin typeface="+mn-lt"/>
                          <a:ea typeface="+mn-ea"/>
                          <a:cs typeface="+mn-cs"/>
                        </a:rPr>
                        <a:t>427015.00</a:t>
                      </a:r>
                    </a:p>
                  </a:txBody>
                  <a:tcPr marL="9525" marR="9525" marT="9525" marB="0" anchor="b"/>
                </a:tc>
                <a:tc>
                  <a:txBody>
                    <a:bodyPr/>
                    <a:lstStyle/>
                    <a:p>
                      <a:pPr marL="0" algn="l" defTabSz="914400" rtl="0" eaLnBrk="1" fontAlgn="b" latinLnBrk="0" hangingPunct="1">
                        <a:buNone/>
                      </a:pPr>
                      <a:r>
                        <a:rPr lang="lv-LV" sz="1400" u="none" strike="noStrike" kern="1200" dirty="0">
                          <a:solidFill>
                            <a:schemeClr val="dk1"/>
                          </a:solidFill>
                          <a:effectLst/>
                          <a:latin typeface="+mn-lt"/>
                          <a:ea typeface="+mn-ea"/>
                          <a:cs typeface="+mn-cs"/>
                        </a:rPr>
                        <a:t>69693.00</a:t>
                      </a:r>
                    </a:p>
                  </a:txBody>
                  <a:tcPr marL="9525" marR="9525" marT="9525" marB="0" anchor="b"/>
                </a:tc>
                <a:extLst>
                  <a:ext uri="{0D108BD9-81ED-4DB2-BD59-A6C34878D82A}">
                    <a16:rowId xmlns:a16="http://schemas.microsoft.com/office/drawing/2014/main" val="1238640414"/>
                  </a:ext>
                </a:extLst>
              </a:tr>
            </a:tbl>
          </a:graphicData>
        </a:graphic>
      </p:graphicFrame>
      <p:graphicFrame>
        <p:nvGraphicFramePr>
          <p:cNvPr id="5" name="Tabula 4">
            <a:extLst>
              <a:ext uri="{FF2B5EF4-FFF2-40B4-BE49-F238E27FC236}">
                <a16:creationId xmlns:a16="http://schemas.microsoft.com/office/drawing/2014/main" id="{168EF502-8CCA-CF27-6879-8CA607B09BEA}"/>
              </a:ext>
            </a:extLst>
          </p:cNvPr>
          <p:cNvGraphicFramePr>
            <a:graphicFrameLocks noGrp="1"/>
          </p:cNvGraphicFramePr>
          <p:nvPr>
            <p:extLst>
              <p:ext uri="{D42A27DB-BD31-4B8C-83A1-F6EECF244321}">
                <p14:modId xmlns:p14="http://schemas.microsoft.com/office/powerpoint/2010/main" val="4292043276"/>
              </p:ext>
            </p:extLst>
          </p:nvPr>
        </p:nvGraphicFramePr>
        <p:xfrm>
          <a:off x="821092" y="1940767"/>
          <a:ext cx="10963469" cy="1074420"/>
        </p:xfrm>
        <a:graphic>
          <a:graphicData uri="http://schemas.openxmlformats.org/drawingml/2006/table">
            <a:tbl>
              <a:tblPr>
                <a:tableStyleId>{5C22544A-7EE6-4342-B048-85BDC9FD1C3A}</a:tableStyleId>
              </a:tblPr>
              <a:tblGrid>
                <a:gridCol w="5433059">
                  <a:extLst>
                    <a:ext uri="{9D8B030D-6E8A-4147-A177-3AD203B41FA5}">
                      <a16:colId xmlns:a16="http://schemas.microsoft.com/office/drawing/2014/main" val="554356527"/>
                    </a:ext>
                  </a:extLst>
                </a:gridCol>
                <a:gridCol w="1138687">
                  <a:extLst>
                    <a:ext uri="{9D8B030D-6E8A-4147-A177-3AD203B41FA5}">
                      <a16:colId xmlns:a16="http://schemas.microsoft.com/office/drawing/2014/main" val="841484819"/>
                    </a:ext>
                  </a:extLst>
                </a:gridCol>
                <a:gridCol w="1717706">
                  <a:extLst>
                    <a:ext uri="{9D8B030D-6E8A-4147-A177-3AD203B41FA5}">
                      <a16:colId xmlns:a16="http://schemas.microsoft.com/office/drawing/2014/main" val="1878194787"/>
                    </a:ext>
                  </a:extLst>
                </a:gridCol>
                <a:gridCol w="1479623">
                  <a:extLst>
                    <a:ext uri="{9D8B030D-6E8A-4147-A177-3AD203B41FA5}">
                      <a16:colId xmlns:a16="http://schemas.microsoft.com/office/drawing/2014/main" val="1242177864"/>
                    </a:ext>
                  </a:extLst>
                </a:gridCol>
                <a:gridCol w="1194394">
                  <a:extLst>
                    <a:ext uri="{9D8B030D-6E8A-4147-A177-3AD203B41FA5}">
                      <a16:colId xmlns:a16="http://schemas.microsoft.com/office/drawing/2014/main" val="1196600367"/>
                    </a:ext>
                  </a:extLst>
                </a:gridCol>
              </a:tblGrid>
              <a:tr h="507586">
                <a:tc rowSpan="2">
                  <a:txBody>
                    <a:bodyPr/>
                    <a:lstStyle/>
                    <a:p>
                      <a:pPr marL="0" algn="ctr" defTabSz="914400" rtl="0" eaLnBrk="1" fontAlgn="b" latinLnBrk="0" hangingPunct="1"/>
                      <a:r>
                        <a:rPr lang="lv-LV" sz="1400" u="none" strike="noStrike" kern="1200" dirty="0">
                          <a:solidFill>
                            <a:schemeClr val="dk1"/>
                          </a:solidFill>
                          <a:effectLst/>
                          <a:latin typeface="+mn-lt"/>
                          <a:ea typeface="+mn-ea"/>
                          <a:cs typeface="+mn-cs"/>
                        </a:rPr>
                        <a:t>Rādītāju nosaukumi</a:t>
                      </a:r>
                    </a:p>
                  </a:txBody>
                  <a:tcPr marL="7620" marR="7620" marT="7620" marB="0" anchor="ctr"/>
                </a:tc>
                <a:tc rowSpan="2">
                  <a:txBody>
                    <a:bodyPr/>
                    <a:lstStyle/>
                    <a:p>
                      <a:pPr marL="0" algn="ctr" defTabSz="914400" rtl="0" eaLnBrk="1" fontAlgn="b" latinLnBrk="0" hangingPunct="1"/>
                      <a:r>
                        <a:rPr lang="lv-LV" sz="1400" u="none" strike="noStrike" kern="1200" dirty="0">
                          <a:solidFill>
                            <a:schemeClr val="dk1"/>
                          </a:solidFill>
                          <a:effectLst/>
                          <a:latin typeface="+mn-lt"/>
                          <a:ea typeface="+mn-ea"/>
                          <a:cs typeface="+mn-cs"/>
                        </a:rPr>
                        <a:t>Budžeta kategoriju kodi</a:t>
                      </a:r>
                    </a:p>
                  </a:txBody>
                  <a:tcPr marL="7620" marR="7620" marT="7620" marB="0" anchor="ctr"/>
                </a:tc>
                <a:tc>
                  <a:txBody>
                    <a:bodyPr/>
                    <a:lstStyle/>
                    <a:p>
                      <a:pPr marL="0" algn="r" defTabSz="914400" rtl="0" eaLnBrk="1" fontAlgn="b" latinLnBrk="0" hangingPunct="1"/>
                      <a:r>
                        <a:rPr lang="lv-LV" sz="1400" u="none" strike="noStrike" kern="1200" dirty="0">
                          <a:solidFill>
                            <a:schemeClr val="dk1"/>
                          </a:solidFill>
                          <a:effectLst/>
                          <a:latin typeface="+mn-lt"/>
                          <a:ea typeface="+mn-ea"/>
                          <a:cs typeface="+mn-cs"/>
                        </a:rPr>
                        <a:t>Apstiprināts 2025. gadam</a:t>
                      </a:r>
                    </a:p>
                  </a:txBody>
                  <a:tcPr marL="7620" marR="7620" marT="7620" marB="0" anchor="ctr"/>
                </a:tc>
                <a:tc>
                  <a:txBody>
                    <a:bodyPr/>
                    <a:lstStyle/>
                    <a:p>
                      <a:pPr marL="0" algn="r" defTabSz="914400" rtl="0" eaLnBrk="1" fontAlgn="b" latinLnBrk="0" hangingPunct="1"/>
                      <a:r>
                        <a:rPr lang="lv-LV" sz="1400" u="none" strike="noStrike" kern="1200" dirty="0">
                          <a:solidFill>
                            <a:schemeClr val="dk1"/>
                          </a:solidFill>
                          <a:effectLst/>
                          <a:latin typeface="+mn-lt"/>
                          <a:ea typeface="+mn-ea"/>
                          <a:cs typeface="+mn-cs"/>
                        </a:rPr>
                        <a:t>Plānots 2026. gadam</a:t>
                      </a:r>
                    </a:p>
                  </a:txBody>
                  <a:tcPr marL="7620" marR="7620" marT="7620" marB="0" anchor="ctr"/>
                </a:tc>
                <a:tc rowSpan="2">
                  <a:txBody>
                    <a:bodyPr/>
                    <a:lstStyle/>
                    <a:p>
                      <a:pPr marL="0" algn="ctr" defTabSz="914400" rtl="0" eaLnBrk="1" fontAlgn="b" latinLnBrk="0" hangingPunct="1"/>
                      <a:r>
                        <a:rPr lang="lv-LV" sz="1400" u="none" strike="noStrike" kern="1200" dirty="0">
                          <a:solidFill>
                            <a:schemeClr val="dk1"/>
                          </a:solidFill>
                          <a:effectLst/>
                          <a:latin typeface="+mn-lt"/>
                          <a:ea typeface="+mn-ea"/>
                          <a:cs typeface="+mn-cs"/>
                        </a:rPr>
                        <a:t>Palielinājums/samazinājums pret iepriekšējo gadu</a:t>
                      </a:r>
                    </a:p>
                  </a:txBody>
                  <a:tcPr marL="7620" marR="7620" marT="7620" marB="0" anchor="b"/>
                </a:tc>
                <a:extLst>
                  <a:ext uri="{0D108BD9-81ED-4DB2-BD59-A6C34878D82A}">
                    <a16:rowId xmlns:a16="http://schemas.microsoft.com/office/drawing/2014/main" val="59690081"/>
                  </a:ext>
                </a:extLst>
              </a:tr>
              <a:tr h="0">
                <a:tc vMerge="1">
                  <a:txBody>
                    <a:bodyPr/>
                    <a:lstStyle/>
                    <a:p>
                      <a:endParaRPr lang="lv-LV"/>
                    </a:p>
                  </a:txBody>
                  <a:tcPr/>
                </a:tc>
                <a:tc vMerge="1">
                  <a:txBody>
                    <a:bodyPr/>
                    <a:lstStyle/>
                    <a:p>
                      <a:endParaRPr lang="lv-LV"/>
                    </a:p>
                  </a:txBody>
                  <a:tcPr/>
                </a:tc>
                <a:tc>
                  <a:txBody>
                    <a:bodyPr/>
                    <a:lstStyle/>
                    <a:p>
                      <a:pPr marL="0" algn="r" defTabSz="914400" rtl="0" eaLnBrk="1" fontAlgn="b" latinLnBrk="0" hangingPunct="1"/>
                      <a:r>
                        <a:rPr lang="lv-LV" sz="1400" u="none" strike="noStrike" kern="1200" dirty="0">
                          <a:solidFill>
                            <a:schemeClr val="dk1"/>
                          </a:solidFill>
                          <a:effectLst/>
                          <a:latin typeface="+mn-lt"/>
                          <a:ea typeface="+mn-ea"/>
                          <a:cs typeface="+mn-cs"/>
                        </a:rPr>
                        <a:t>EUR</a:t>
                      </a:r>
                    </a:p>
                  </a:txBody>
                  <a:tcPr marL="7620" marR="7620" marT="7620" marB="0" anchor="b"/>
                </a:tc>
                <a:tc>
                  <a:txBody>
                    <a:bodyPr/>
                    <a:lstStyle/>
                    <a:p>
                      <a:pPr marL="0" algn="r" defTabSz="914400" rtl="0" eaLnBrk="1" fontAlgn="b" latinLnBrk="0" hangingPunct="1"/>
                      <a:r>
                        <a:rPr lang="lv-LV" sz="1400" u="none" strike="noStrike" kern="1200" dirty="0">
                          <a:solidFill>
                            <a:schemeClr val="dk1"/>
                          </a:solidFill>
                          <a:effectLst/>
                          <a:latin typeface="+mn-lt"/>
                          <a:ea typeface="+mn-ea"/>
                          <a:cs typeface="+mn-cs"/>
                        </a:rPr>
                        <a:t>EUR</a:t>
                      </a:r>
                    </a:p>
                  </a:txBody>
                  <a:tcPr marL="7620" marR="7620" marT="7620" marB="0" anchor="b"/>
                </a:tc>
                <a:tc vMerge="1">
                  <a:txBody>
                    <a:bodyPr/>
                    <a:lstStyle/>
                    <a:p>
                      <a:endParaRPr lang="lv-LV"/>
                    </a:p>
                  </a:txBody>
                  <a:tcPr/>
                </a:tc>
                <a:extLst>
                  <a:ext uri="{0D108BD9-81ED-4DB2-BD59-A6C34878D82A}">
                    <a16:rowId xmlns:a16="http://schemas.microsoft.com/office/drawing/2014/main" val="2331844951"/>
                  </a:ext>
                </a:extLst>
              </a:tr>
            </a:tbl>
          </a:graphicData>
        </a:graphic>
      </p:graphicFrame>
      <p:pic>
        <p:nvPicPr>
          <p:cNvPr id="3" name="Picture 2" descr="Aizkraukles novada ģerbonis">
            <a:extLst>
              <a:ext uri="{FF2B5EF4-FFF2-40B4-BE49-F238E27FC236}">
                <a16:creationId xmlns:a16="http://schemas.microsoft.com/office/drawing/2014/main" id="{A3C9A26D-6489-6B2F-0738-C18A96311D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283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9484F3A-63C2-C6BC-FC30-3D798F9A959E}"/>
              </a:ext>
            </a:extLst>
          </p:cNvPr>
          <p:cNvSpPr>
            <a:spLocks noGrp="1"/>
          </p:cNvSpPr>
          <p:nvPr>
            <p:ph type="title"/>
          </p:nvPr>
        </p:nvSpPr>
        <p:spPr/>
        <p:txBody>
          <a:bodyPr/>
          <a:lstStyle/>
          <a:p>
            <a:r>
              <a:rPr lang="lv-LV" dirty="0"/>
              <a:t>Izdevumu salīdzinājums pret iepriekšējā gada sākotnējo plānu</a:t>
            </a:r>
          </a:p>
        </p:txBody>
      </p:sp>
      <p:sp>
        <p:nvSpPr>
          <p:cNvPr id="3" name="Satura vietturis 2">
            <a:extLst>
              <a:ext uri="{FF2B5EF4-FFF2-40B4-BE49-F238E27FC236}">
                <a16:creationId xmlns:a16="http://schemas.microsoft.com/office/drawing/2014/main" id="{31CF9BAF-9ECF-5147-8903-1B9D92A7676A}"/>
              </a:ext>
            </a:extLst>
          </p:cNvPr>
          <p:cNvSpPr>
            <a:spLocks noGrp="1"/>
          </p:cNvSpPr>
          <p:nvPr>
            <p:ph idx="1"/>
          </p:nvPr>
        </p:nvSpPr>
        <p:spPr/>
        <p:txBody>
          <a:bodyPr/>
          <a:lstStyle/>
          <a:p>
            <a:r>
              <a:rPr lang="lv-LV" dirty="0"/>
              <a:t>Par 11 218 067 </a:t>
            </a:r>
            <a:r>
              <a:rPr lang="lv-LV" dirty="0" err="1"/>
              <a:t>euro</a:t>
            </a:r>
            <a:r>
              <a:rPr lang="lv-LV" dirty="0"/>
              <a:t> palielinājušies izdevumi kopā.</a:t>
            </a:r>
          </a:p>
          <a:p>
            <a:r>
              <a:rPr lang="lv-LV" dirty="0"/>
              <a:t>Par 5 593 858 </a:t>
            </a:r>
            <a:r>
              <a:rPr lang="lv-LV" dirty="0" err="1"/>
              <a:t>euro</a:t>
            </a:r>
            <a:r>
              <a:rPr lang="lv-LV" dirty="0"/>
              <a:t> pieaudzis atalgojums, no tiem 4 milj. pedagogu darba samaksas mērķdotācija</a:t>
            </a:r>
          </a:p>
          <a:p>
            <a:r>
              <a:rPr lang="lv-LV" dirty="0"/>
              <a:t> Par 542 456 </a:t>
            </a:r>
            <a:r>
              <a:rPr lang="lv-LV" dirty="0" err="1"/>
              <a:t>euro</a:t>
            </a:r>
            <a:r>
              <a:rPr lang="lv-LV" dirty="0"/>
              <a:t> palielinājušies preču un pakalpojumu izdevumi, taču bāzes izdevumi samazinājušies par 0.8 milj. lielākais palielinājums ir tieši pārējos izdevumus, kas saistīti ar ēku un būvju remontdarbiem, iekārtu remontdarbiem, iestāžu sabiedrisko aktivitāšu īstenošanu.</a:t>
            </a:r>
          </a:p>
          <a:p>
            <a:endParaRPr lang="lv-LV" dirty="0"/>
          </a:p>
        </p:txBody>
      </p:sp>
      <p:pic>
        <p:nvPicPr>
          <p:cNvPr id="4" name="Picture 2" descr="Aizkraukles novada ģerbonis">
            <a:extLst>
              <a:ext uri="{FF2B5EF4-FFF2-40B4-BE49-F238E27FC236}">
                <a16:creationId xmlns:a16="http://schemas.microsoft.com/office/drawing/2014/main" id="{AE55739B-DA6F-8C8A-6FFB-36060A8FDA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4"/>
          <a:stretch/>
        </p:blipFill>
        <p:spPr bwMode="auto">
          <a:xfrm>
            <a:off x="10624016" y="214540"/>
            <a:ext cx="1192852" cy="13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91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Galerija">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TM10001114[[fn=Galerija]]</Template>
  <TotalTime>1745</TotalTime>
  <Words>2854</Words>
  <Application>Microsoft Office PowerPoint</Application>
  <PresentationFormat>Platekrāna</PresentationFormat>
  <Paragraphs>259</Paragraphs>
  <Slides>32</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32</vt:i4>
      </vt:variant>
    </vt:vector>
  </HeadingPairs>
  <TitlesOfParts>
    <vt:vector size="38" baseType="lpstr">
      <vt:lpstr>Arial</vt:lpstr>
      <vt:lpstr>Calibri</vt:lpstr>
      <vt:lpstr>Century Gothic</vt:lpstr>
      <vt:lpstr>Symbol</vt:lpstr>
      <vt:lpstr>Times New Roman</vt:lpstr>
      <vt:lpstr>Galerija</vt:lpstr>
      <vt:lpstr>Aizkraukles novada pašvaldības budžets 2026.gadam</vt:lpstr>
      <vt:lpstr>Iedzīvotāju skaits novadā</vt:lpstr>
      <vt:lpstr>Iedzīvotāju sadalījums pa vecuma grupām 2025.gads </vt:lpstr>
      <vt:lpstr>Ieņēmumu sadalījums</vt:lpstr>
      <vt:lpstr>Ieņēmumu salīdzinājums pret iepriekšējā gada sākotnējo plānu uz 23.01.2025</vt:lpstr>
      <vt:lpstr>Ieņēmumu salīdzinājums pret iepriekšējā gada sākotnējo plānu</vt:lpstr>
      <vt:lpstr>Izdevumu sadalījums atbilstoši ekonomiskajām kategorijām</vt:lpstr>
      <vt:lpstr>Izdevumu salīdzinājums pret iepriekšējā gada sākotnējo plānu</vt:lpstr>
      <vt:lpstr>Izdevumu salīdzinājums pret iepriekšējā gada sākotnējo plānu</vt:lpstr>
      <vt:lpstr>Izdevumu salīdzinājums pret iepriekšējā gada sākotnējo plānu</vt:lpstr>
      <vt:lpstr>Aizdevumu procentu maksājumu pieaugums pa gadiem, euro</vt:lpstr>
      <vt:lpstr>Budžeta sadalījums pa teritorijām</vt:lpstr>
      <vt:lpstr>Izdevumu sadalījums par funkcionālajām kategorijām</vt:lpstr>
      <vt:lpstr>Vispārējie valdības dienesti 01.000   </vt:lpstr>
      <vt:lpstr>Civilā aizsardzība 02.000</vt:lpstr>
      <vt:lpstr>Sabiedriskā kārtība un drošība 03.000</vt:lpstr>
      <vt:lpstr>Ekonomiskā darbība 04.000 </vt:lpstr>
      <vt:lpstr>Vides aizsardzība 05.000 </vt:lpstr>
      <vt:lpstr>Teritoriju un mājokļu apsaimniekošana 06.000</vt:lpstr>
      <vt:lpstr>Teritoriju un mājokļu apsaimniekošana 06.000</vt:lpstr>
      <vt:lpstr>Veselība 07.000</vt:lpstr>
      <vt:lpstr>Atpūta, kultūra, sports reliģija 08.000</vt:lpstr>
      <vt:lpstr>Izglītība 09.000</vt:lpstr>
      <vt:lpstr>Izglītība 09.000</vt:lpstr>
      <vt:lpstr>Izglītība 09.000</vt:lpstr>
      <vt:lpstr>Sociālā aizsardzība 10.000</vt:lpstr>
      <vt:lpstr>Sociālā aizsardzība 10.000</vt:lpstr>
      <vt:lpstr>Saistību apjoms % no plānotajiem pamatbudžeta ieņēmumiem </vt:lpstr>
      <vt:lpstr>Plānotie aizņēmumi 2026.gadā (ar līgumiem)</vt:lpstr>
      <vt:lpstr>Pašvaldības 2025.gadā plānotie aizņēmumi</vt:lpstr>
      <vt:lpstr>Plānotie aizņēmumi 2026.gadā</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Aizkraukles novada pašvaldības budžets 2024.gadam</dc:title>
  <dc:creator>Krista Dzene</dc:creator>
  <cp:lastModifiedBy>Krista Dzene</cp:lastModifiedBy>
  <cp:revision>13</cp:revision>
  <dcterms:created xsi:type="dcterms:W3CDTF">2024-01-17T16:50:26Z</dcterms:created>
  <dcterms:modified xsi:type="dcterms:W3CDTF">2026-01-14T14:19:15Z</dcterms:modified>
</cp:coreProperties>
</file>