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46" r:id="rId2"/>
    <p:sldId id="511" r:id="rId3"/>
    <p:sldId id="517" r:id="rId4"/>
    <p:sldId id="518" r:id="rId5"/>
    <p:sldId id="525" r:id="rId6"/>
    <p:sldId id="528" r:id="rId7"/>
    <p:sldId id="527" r:id="rId8"/>
    <p:sldId id="529" r:id="rId9"/>
    <p:sldId id="530" r:id="rId10"/>
    <p:sldId id="531" r:id="rId11"/>
    <p:sldId id="532" r:id="rId12"/>
    <p:sldId id="514" r:id="rId13"/>
    <p:sldId id="533" r:id="rId14"/>
    <p:sldId id="534" r:id="rId15"/>
    <p:sldId id="535" r:id="rId16"/>
    <p:sldId id="536" r:id="rId17"/>
    <p:sldId id="537" r:id="rId18"/>
    <p:sldId id="538" r:id="rId19"/>
  </p:sldIdLst>
  <p:sldSz cx="12192000" cy="6858000"/>
  <p:notesSz cx="6954838" cy="9240838"/>
  <p:defaultTextStyle>
    <a:defPPr>
      <a:defRPr lang="en-US"/>
    </a:defPPr>
    <a:lvl1pPr marL="0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26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99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75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27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01" algn="l" defTabSz="9143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004960"/>
    <a:srgbClr val="006666"/>
    <a:srgbClr val="5D7373"/>
    <a:srgbClr val="008080"/>
    <a:srgbClr val="FFC730"/>
    <a:srgbClr val="00A0A8"/>
    <a:srgbClr val="52CBBE"/>
    <a:srgbClr val="92D050"/>
    <a:srgbClr val="52C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Gaišs stils 2 - izcēlum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Gaišs stils 2 - izcēlum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Vidējs stils 2 - izcēlum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6667" autoAdjust="0"/>
  </p:normalViewPr>
  <p:slideViewPr>
    <p:cSldViewPr snapToGrid="0">
      <p:cViewPr varScale="1">
        <p:scale>
          <a:sx n="63" d="100"/>
          <a:sy n="63" d="100"/>
        </p:scale>
        <p:origin x="1445" y="27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ze Circene" userId="e20b85b412be84da" providerId="LiveId" clId="{940A8FD5-8047-4689-BE87-52C95905537A}"/>
    <pc:docChg chg="delSld modSld">
      <pc:chgData name="Ilze Circene" userId="e20b85b412be84da" providerId="LiveId" clId="{940A8FD5-8047-4689-BE87-52C95905537A}" dt="2026-04-16T12:08:29.361" v="26" actId="6549"/>
      <pc:docMkLst>
        <pc:docMk/>
      </pc:docMkLst>
      <pc:sldChg chg="del">
        <pc:chgData name="Ilze Circene" userId="e20b85b412be84da" providerId="LiveId" clId="{940A8FD5-8047-4689-BE87-52C95905537A}" dt="2026-04-16T09:47:45.504" v="0" actId="47"/>
        <pc:sldMkLst>
          <pc:docMk/>
          <pc:sldMk cId="3436776979" sldId="524"/>
        </pc:sldMkLst>
      </pc:sldChg>
      <pc:sldChg chg="modSp mod">
        <pc:chgData name="Ilze Circene" userId="e20b85b412be84da" providerId="LiveId" clId="{940A8FD5-8047-4689-BE87-52C95905537A}" dt="2026-04-16T09:48:06.555" v="1" actId="6549"/>
        <pc:sldMkLst>
          <pc:docMk/>
          <pc:sldMk cId="920453084" sldId="533"/>
        </pc:sldMkLst>
        <pc:spChg chg="mod">
          <ac:chgData name="Ilze Circene" userId="e20b85b412be84da" providerId="LiveId" clId="{940A8FD5-8047-4689-BE87-52C95905537A}" dt="2026-04-16T09:48:06.555" v="1" actId="6549"/>
          <ac:spMkLst>
            <pc:docMk/>
            <pc:sldMk cId="920453084" sldId="533"/>
            <ac:spMk id="2" creationId="{BA38B351-8DFD-FAE6-7F7B-D4BF26C30E02}"/>
          </ac:spMkLst>
        </pc:spChg>
      </pc:sldChg>
      <pc:sldChg chg="modSp mod">
        <pc:chgData name="Ilze Circene" userId="e20b85b412be84da" providerId="LiveId" clId="{940A8FD5-8047-4689-BE87-52C95905537A}" dt="2026-04-16T12:08:29.361" v="26" actId="6549"/>
        <pc:sldMkLst>
          <pc:docMk/>
          <pc:sldMk cId="786047507" sldId="538"/>
        </pc:sldMkLst>
        <pc:spChg chg="mod">
          <ac:chgData name="Ilze Circene" userId="e20b85b412be84da" providerId="LiveId" clId="{940A8FD5-8047-4689-BE87-52C95905537A}" dt="2026-04-16T12:08:29.361" v="26" actId="6549"/>
          <ac:spMkLst>
            <pc:docMk/>
            <pc:sldMk cId="786047507" sldId="538"/>
            <ac:spMk id="2" creationId="{78414602-ABE8-6426-0F82-D53C5C832D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83C70AB6-B675-4539-BBD0-5BF709FE2067}" type="datetimeFigureOut">
              <a:rPr lang="lv-LV" smtClean="0"/>
              <a:pPr/>
              <a:t>16.04.2026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4D22D9B3-D98C-428B-8EFB-D4AF8C25A177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6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7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01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C43B8-D1E0-85D6-D44E-9EF5C9750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BD88AC50-CA58-8871-2AD0-69017A94F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0E6E6456-AD9C-467B-E918-87D66C6E7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9DA75B3-3341-8C31-9626-D780692AA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0388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D8973-152D-4AE2-F044-640B956D4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29D29996-F2E9-6DA0-060F-543443BC3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F9046FC7-EE0D-4C87-B0DE-32CBE3D2B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CD54776-B07D-BEA1-B079-A0A23B59D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759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3309D-40BD-0FC1-ACCE-90F0AB75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37523A67-9462-AF0F-283A-CAA553820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7180E9F5-1859-2F7C-9988-056818702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8744D54-C692-0120-4031-09009701B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39533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82A80-ECD7-1A4C-38E0-AAEF02206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680971EE-E162-4A74-1952-B33CFBA52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02D19C95-5A2B-6589-ABA4-E12FDB68A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CAA87ECA-0A64-B38D-9921-83DEC984A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3750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94BFB-060B-C1CC-EA59-DE7BCEC93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04923B58-0E75-5EF6-B54D-6B8FF10D6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A579C57-B0CC-4DC7-3F25-E80F03CC1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11FD7B6-BCFC-9C9A-282F-673014086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4903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9B06E-3D1A-F333-D227-08B42C24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392C93EE-335B-17B9-C22C-8B9BA5E2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4333685-29A1-5A2A-01C5-E5FF8CBBE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D62B2103-8578-DB87-4AEC-5DBC355B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2194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747C-A490-6AE9-9FB8-D6E867E2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49AD2FB2-0AA5-2536-AC79-CA90BAC3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4AC58B16-5FB9-9664-2882-65AB76583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9F11FA4-8BE6-8378-CBB6-B53AB3188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2417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A5E46-7B31-5FD7-BD62-9A75621EA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24981824-0CDE-4A26-ED54-68FC0080F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A612426-8007-ABFD-473C-14CBF1BD2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F02434C-1765-012C-AF02-2595D5ADE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2210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5EA56-3008-014A-B9FF-C3A84873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B9C4B29D-9CD0-5491-021E-1C80C23A5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6FBEE0F3-1902-342E-7024-740BCB45A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DEBECF7-AB52-D5E3-21D7-E81778303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823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BF35-57B8-0C34-5078-1780B8355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044A8035-D2E7-BFE9-E9E8-2A92E6494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9724467-0279-139F-0E65-58A7377F8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2740DAD1-ECF3-B67C-FE25-2768B7262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158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43E02-DFF0-8958-3DF5-19BA7A7ED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FA5BE68C-48FF-0E42-06D0-397F7B183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8C4174E5-922A-E763-E866-DD2C21643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02728B17-011A-9DA9-B12D-81F4E15C9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164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427E-98C0-115A-3E69-BDA772BE0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A4F19C6F-B7C7-C1B7-85C9-132D83B5D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5B2FD7B5-3F98-E756-38BA-6BC204182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3A3F8DD-C6CB-2143-64E6-49F2FFB1C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9425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74B1-4B73-D2AD-E7B3-DC76EB049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EF83E505-B47A-DC3D-E75C-B79470EF1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4E8890E4-7540-3026-0078-1020AFF0B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073D694-F23F-174B-C3BC-D3D25B400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079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DE9D-A072-1C43-FB9C-7D2BB7F2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84057BAC-41B4-1401-2241-551B3FF96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C5BAC76C-F198-70D5-1F4B-3C2C48F51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E786732-CB78-574D-85AA-7B329F45A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1653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4CC59-FFD3-E469-8F57-69E6C3FD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C4895564-279B-0803-922C-76E1D762F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8808432A-50E7-3F0F-82C3-A7FE5521C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D873D0AC-1CD8-914E-EDAD-67120F011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280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2FDF8-B261-441B-BEE9-D5D6DC489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861701CF-CAE3-39A8-69D0-AB0087134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912333D6-BEB9-BF1E-690B-9DCB342DC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678C7816-75DA-4DE1-0ED4-8EDD11732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9776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8B116-ED09-8CCF-1F5C-348A7C7AF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6FAE4103-7706-F4C2-649F-E7EDA892B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86BCB734-C994-261D-F8C4-C001E7FAC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5177AFCA-8325-031E-5569-D9F34E70A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6864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6269-664D-E6CA-0BFB-A8E4B8AB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>
            <a:extLst>
              <a:ext uri="{FF2B5EF4-FFF2-40B4-BE49-F238E27FC236}">
                <a16:creationId xmlns:a16="http://schemas.microsoft.com/office/drawing/2014/main" id="{71E91326-0F6F-7355-2078-6596A97B5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Piezīmju vietturis 2">
            <a:extLst>
              <a:ext uri="{FF2B5EF4-FFF2-40B4-BE49-F238E27FC236}">
                <a16:creationId xmlns:a16="http://schemas.microsoft.com/office/drawing/2014/main" id="{18C99367-2671-D303-A5DF-099A13B8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DAFF14F-2A28-0013-824C-0F61E6C08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2D9B3-D98C-428B-8EFB-D4AF8C25A177}" type="slidenum">
              <a:rPr lang="lv-LV" smtClean="0"/>
              <a:pPr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143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0C9D-C3E3-4A44-82FD-261B9C146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603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A76ED-49AD-4E99-B06D-10D4B9989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0"/>
          </a:xfrm>
        </p:spPr>
        <p:txBody>
          <a:bodyPr/>
          <a:lstStyle>
            <a:lvl1pPr marL="0" indent="0" algn="ctr">
              <a:buNone/>
              <a:defRPr sz="2300"/>
            </a:lvl1pPr>
            <a:lvl2pPr marL="457174" indent="0" algn="ctr">
              <a:buNone/>
              <a:defRPr sz="2200"/>
            </a:lvl2pPr>
            <a:lvl3pPr marL="914350" indent="0" algn="ctr">
              <a:buNone/>
              <a:defRPr sz="1900"/>
            </a:lvl3pPr>
            <a:lvl4pPr marL="1371526" indent="0" algn="ctr">
              <a:buNone/>
              <a:defRPr sz="1600"/>
            </a:lvl4pPr>
            <a:lvl5pPr marL="1828699" indent="0" algn="ctr">
              <a:buNone/>
              <a:defRPr sz="1600"/>
            </a:lvl5pPr>
            <a:lvl6pPr marL="2285875" indent="0" algn="ctr">
              <a:buNone/>
              <a:defRPr sz="1600"/>
            </a:lvl6pPr>
            <a:lvl7pPr marL="2743049" indent="0" algn="ctr">
              <a:buNone/>
              <a:defRPr sz="1600"/>
            </a:lvl7pPr>
            <a:lvl8pPr marL="3200227" indent="0" algn="ctr">
              <a:buNone/>
              <a:defRPr sz="1600"/>
            </a:lvl8pPr>
            <a:lvl9pPr marL="36574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0FDC3-D292-4784-AB2D-D165754A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602CA-929A-41B0-B72C-599CE2DB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DCC69-B3F4-40E4-90AE-24ACADC9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528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72DD-24DC-40B3-9CCA-D04040F7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6B040-D0D8-4CA3-9BA4-7DEFA58E7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C3A79-B3A5-428C-9F73-5F015EBC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C1E22-F500-4E72-802E-5306D581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BCB92-9E65-4504-9F1C-5CDA4021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826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BBCE1-F93D-430F-AB06-88EF3E30B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E40EC-7DC1-4487-BECB-4DBC8555F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3"/>
            <a:ext cx="7734300" cy="58118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6640A-A91A-4853-B968-B927CEFF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1B6D9-A210-4C28-AE0A-3A113C62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24769-982E-4F7E-8702-7958E692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324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ED4E-3EED-4FEC-829D-C96DB096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6B97B-8204-4291-9E3F-1E765B0A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270AF-3DA1-406E-94C4-963144CC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714D-15E4-4DBD-9D33-BED2DB98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E7BE5-6124-40F0-BDDC-AE1D6D54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D277-D249-429B-9065-618B5E03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9"/>
            <a:ext cx="10515600" cy="2852738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090B8-10D1-470C-B024-9EFCADE46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70"/>
            <a:ext cx="10515600" cy="150018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93EC0-71F5-4F68-89C3-2FCB642B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0E82-708E-4BEC-BD63-548C4A6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E669-A7D5-4E2C-9B29-5F681C6F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41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8DA8-B32D-434C-B147-99111289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88C0-1094-4DD7-92DD-6366CB959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8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C0D8E-EE48-4F52-B294-CA806CBB4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8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69740-290E-4925-86F3-DFB6F6F8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82CC1-F78F-44DA-B921-60B66738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3A9B1-2B9D-49D4-AB4E-222EA4CC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97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8294-E36C-49EF-8BF4-1243F238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30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F0CB4-DE6E-499F-AB17-B318C971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8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74" indent="0">
              <a:buNone/>
              <a:defRPr sz="2200" b="1"/>
            </a:lvl2pPr>
            <a:lvl3pPr marL="914350" indent="0">
              <a:buNone/>
              <a:defRPr sz="1900" b="1"/>
            </a:lvl3pPr>
            <a:lvl4pPr marL="1371526" indent="0">
              <a:buNone/>
              <a:defRPr sz="1600" b="1"/>
            </a:lvl4pPr>
            <a:lvl5pPr marL="1828699" indent="0">
              <a:buNone/>
              <a:defRPr sz="1600" b="1"/>
            </a:lvl5pPr>
            <a:lvl6pPr marL="2285875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7" indent="0">
              <a:buNone/>
              <a:defRPr sz="1600" b="1"/>
            </a:lvl8pPr>
            <a:lvl9pPr marL="36574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D9EE0-3BE9-4E45-85B3-F8BF73DF2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1F486-2768-417D-BAD0-5A7D446C9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8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74" indent="0">
              <a:buNone/>
              <a:defRPr sz="2200" b="1"/>
            </a:lvl2pPr>
            <a:lvl3pPr marL="914350" indent="0">
              <a:buNone/>
              <a:defRPr sz="1900" b="1"/>
            </a:lvl3pPr>
            <a:lvl4pPr marL="1371526" indent="0">
              <a:buNone/>
              <a:defRPr sz="1600" b="1"/>
            </a:lvl4pPr>
            <a:lvl5pPr marL="1828699" indent="0">
              <a:buNone/>
              <a:defRPr sz="1600" b="1"/>
            </a:lvl5pPr>
            <a:lvl6pPr marL="2285875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7" indent="0">
              <a:buNone/>
              <a:defRPr sz="1600" b="1"/>
            </a:lvl8pPr>
            <a:lvl9pPr marL="36574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7439E-5F4C-457E-B553-C6DBBEE37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68574-A1FF-4666-8047-657FB430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BD51B-A1E1-4960-AF31-F9B96BEA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ED7CD-F9CD-4E18-A27F-D6756913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278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9920-7761-465B-A9AF-A2044C96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6E529-DCD8-4C22-8513-63EFEB26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050F5-CA74-47F1-BAFE-941A81FB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10B4B-852F-40E6-9902-401DB580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467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CC8C8-E908-42C3-933C-D3820DF7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285B-ED41-4B48-8C76-0296F56B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44905-C458-411C-B28E-682745E7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54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7AA0-956A-4FFF-9435-D8BC334F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1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BBBE-ACAA-4391-8808-36243637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1" cy="487362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EB37D-EB64-4D55-8D1A-6EB5BB976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50" indent="0">
              <a:buNone/>
              <a:defRPr sz="1200"/>
            </a:lvl3pPr>
            <a:lvl4pPr marL="1371526" indent="0">
              <a:buNone/>
              <a:defRPr sz="900"/>
            </a:lvl4pPr>
            <a:lvl5pPr marL="1828699" indent="0">
              <a:buNone/>
              <a:defRPr sz="900"/>
            </a:lvl5pPr>
            <a:lvl6pPr marL="2285875" indent="0">
              <a:buNone/>
              <a:defRPr sz="900"/>
            </a:lvl6pPr>
            <a:lvl7pPr marL="2743049" indent="0">
              <a:buNone/>
              <a:defRPr sz="900"/>
            </a:lvl7pPr>
            <a:lvl8pPr marL="3200227" indent="0">
              <a:buNone/>
              <a:defRPr sz="900"/>
            </a:lvl8pPr>
            <a:lvl9pPr marL="365740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98D09-76A8-4544-A0FF-49AF7A61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81446-DB3A-49F5-8872-29D3CC3F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FE0B-EC70-4ED4-A8B7-7B99D848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036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8B43-E18C-43FE-A0FD-5986801B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1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37ED50-DF32-46A3-A39A-54C8D1093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1" cy="4873628"/>
          </a:xfrm>
        </p:spPr>
        <p:txBody>
          <a:bodyPr/>
          <a:lstStyle>
            <a:lvl1pPr marL="0" indent="0">
              <a:buNone/>
              <a:defRPr sz="3300"/>
            </a:lvl1pPr>
            <a:lvl2pPr marL="457174" indent="0">
              <a:buNone/>
              <a:defRPr sz="2800"/>
            </a:lvl2pPr>
            <a:lvl3pPr marL="914350" indent="0">
              <a:buNone/>
              <a:defRPr sz="2300"/>
            </a:lvl3pPr>
            <a:lvl4pPr marL="1371526" indent="0">
              <a:buNone/>
              <a:defRPr sz="2200"/>
            </a:lvl4pPr>
            <a:lvl5pPr marL="1828699" indent="0">
              <a:buNone/>
              <a:defRPr sz="2200"/>
            </a:lvl5pPr>
            <a:lvl6pPr marL="2285875" indent="0">
              <a:buNone/>
              <a:defRPr sz="2200"/>
            </a:lvl6pPr>
            <a:lvl7pPr marL="2743049" indent="0">
              <a:buNone/>
              <a:defRPr sz="2200"/>
            </a:lvl7pPr>
            <a:lvl8pPr marL="3200227" indent="0">
              <a:buNone/>
              <a:defRPr sz="2200"/>
            </a:lvl8pPr>
            <a:lvl9pPr marL="365740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D1DDC-E982-4EA8-A001-60CDD1A82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50" indent="0">
              <a:buNone/>
              <a:defRPr sz="1200"/>
            </a:lvl3pPr>
            <a:lvl4pPr marL="1371526" indent="0">
              <a:buNone/>
              <a:defRPr sz="900"/>
            </a:lvl4pPr>
            <a:lvl5pPr marL="1828699" indent="0">
              <a:buNone/>
              <a:defRPr sz="900"/>
            </a:lvl5pPr>
            <a:lvl6pPr marL="2285875" indent="0">
              <a:buNone/>
              <a:defRPr sz="900"/>
            </a:lvl6pPr>
            <a:lvl7pPr marL="2743049" indent="0">
              <a:buNone/>
              <a:defRPr sz="900"/>
            </a:lvl7pPr>
            <a:lvl8pPr marL="3200227" indent="0">
              <a:buNone/>
              <a:defRPr sz="900"/>
            </a:lvl8pPr>
            <a:lvl9pPr marL="365740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2A07D-AA8B-468F-8C8B-200D26ED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A9BF2-E8D5-4543-8BE1-37049DBE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9CC18-45D5-44FE-A499-90182275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30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CFD274-277B-4262-863B-92750DC2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30"/>
            <a:ext cx="10515600" cy="132556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0FD46-3C89-49F2-A14E-C6DB14A33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8"/>
            <a:ext cx="10515600" cy="4351335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D0816-2BB7-4FC7-9B36-189CDA585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9"/>
            <a:ext cx="2743200" cy="365123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940B-C945-407D-ACA0-1A5F1516292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AD6C-A144-4B1F-8C65-9C136914D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9"/>
            <a:ext cx="4114800" cy="365123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9C03A-9C5C-4318-86B1-831B6FD9B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3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4080D-C371-4354-911E-355797BE13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3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3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3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8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8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7" indent="-228589" algn="l" defTabSz="9143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6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9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5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1" algn="l" defTabSz="9143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E5D3A-B65A-E951-A256-EBBBAF09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B6A51520-408F-CC1F-47AA-DD872413AC08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8C104-4DF3-B52F-C536-98783481F630}"/>
              </a:ext>
            </a:extLst>
          </p:cNvPr>
          <p:cNvSpPr txBox="1"/>
          <p:nvPr/>
        </p:nvSpPr>
        <p:spPr>
          <a:xfrm>
            <a:off x="3432796" y="2364710"/>
            <a:ext cx="7045568" cy="163121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Par Aizkraukles novada teritorijas plānojuma 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2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.redakcijas un Vides pārskata projekta nodošanu publiskai apspriešanai </a:t>
            </a:r>
          </a:p>
          <a:p>
            <a:pPr algn="ctr"/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un institūciju atzinumu saņemšanai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39535-5917-D74A-9EB9-77186D12FB0F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06E63A-4AB9-4856-7BA7-6AC7CCF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421296"/>
      </p:ext>
    </p:extLst>
  </p:cSld>
  <p:clrMapOvr>
    <a:masterClrMapping/>
  </p:clrMapOvr>
  <p:transition advTm="41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7994C-ED2C-7B41-ADC6-68E9459F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062A248C-05A4-2833-34E2-33D8899A1381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37F70-78E2-3ECB-665A-6023DAB07727}"/>
              </a:ext>
            </a:extLst>
          </p:cNvPr>
          <p:cNvSpPr txBox="1"/>
          <p:nvPr/>
        </p:nvSpPr>
        <p:spPr>
          <a:xfrm>
            <a:off x="1761893" y="98905"/>
            <a:ext cx="10337179" cy="123110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funkcionālā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zonējuma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maiņu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pie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Gaismas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(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Garās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tuvumā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434250" lvl="2">
              <a:spcBef>
                <a:spcPts val="1200"/>
              </a:spcBef>
            </a:pP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68943-6758-8596-C257-6EBA817333C3}"/>
              </a:ext>
            </a:extLst>
          </p:cNvPr>
          <p:cNvSpPr txBox="1"/>
          <p:nvPr/>
        </p:nvSpPr>
        <p:spPr>
          <a:xfrm>
            <a:off x="1841164" y="1033493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BIJA</a:t>
            </a:r>
            <a:endParaRPr lang="lv-LV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1924F-09AC-9574-8A75-465274AF76C1}"/>
              </a:ext>
            </a:extLst>
          </p:cNvPr>
          <p:cNvSpPr txBox="1"/>
          <p:nvPr/>
        </p:nvSpPr>
        <p:spPr>
          <a:xfrm>
            <a:off x="6231788" y="1181749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IR</a:t>
            </a:r>
            <a:endParaRPr lang="lv-LV" sz="22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B923DF9B-54A4-1CAC-4755-2637ACE4B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164" y="1750861"/>
            <a:ext cx="3955655" cy="2954953"/>
          </a:xfrm>
          <a:prstGeom prst="rect">
            <a:avLst/>
          </a:prstGeom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D29E3D78-AC92-5FCB-43E6-6EE611DA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88" y="1757416"/>
            <a:ext cx="4119048" cy="2736430"/>
          </a:xfrm>
          <a:prstGeom prst="rect">
            <a:avLst/>
          </a:prstGeom>
        </p:spPr>
      </p:pic>
      <p:pic>
        <p:nvPicPr>
          <p:cNvPr id="17" name="Attēls 16">
            <a:extLst>
              <a:ext uri="{FF2B5EF4-FFF2-40B4-BE49-F238E27FC236}">
                <a16:creationId xmlns:a16="http://schemas.microsoft.com/office/drawing/2014/main" id="{08AD606E-D6C2-712F-6DAA-38079E203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434" y="5170075"/>
            <a:ext cx="5829638" cy="1463036"/>
          </a:xfrm>
          <a:prstGeom prst="rect">
            <a:avLst/>
          </a:prstGeom>
        </p:spPr>
      </p:pic>
      <p:graphicFrame>
        <p:nvGraphicFramePr>
          <p:cNvPr id="8" name="Tabula 7">
            <a:extLst>
              <a:ext uri="{FF2B5EF4-FFF2-40B4-BE49-F238E27FC236}">
                <a16:creationId xmlns:a16="http://schemas.microsoft.com/office/drawing/2014/main" id="{16D94D5D-6F40-96EE-0023-253F836D6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30573"/>
              </p:ext>
            </p:extLst>
          </p:nvPr>
        </p:nvGraphicFramePr>
        <p:xfrm>
          <a:off x="8398093" y="3469270"/>
          <a:ext cx="3700979" cy="1584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0979">
                  <a:extLst>
                    <a:ext uri="{9D8B030D-6E8A-4147-A177-3AD203B41FA5}">
                      <a16:colId xmlns:a16="http://schemas.microsoft.com/office/drawing/2014/main" val="3073318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 err="1">
                          <a:effectLst/>
                        </a:rPr>
                        <a:t>Papildus</a:t>
                      </a:r>
                      <a:r>
                        <a:rPr lang="en-US" sz="1400" b="1" dirty="0">
                          <a:effectLst/>
                        </a:rPr>
                        <a:t>:</a:t>
                      </a:r>
                    </a:p>
                    <a:p>
                      <a:pPr marL="0" marR="0" lvl="0" indent="0" algn="just" defTabSz="9143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dirty="0">
                          <a:effectLst/>
                        </a:rPr>
                        <a:t>Noteikta detālplānojuma teritorija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dirty="0">
                          <a:effectLst/>
                        </a:rPr>
                        <a:t>Noteikts brīvās zaļās teritorijas rādītājs 20%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dirty="0">
                          <a:effectLst/>
                        </a:rPr>
                        <a:t>No 15 uz 20 metriem paplašināta zaļā zona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dirty="0">
                          <a:effectLst/>
                        </a:rPr>
                        <a:t>Zaļā josla koriģēta, mazajā gabalā tā noņemta nost</a:t>
                      </a:r>
                      <a:endParaRPr lang="en-US" sz="1400" dirty="0">
                        <a:effectLst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95466217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0024681"/>
      </p:ext>
    </p:extLst>
  </p:cSld>
  <p:clrMapOvr>
    <a:masterClrMapping/>
  </p:clrMapOvr>
  <p:transition advTm="4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4707-A6FB-4109-DD97-F418C722F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6071121D-E922-E91B-FB4B-19BB6ABA56EE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D0A340-D223-971B-8934-4667090EB6E2}"/>
              </a:ext>
            </a:extLst>
          </p:cNvPr>
          <p:cNvSpPr txBox="1"/>
          <p:nvPr/>
        </p:nvSpPr>
        <p:spPr>
          <a:xfrm>
            <a:off x="1772053" y="271625"/>
            <a:ext cx="2840587" cy="14773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</a:t>
            </a:r>
          </a:p>
          <a:p>
            <a:endParaRPr lang="en-US" sz="18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1 km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joslas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noņemšana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ap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ciemiem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pilsētām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5C482074-68AA-EC56-BECF-2AA0A9EAE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5"/>
          <a:stretch>
            <a:fillRect/>
          </a:stretch>
        </p:blipFill>
        <p:spPr>
          <a:xfrm>
            <a:off x="5473862" y="314960"/>
            <a:ext cx="6488427" cy="2578908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981176F6-E2DD-1D7B-34EA-38792AE3B9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393"/>
          <a:stretch>
            <a:fillRect/>
          </a:stretch>
        </p:blipFill>
        <p:spPr>
          <a:xfrm>
            <a:off x="6683658" y="3001127"/>
            <a:ext cx="5278631" cy="3395433"/>
          </a:xfrm>
          <a:prstGeom prst="rect">
            <a:avLst/>
          </a:prstGeom>
        </p:spPr>
      </p:pic>
      <p:cxnSp>
        <p:nvCxnSpPr>
          <p:cNvPr id="13" name="Taisns savienotājs 12">
            <a:extLst>
              <a:ext uri="{FF2B5EF4-FFF2-40B4-BE49-F238E27FC236}">
                <a16:creationId xmlns:a16="http://schemas.microsoft.com/office/drawing/2014/main" id="{26020BAC-768E-06C0-252D-93D7766CBB57}"/>
              </a:ext>
            </a:extLst>
          </p:cNvPr>
          <p:cNvCxnSpPr/>
          <p:nvPr/>
        </p:nvCxnSpPr>
        <p:spPr>
          <a:xfrm>
            <a:off x="7325360" y="3689733"/>
            <a:ext cx="83312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aisns savienotājs 13">
            <a:extLst>
              <a:ext uri="{FF2B5EF4-FFF2-40B4-BE49-F238E27FC236}">
                <a16:creationId xmlns:a16="http://schemas.microsoft.com/office/drawing/2014/main" id="{FB7AB056-5549-9547-EBD8-135F613A0BE4}"/>
              </a:ext>
            </a:extLst>
          </p:cNvPr>
          <p:cNvCxnSpPr>
            <a:cxnSpLocks/>
          </p:cNvCxnSpPr>
          <p:nvPr/>
        </p:nvCxnSpPr>
        <p:spPr>
          <a:xfrm flipV="1">
            <a:off x="7325360" y="3806573"/>
            <a:ext cx="818359" cy="284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6E84EDF7-573E-146E-9868-6D15A834F6EA}"/>
              </a:ext>
            </a:extLst>
          </p:cNvPr>
          <p:cNvCxnSpPr/>
          <p:nvPr/>
        </p:nvCxnSpPr>
        <p:spPr>
          <a:xfrm>
            <a:off x="6820441" y="5416975"/>
            <a:ext cx="83312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aisns savienotājs 18">
            <a:extLst>
              <a:ext uri="{FF2B5EF4-FFF2-40B4-BE49-F238E27FC236}">
                <a16:creationId xmlns:a16="http://schemas.microsoft.com/office/drawing/2014/main" id="{246904E9-D3F0-4BAA-87B6-26EB81336753}"/>
              </a:ext>
            </a:extLst>
          </p:cNvPr>
          <p:cNvCxnSpPr>
            <a:cxnSpLocks/>
          </p:cNvCxnSpPr>
          <p:nvPr/>
        </p:nvCxnSpPr>
        <p:spPr>
          <a:xfrm flipV="1">
            <a:off x="6820441" y="5533815"/>
            <a:ext cx="818359" cy="284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ttēls 20">
            <a:extLst>
              <a:ext uri="{FF2B5EF4-FFF2-40B4-BE49-F238E27FC236}">
                <a16:creationId xmlns:a16="http://schemas.microsoft.com/office/drawing/2014/main" id="{F049FCB9-BB2C-B47F-A196-4D1B811939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457"/>
          <a:stretch>
            <a:fillRect/>
          </a:stretch>
        </p:blipFill>
        <p:spPr>
          <a:xfrm>
            <a:off x="1772053" y="3002780"/>
            <a:ext cx="4758017" cy="3343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016504"/>
      </p:ext>
    </p:extLst>
  </p:cSld>
  <p:clrMapOvr>
    <a:masterClrMapping/>
  </p:clrMapOvr>
  <p:transition advTm="4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D5A7-6907-53BA-8006-B6C0FA72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97C016C4-F6D8-8184-0F73-A5EED2EDAE05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8802D74-398E-736D-6498-78B37E2B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01058" y="3298047"/>
            <a:ext cx="10020300" cy="16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A0826DA6-D031-DD45-282B-EF1DD52E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208" y="129341"/>
            <a:ext cx="5165439" cy="294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638F8-8C37-7ACB-2767-E59428432EC6}"/>
              </a:ext>
            </a:extLst>
          </p:cNvPr>
          <p:cNvSpPr txBox="1"/>
          <p:nvPr/>
        </p:nvSpPr>
        <p:spPr>
          <a:xfrm>
            <a:off x="1860484" y="299389"/>
            <a:ext cx="485527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31.</a:t>
            </a:r>
            <a:r>
              <a:rPr lang="en-US" sz="2000" dirty="0">
                <a:latin typeface="Century" panose="02040604050505020304" pitchFamily="18" charset="0"/>
                <a:ea typeface="Calibri" panose="020F0502020204030204" pitchFamily="34" charset="0"/>
              </a:rPr>
              <a:t>m</a:t>
            </a:r>
            <a:r>
              <a:rPr lang="en-US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artā tika </a:t>
            </a:r>
            <a:r>
              <a:rPr lang="lv-LV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organizēta teritorijas plānojuma izstrādes konsultāciju pēcpusdiena</a:t>
            </a:r>
            <a:r>
              <a:rPr lang="en-US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kuras</a:t>
            </a:r>
            <a:r>
              <a:rPr lang="lv-LV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 mērķis bija iepazīstināt ikvienu interesentu ar sagatavotās teritorijas plānojuma 2. redakcijas darba redakcijas risinājumiem, lai, nepieciešamības gadījumā darba redakcijā vēl veiktu nepieciešamās korekcijas. </a:t>
            </a:r>
            <a:endParaRPr lang="en-US" sz="2000" dirty="0">
              <a:effectLst/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endParaRPr lang="en-US" sz="2000" dirty="0">
              <a:latin typeface="Century" panose="020406040505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143CCD27-44E0-1451-FC2B-900B797A7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39" y="3332528"/>
            <a:ext cx="6911208" cy="2964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DC8E88-BDF1-D7F4-B9DF-616F3A011CF5}"/>
              </a:ext>
            </a:extLst>
          </p:cNvPr>
          <p:cNvSpPr txBox="1"/>
          <p:nvPr/>
        </p:nvSpPr>
        <p:spPr>
          <a:xfrm>
            <a:off x="1901058" y="4221483"/>
            <a:ext cx="331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r>
              <a:rPr lang="lv-LV" sz="2000" dirty="0">
                <a:effectLst/>
                <a:latin typeface="Century" panose="02040604050505020304" pitchFamily="18" charset="0"/>
                <a:ea typeface="Calibri" panose="020F0502020204030204" pitchFamily="34" charset="0"/>
              </a:rPr>
              <a:t>Uz konsultāciju pēcpusdienu ieradās 12 interesenti, un rezultātā tika veikti nelieli precizējumi</a:t>
            </a:r>
            <a:endParaRPr lang="lv-LV" dirty="0">
              <a:latin typeface="Century" panose="020406040505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66669"/>
      </p:ext>
    </p:extLst>
  </p:cSld>
  <p:clrMapOvr>
    <a:masterClrMapping/>
  </p:clrMapOvr>
  <p:transition advTm="4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84859-969C-9EE6-A7EF-8C7637E0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160F304F-0675-FFB2-0721-7F506A8706D0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8B351-8DFD-FAE6-7F7B-D4BF26C30E02}"/>
              </a:ext>
            </a:extLst>
          </p:cNvPr>
          <p:cNvSpPr txBox="1"/>
          <p:nvPr/>
        </p:nvSpPr>
        <p:spPr>
          <a:xfrm>
            <a:off x="2241956" y="1521430"/>
            <a:ext cx="9559696" cy="163121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Ņemot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vērā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institūciju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atzinumus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un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iedzīvotāju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priekšlikumus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šobrīd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ir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sagatavota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Aizkraukles novada teritorijas plānojuma 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2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.redakcija un Vides pārskata projekt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tālākai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nodošan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uz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publisk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o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apspriešan</a:t>
            </a:r>
            <a:r>
              <a:rPr lang="en-US" sz="2500" b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</a:t>
            </a:r>
            <a:r>
              <a:rPr lang="lv-LV" sz="2500" b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lv-LV" sz="25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F6EA9-FCA3-D9C3-5356-D397C0C25B6E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D2AB9A-F4BD-2554-5F7E-3734F865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453084"/>
      </p:ext>
    </p:extLst>
  </p:cSld>
  <p:clrMapOvr>
    <a:masterClrMapping/>
  </p:clrMapOvr>
  <p:transition advTm="4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ABC8-A6B8-E902-54C6-0A4449D5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F25FA515-3D2D-01E0-2000-D3216D152778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EB584-D199-1327-32BB-B79933F1BA26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2D9C9A8-AC83-542C-9447-0226C8B24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FCCFB-21CE-42CA-BE3C-C45ACAFFE3A0}"/>
              </a:ext>
            </a:extLst>
          </p:cNvPr>
          <p:cNvSpPr txBox="1"/>
          <p:nvPr/>
        </p:nvSpPr>
        <p:spPr>
          <a:xfrm>
            <a:off x="1713636" y="434563"/>
            <a:ext cx="9559696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Pēdējo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dienu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aktuālie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jautājumi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Kā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dod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iespēju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sadalīt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zemes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vienības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apbūvei</a:t>
            </a:r>
            <a:endParaRPr lang="lv-LV" sz="1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endParaRPr lang="lv-LV" sz="20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id="{57FFF747-BFEA-0296-6BFF-13978E12F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60" b="10625"/>
          <a:stretch>
            <a:fillRect/>
          </a:stretch>
        </p:blipFill>
        <p:spPr>
          <a:xfrm>
            <a:off x="1787289" y="1357887"/>
            <a:ext cx="9809613" cy="4774632"/>
          </a:xfrm>
          <a:prstGeom prst="rect">
            <a:avLst/>
          </a:prstGeom>
        </p:spPr>
      </p:pic>
      <p:sp>
        <p:nvSpPr>
          <p:cNvPr id="13" name="Ovāls 12">
            <a:extLst>
              <a:ext uri="{FF2B5EF4-FFF2-40B4-BE49-F238E27FC236}">
                <a16:creationId xmlns:a16="http://schemas.microsoft.com/office/drawing/2014/main" id="{D17DB9E1-2612-AAE5-A0DA-FAF1898DE9EB}"/>
              </a:ext>
            </a:extLst>
          </p:cNvPr>
          <p:cNvSpPr/>
          <p:nvPr/>
        </p:nvSpPr>
        <p:spPr>
          <a:xfrm>
            <a:off x="6858000" y="3586480"/>
            <a:ext cx="4185920" cy="21945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0F7CBC14-7778-8F3A-C2CC-73131C227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EC02AA74-173E-92BE-F93F-B8A57D29A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176" y="4541466"/>
            <a:ext cx="4736308" cy="2222093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83192310-625F-2E5B-B8BA-44F66237F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476" y="345539"/>
            <a:ext cx="5428484" cy="235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748351"/>
      </p:ext>
    </p:extLst>
  </p:cSld>
  <p:clrMapOvr>
    <a:masterClrMapping/>
  </p:clrMapOvr>
  <p:transition advTm="4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765AD-A0DF-8A18-BF61-08836C735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58822722-C35F-D888-6CF9-5CF3B9E18CAE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73BC6-357B-F0C1-3102-054EE5E327D0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63AFA1D-7BFF-5DEC-9CE3-05460315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B350CC-5DBD-4B29-1393-A4962CC56922}"/>
              </a:ext>
            </a:extLst>
          </p:cNvPr>
          <p:cNvSpPr txBox="1"/>
          <p:nvPr/>
        </p:nvSpPr>
        <p:spPr>
          <a:xfrm>
            <a:off x="1713636" y="248433"/>
            <a:ext cx="9559696" cy="113876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Pēdējo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dienu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aktuālie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jautājumi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endParaRPr lang="en-US" sz="20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Atjaunot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Sērenes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ciema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iepriekš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noteiktās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robežas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vai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nē</a:t>
            </a:r>
            <a:endParaRPr lang="en-US" sz="1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–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plusi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un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mīnusi</a:t>
            </a:r>
            <a:endParaRPr lang="lv-LV" sz="1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DA6268F6-7A35-3DD7-4CCA-52500F659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20"/>
          <a:stretch>
            <a:fillRect/>
          </a:stretch>
        </p:blipFill>
        <p:spPr>
          <a:xfrm>
            <a:off x="7207873" y="98906"/>
            <a:ext cx="4868774" cy="4938425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66F792DF-C5E0-0EFD-975C-BC0A0C9578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04" b="22468"/>
          <a:stretch>
            <a:fillRect/>
          </a:stretch>
        </p:blipFill>
        <p:spPr>
          <a:xfrm>
            <a:off x="7816516" y="5202248"/>
            <a:ext cx="4260131" cy="512178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6441352B-1058-A6D7-1027-C695BB211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133" y="1958386"/>
            <a:ext cx="5265243" cy="3952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703789"/>
      </p:ext>
    </p:extLst>
  </p:cSld>
  <p:clrMapOvr>
    <a:masterClrMapping/>
  </p:clrMapOvr>
  <p:transition advTm="4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E4118-AD7F-40CA-49B9-9EDB36407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E524FCB5-0880-2D59-DBCC-AA29AF25335C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E904B07-DAF8-39ED-5965-CFDF67F9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09DCC-1750-6B5F-C293-0D2F0C85F600}"/>
              </a:ext>
            </a:extLst>
          </p:cNvPr>
          <p:cNvSpPr txBox="1"/>
          <p:nvPr/>
        </p:nvSpPr>
        <p:spPr>
          <a:xfrm>
            <a:off x="1713636" y="248433"/>
            <a:ext cx="1811884" cy="249298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Pēdējo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dienu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aktuālie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jautājumi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endParaRPr lang="en-US" sz="20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Daudzeva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–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pašvaldības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īpašumu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attīstīšana</a:t>
            </a:r>
            <a:endParaRPr lang="lv-LV" sz="1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87648CB5-AB62-24B9-90CE-571EB89EE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520" y="248433"/>
            <a:ext cx="8580864" cy="633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957356"/>
      </p:ext>
    </p:extLst>
  </p:cSld>
  <p:clrMapOvr>
    <a:masterClrMapping/>
  </p:clrMapOvr>
  <p:transition advTm="4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CDFE-E5B1-9478-3845-8A3D0D03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8556CA1D-4E40-61C6-A13D-9AC60A0CFE98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1B477-FE0A-A81D-30C1-946250B50E34}"/>
              </a:ext>
            </a:extLst>
          </p:cNvPr>
          <p:cNvSpPr txBox="1"/>
          <p:nvPr/>
        </p:nvSpPr>
        <p:spPr>
          <a:xfrm>
            <a:off x="1637436" y="771653"/>
            <a:ext cx="1994764" cy="153887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Pēdējo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dienu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aktuālie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jautājumi</a:t>
            </a:r>
            <a:r>
              <a:rPr lang="en-US" sz="20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endParaRPr lang="en-US" sz="20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Zemes</a:t>
            </a:r>
            <a:r>
              <a:rPr lang="en-US" sz="1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dalīšana</a:t>
            </a:r>
            <a:endParaRPr lang="lv-LV" sz="1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A1ACFDDF-8FB9-E6EB-00AF-3141C6E7A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328" y="1168553"/>
            <a:ext cx="8531688" cy="48038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86E7CD2-D7DE-A000-9E51-23A5D3E1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45920" y="4154481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325393"/>
      </p:ext>
    </p:extLst>
  </p:cSld>
  <p:clrMapOvr>
    <a:masterClrMapping/>
  </p:clrMapOvr>
  <p:transition advTm="4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7CBA-B159-D40D-FC9C-C6B751CBD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4C30441F-5B3E-EEAE-4275-259F5705EF1B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14602-ABE8-6426-0F82-D53C5C832D84}"/>
              </a:ext>
            </a:extLst>
          </p:cNvPr>
          <p:cNvSpPr txBox="1"/>
          <p:nvPr/>
        </p:nvSpPr>
        <p:spPr>
          <a:xfrm>
            <a:off x="2241956" y="2263110"/>
            <a:ext cx="9559696" cy="163121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Priekšlikums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virzīt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sagatavoto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Aizkraukles novada teritorijas plānojuma 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2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redakcij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un Vides pārskata projekt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nodošan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uz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publisk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o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lv-LV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apspriešan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</a:t>
            </a:r>
            <a:r>
              <a:rPr lang="lv-LV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(3 </a:t>
            </a:r>
            <a:r>
              <a:rPr lang="en-US" sz="25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nedēļas</a:t>
            </a:r>
            <a:r>
              <a:rPr lang="en-US" sz="25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 8.-29.maijs)</a:t>
            </a:r>
            <a:endParaRPr lang="lv-LV" sz="25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7853B-6F84-F1E8-BB44-58A0FD688286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AC87551-D0D5-1C01-06AA-FB540646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3636" y="3429000"/>
            <a:ext cx="10020300" cy="27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047507"/>
      </p:ext>
    </p:extLst>
  </p:cSld>
  <p:clrMapOvr>
    <a:masterClrMapping/>
  </p:clrMapOvr>
  <p:transition advTm="4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CA06-EE12-6E36-C203-BBA2081C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F6B1654A-C3A1-9EA8-6B02-B6B9FC207577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38797-B274-3F78-8981-878AA360BEF5}"/>
              </a:ext>
            </a:extLst>
          </p:cNvPr>
          <p:cNvSpPr txBox="1"/>
          <p:nvPr/>
        </p:nvSpPr>
        <p:spPr>
          <a:xfrm>
            <a:off x="1768362" y="919008"/>
            <a:ext cx="6160376" cy="467819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Aizkraukles novada dome 2026. gada 26. februārī pieņēma lēmumu par Aizkraukles novada teritorijas plānojuma 1. redakcijas pilnveidošanu atbilstoši publiskās apspriešanas rezultātiem un institūciju atzinumiem.</a:t>
            </a:r>
            <a:endParaRPr lang="en-US" sz="18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endParaRPr lang="en-US" sz="18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Teritorijas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plānojuma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1.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redakcija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pilnveidota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atbilstoši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endParaRPr lang="en-US" sz="18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pPr marL="828000" lvl="1" indent="-285750"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Institūciju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atzinumiem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(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kopā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saņemti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28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atzinumi</a:t>
            </a:r>
            <a:endParaRPr lang="en-US" sz="18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pPr marL="82800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Iedzīvotāju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priekšlikumiem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(36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rakstiski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)</a:t>
            </a:r>
          </a:p>
          <a:p>
            <a:pPr marL="82800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Pašvaldības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darbinieku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pamanītajām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neprecizitātēm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(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kapu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nosaukumi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nelieli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precizējumi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B37FF-21A4-E769-20B1-1C974B89CB47}"/>
              </a:ext>
            </a:extLst>
          </p:cNvPr>
          <p:cNvSpPr txBox="1"/>
          <p:nvPr/>
        </p:nvSpPr>
        <p:spPr>
          <a:xfrm>
            <a:off x="8051180" y="6297436"/>
            <a:ext cx="4025467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.gada 1</a:t>
            </a:r>
            <a:r>
              <a:rPr lang="en-US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noProof="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aprīlī</a:t>
            </a:r>
            <a:endParaRPr lang="lv-LV" sz="1200" b="1" noProof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lv-LV" sz="1200" b="1" noProof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Aizkraukles novada pašvaldības Attīstības nodaļa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A1DE1F0-7ED5-FBDB-2976-96BF892D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6347" y="4947602"/>
            <a:ext cx="10020300" cy="149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F771E5A0-8064-ABCE-FBA4-24FCC8D6DC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298"/>
          <a:stretch>
            <a:fillRect/>
          </a:stretch>
        </p:blipFill>
        <p:spPr>
          <a:xfrm>
            <a:off x="8051180" y="211872"/>
            <a:ext cx="4025467" cy="310963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078C622C-E584-92A9-75D5-45C8759F6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3997">
            <a:off x="10089592" y="3275854"/>
            <a:ext cx="1680020" cy="2326770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51813F90-CB80-8CFC-BD5C-433942F60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180" y="3407351"/>
            <a:ext cx="1731377" cy="2097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876935"/>
      </p:ext>
    </p:extLst>
  </p:cSld>
  <p:clrMapOvr>
    <a:masterClrMapping/>
  </p:clrMapOvr>
  <p:transition advTm="4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B281E-F6D2-8C0E-F128-11A34128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AA4CF6BB-8C9C-1457-59E0-C21DF80CFC1B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02894-66D5-2F1B-CCBE-3B101836D705}"/>
              </a:ext>
            </a:extLst>
          </p:cNvPr>
          <p:cNvSpPr txBox="1"/>
          <p:nvPr/>
        </p:nvSpPr>
        <p:spPr>
          <a:xfrm>
            <a:off x="1720948" y="117573"/>
            <a:ext cx="5214038" cy="626324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Kopumā no teritorijas plānojuma 32 darba uzdevumā minētajām institūcijām tika saņemti 28 atzinumi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</a:t>
            </a:r>
          </a:p>
          <a:p>
            <a:pPr marL="742924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Aizsardzības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ministrija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- </a:t>
            </a:r>
            <a:r>
              <a:rPr lang="en-US" dirty="0"/>
              <a:t>s</a:t>
            </a:r>
            <a:r>
              <a:rPr lang="lv-LV" dirty="0" err="1"/>
              <a:t>vītrot</a:t>
            </a:r>
            <a:r>
              <a:rPr lang="lv-LV" dirty="0"/>
              <a:t> valsts aizsardzības objektu uzskaitījumu Paskaidrojuma raksta 68. lpp., tā vietā iekļaujot vispārīgu informāciju par šāda veida objektu esamību novadā</a:t>
            </a:r>
            <a:r>
              <a:rPr lang="en-US" dirty="0"/>
              <a:t>.</a:t>
            </a:r>
          </a:p>
          <a:p>
            <a:pPr marL="742924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Latvenergo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dirty="0"/>
              <a:t>– </a:t>
            </a:r>
            <a:r>
              <a:rPr lang="en-US" dirty="0" err="1"/>
              <a:t>mainīt</a:t>
            </a:r>
            <a:r>
              <a:rPr lang="en-US" dirty="0"/>
              <a:t> </a:t>
            </a:r>
            <a:r>
              <a:rPr lang="en-US" dirty="0" err="1"/>
              <a:t>funkcionālo</a:t>
            </a:r>
            <a:r>
              <a:rPr lang="en-US" dirty="0"/>
              <a:t> </a:t>
            </a:r>
            <a:r>
              <a:rPr lang="en-US" dirty="0" err="1"/>
              <a:t>zonējumu</a:t>
            </a:r>
            <a:r>
              <a:rPr lang="en-US" dirty="0"/>
              <a:t> no Dabas </a:t>
            </a:r>
            <a:r>
              <a:rPr lang="en-US" dirty="0" err="1"/>
              <a:t>apstādījumu</a:t>
            </a:r>
            <a:r>
              <a:rPr lang="en-US" dirty="0"/>
              <a:t> </a:t>
            </a:r>
            <a:r>
              <a:rPr lang="en-US" dirty="0" err="1"/>
              <a:t>teritorijas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Tehniskās</a:t>
            </a:r>
            <a:r>
              <a:rPr lang="en-US" dirty="0"/>
              <a:t> </a:t>
            </a:r>
            <a:r>
              <a:rPr lang="en-US" dirty="0" err="1"/>
              <a:t>apbūves</a:t>
            </a:r>
            <a:r>
              <a:rPr lang="en-US" dirty="0"/>
              <a:t> </a:t>
            </a:r>
            <a:r>
              <a:rPr lang="en-US" dirty="0" err="1"/>
              <a:t>teritoriju</a:t>
            </a:r>
            <a:r>
              <a:rPr lang="en-US" dirty="0"/>
              <a:t>.</a:t>
            </a:r>
          </a:p>
          <a:p>
            <a:pPr marL="742924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Latvijas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vēja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parki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dirty="0"/>
              <a:t>– </a:t>
            </a:r>
            <a:r>
              <a:rPr lang="en-US" dirty="0" err="1"/>
              <a:t>pārskatīt</a:t>
            </a:r>
            <a:r>
              <a:rPr lang="en-US" dirty="0"/>
              <a:t> </a:t>
            </a:r>
            <a:r>
              <a:rPr lang="en-US" dirty="0" err="1"/>
              <a:t>punktu</a:t>
            </a:r>
            <a:r>
              <a:rPr lang="en-US" dirty="0"/>
              <a:t>, ka </a:t>
            </a:r>
            <a:r>
              <a:rPr lang="en-US" dirty="0" err="1"/>
              <a:t>ainavu</a:t>
            </a:r>
            <a:r>
              <a:rPr lang="en-US" dirty="0"/>
              <a:t> </a:t>
            </a:r>
            <a:r>
              <a:rPr lang="en-US" dirty="0" err="1"/>
              <a:t>teritorijās</a:t>
            </a:r>
            <a:r>
              <a:rPr lang="en-US" dirty="0"/>
              <a:t> n</a:t>
            </a:r>
            <a:r>
              <a:rPr lang="lv-LV" dirty="0" err="1"/>
              <a:t>av</a:t>
            </a:r>
            <a:r>
              <a:rPr lang="lv-LV" dirty="0"/>
              <a:t> atļauts uzstādīt vēja elektrostacijas un attīstīt vēja parkus</a:t>
            </a:r>
            <a:r>
              <a:rPr lang="en-US" dirty="0"/>
              <a:t>.</a:t>
            </a:r>
          </a:p>
          <a:p>
            <a:pPr marL="742924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Dabas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aizsardzības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pārvalde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dirty="0"/>
              <a:t>– </a:t>
            </a:r>
            <a:r>
              <a:rPr lang="en-US" dirty="0" err="1"/>
              <a:t>mainīt</a:t>
            </a:r>
            <a:r>
              <a:rPr lang="en-US" dirty="0"/>
              <a:t> </a:t>
            </a:r>
            <a:r>
              <a:rPr lang="en-US" dirty="0" err="1"/>
              <a:t>dzīvojamās</a:t>
            </a:r>
            <a:r>
              <a:rPr lang="en-US" dirty="0"/>
              <a:t> </a:t>
            </a:r>
            <a:r>
              <a:rPr lang="en-US" dirty="0" err="1"/>
              <a:t>apbūves</a:t>
            </a:r>
            <a:r>
              <a:rPr lang="en-US" dirty="0"/>
              <a:t> </a:t>
            </a:r>
            <a:r>
              <a:rPr lang="en-US" dirty="0" err="1"/>
              <a:t>teritoriju</a:t>
            </a:r>
            <a:r>
              <a:rPr lang="en-US" dirty="0"/>
              <a:t> </a:t>
            </a:r>
            <a:r>
              <a:rPr lang="en-US" dirty="0" err="1"/>
              <a:t>vietās</a:t>
            </a:r>
            <a:r>
              <a:rPr lang="en-US" dirty="0"/>
              <a:t>, </a:t>
            </a:r>
            <a:r>
              <a:rPr lang="en-US" dirty="0" err="1"/>
              <a:t>kur</a:t>
            </a:r>
            <a:r>
              <a:rPr lang="en-US" dirty="0"/>
              <a:t> </a:t>
            </a:r>
            <a:r>
              <a:rPr lang="en-US" dirty="0" err="1"/>
              <a:t>atrodas</a:t>
            </a:r>
            <a:r>
              <a:rPr lang="en-US" dirty="0"/>
              <a:t> </a:t>
            </a:r>
            <a:r>
              <a:rPr lang="lv-LV" sz="2000" dirty="0"/>
              <a:t>biotop</a:t>
            </a:r>
            <a:r>
              <a:rPr lang="en-US" sz="2000" dirty="0"/>
              <a:t>s</a:t>
            </a:r>
            <a:r>
              <a:rPr lang="lv-LV" sz="2000" dirty="0"/>
              <a:t> </a:t>
            </a:r>
            <a:r>
              <a:rPr lang="lv-LV" sz="2000" i="1" dirty="0"/>
              <a:t>Nogāžu un gravu meži</a:t>
            </a:r>
            <a:r>
              <a:rPr lang="lv-LV" sz="2000" dirty="0"/>
              <a:t> 9180*</a:t>
            </a:r>
            <a:r>
              <a:rPr lang="en-US" sz="2000" dirty="0"/>
              <a:t>, </a:t>
            </a:r>
            <a:r>
              <a:rPr lang="en-US" dirty="0"/>
              <a:t>un </a:t>
            </a:r>
            <a:r>
              <a:rPr lang="en-US" dirty="0" err="1"/>
              <a:t>kur</a:t>
            </a:r>
            <a:r>
              <a:rPr lang="en-US" dirty="0"/>
              <a:t> </a:t>
            </a:r>
            <a:r>
              <a:rPr lang="en-US" dirty="0" err="1"/>
              <a:t>apbūve</a:t>
            </a:r>
            <a:r>
              <a:rPr lang="en-US" dirty="0"/>
              <a:t> nav </a:t>
            </a:r>
            <a:r>
              <a:rPr lang="en-US" dirty="0" err="1"/>
              <a:t>atļauta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citos</a:t>
            </a:r>
            <a:r>
              <a:rPr lang="en-US" dirty="0"/>
              <a:t> </a:t>
            </a:r>
            <a:r>
              <a:rPr lang="en-US" dirty="0" err="1"/>
              <a:t>normatīvajos</a:t>
            </a:r>
            <a:r>
              <a:rPr lang="en-US" dirty="0"/>
              <a:t> </a:t>
            </a:r>
            <a:r>
              <a:rPr lang="en-US" dirty="0" err="1"/>
              <a:t>aktos</a:t>
            </a:r>
            <a:r>
              <a:rPr lang="en-US" dirty="0"/>
              <a:t> </a:t>
            </a:r>
            <a:r>
              <a:rPr lang="en-US" dirty="0" err="1"/>
              <a:t>noteikto</a:t>
            </a:r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8B495B84-7A59-1D06-0D5D-728AFD87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49"/>
          <a:stretch>
            <a:fillRect/>
          </a:stretch>
        </p:blipFill>
        <p:spPr>
          <a:xfrm>
            <a:off x="7010014" y="533073"/>
            <a:ext cx="5066633" cy="5432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628891"/>
      </p:ext>
    </p:extLst>
  </p:cSld>
  <p:clrMapOvr>
    <a:masterClrMapping/>
  </p:clrMapOvr>
  <p:transition advTm="4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8A778BA-31BA-12D4-63CA-FC6F299F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D485F138-CD70-598D-653E-C86E7A611E7B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5945A-5419-892A-5307-BC73C2ABABB2}"/>
              </a:ext>
            </a:extLst>
          </p:cNvPr>
          <p:cNvSpPr txBox="1"/>
          <p:nvPr/>
        </p:nvSpPr>
        <p:spPr>
          <a:xfrm>
            <a:off x="2352018" y="1413066"/>
            <a:ext cx="8620782" cy="403186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Publiskās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apsriešanas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laikā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p</a:t>
            </a:r>
            <a:r>
              <a:rPr lang="lv-LV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endParaRPr lang="en-US" sz="2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sarkanajām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līnijām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kopā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9 un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attiecas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uz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Mazo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Gatves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un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Mēness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);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ainavu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nosacījumu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pārskatīšanu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funkcionālā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zonējuma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maiņu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pie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Gaismas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Garās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tuvumā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);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1 km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joslas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noņemšana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ap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ciemiem</a:t>
            </a:r>
            <a:r>
              <a:rPr lang="en-US" sz="24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pilsētām</a:t>
            </a:r>
            <a:endParaRPr lang="en-US" sz="2400" b="1" dirty="0">
              <a:solidFill>
                <a:srgbClr val="00496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1218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4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EB1E2-33CE-B303-BD6B-9354938B1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40E79C0F-2684-F68D-5214-CC5A68CD4354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797E9-5949-7FF1-489A-CA65444505AF}"/>
              </a:ext>
            </a:extLst>
          </p:cNvPr>
          <p:cNvSpPr txBox="1"/>
          <p:nvPr/>
        </p:nvSpPr>
        <p:spPr>
          <a:xfrm>
            <a:off x="1761893" y="98905"/>
            <a:ext cx="10337179" cy="8002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sarkanajām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līnijām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-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kopā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9 un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attiecas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uz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Mazo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Gatves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un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Mēness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ielu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);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70700D35-84AE-0868-EB0B-FD1A0642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92" y="1096000"/>
            <a:ext cx="4188554" cy="5663095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FA3BC526-3DB2-4634-E3C2-68DCF0531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045" y="1096000"/>
            <a:ext cx="5582457" cy="5657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449A3-7F17-6240-D4F6-2AA376A9DA14}"/>
              </a:ext>
            </a:extLst>
          </p:cNvPr>
          <p:cNvSpPr txBox="1"/>
          <p:nvPr/>
        </p:nvSpPr>
        <p:spPr>
          <a:xfrm>
            <a:off x="2179986" y="1248937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BIJA</a:t>
            </a:r>
            <a:endParaRPr lang="lv-LV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106A5-3542-0D82-D0EB-8CB94683DAA8}"/>
              </a:ext>
            </a:extLst>
          </p:cNvPr>
          <p:cNvSpPr txBox="1"/>
          <p:nvPr/>
        </p:nvSpPr>
        <p:spPr>
          <a:xfrm>
            <a:off x="6495644" y="1248937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IR</a:t>
            </a:r>
            <a:endParaRPr lang="lv-LV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425705"/>
      </p:ext>
    </p:extLst>
  </p:cSld>
  <p:clrMapOvr>
    <a:masterClrMapping/>
  </p:clrMapOvr>
  <p:transition advTm="4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E7286-043D-8603-C8A7-5BCB6B4B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541FAE2A-CEB3-FD29-DEE6-7C5D83EF7AA3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09CB2-DE75-4A26-6C0B-4A9224FC38A8}"/>
              </a:ext>
            </a:extLst>
          </p:cNvPr>
          <p:cNvSpPr txBox="1"/>
          <p:nvPr/>
        </p:nvSpPr>
        <p:spPr>
          <a:xfrm>
            <a:off x="1761893" y="98905"/>
            <a:ext cx="10337179" cy="8002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ainavu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nosacījumu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pārskatīšanu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85BB3-39F1-74A1-E987-540D62D053EE}"/>
              </a:ext>
            </a:extLst>
          </p:cNvPr>
          <p:cNvSpPr txBox="1"/>
          <p:nvPr/>
        </p:nvSpPr>
        <p:spPr>
          <a:xfrm>
            <a:off x="1841164" y="1033493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BIJA</a:t>
            </a:r>
            <a:endParaRPr lang="lv-LV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6290C-EE06-01FA-9713-B1FEDCA26F5E}"/>
              </a:ext>
            </a:extLst>
          </p:cNvPr>
          <p:cNvSpPr txBox="1"/>
          <p:nvPr/>
        </p:nvSpPr>
        <p:spPr>
          <a:xfrm>
            <a:off x="5737190" y="1147388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IR</a:t>
            </a:r>
            <a:endParaRPr lang="lv-LV" sz="2200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B3CEEB65-E115-E60B-957B-CDD85CF1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90" y="1712651"/>
            <a:ext cx="6236906" cy="283228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D47D94B1-1A4D-E875-3698-75F13085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164" y="1598755"/>
            <a:ext cx="3656387" cy="3485459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022EEE23-E19B-67B0-7A4B-FAEDF6B41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801" y="2861388"/>
            <a:ext cx="2795750" cy="3976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563EF-4999-B47B-1A66-FD25631A0CDD}"/>
              </a:ext>
            </a:extLst>
          </p:cNvPr>
          <p:cNvSpPr txBox="1"/>
          <p:nvPr/>
        </p:nvSpPr>
        <p:spPr>
          <a:xfrm>
            <a:off x="10100103" y="864591"/>
            <a:ext cx="18653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Daugavas</a:t>
            </a:r>
            <a:r>
              <a:rPr lang="en-US" dirty="0"/>
              <a:t> </a:t>
            </a:r>
            <a:r>
              <a:rPr lang="en-US" dirty="0" err="1"/>
              <a:t>ainavas</a:t>
            </a:r>
            <a:r>
              <a:rPr lang="en-US" dirty="0"/>
              <a:t> </a:t>
            </a:r>
            <a:r>
              <a:rPr lang="en-US" dirty="0" err="1"/>
              <a:t>piemērs</a:t>
            </a:r>
            <a:endParaRPr lang="lv-LV" dirty="0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3B6E5A2F-9F5B-3369-B216-F8DD3C7D7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43" y="4613153"/>
            <a:ext cx="2879826" cy="2145942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6E34B940-7C6B-3956-FA45-E821B8491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190" y="4680291"/>
            <a:ext cx="2980090" cy="2060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640639"/>
      </p:ext>
    </p:extLst>
  </p:cSld>
  <p:clrMapOvr>
    <a:masterClrMapping/>
  </p:clrMapOvr>
  <p:transition advTm="4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F614-150F-728D-D31A-BEAACD289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8F04E40A-7B77-00EC-CDE8-03534344AEE5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DFBD7-039C-9CF4-EB1C-F3C50BA62DC1}"/>
              </a:ext>
            </a:extLst>
          </p:cNvPr>
          <p:cNvSpPr txBox="1"/>
          <p:nvPr/>
        </p:nvSpPr>
        <p:spPr>
          <a:xfrm>
            <a:off x="1761893" y="98905"/>
            <a:ext cx="10337179" cy="8002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ainavu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nosacījumu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pārskatīšanu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08F1A-1CEC-12EC-A0E1-CA503A168017}"/>
              </a:ext>
            </a:extLst>
          </p:cNvPr>
          <p:cNvSpPr txBox="1"/>
          <p:nvPr/>
        </p:nvSpPr>
        <p:spPr>
          <a:xfrm>
            <a:off x="1841164" y="1033493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BIJA</a:t>
            </a:r>
            <a:endParaRPr lang="lv-LV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3B633-1F7A-9A08-44B9-7EB90E435B56}"/>
              </a:ext>
            </a:extLst>
          </p:cNvPr>
          <p:cNvSpPr txBox="1"/>
          <p:nvPr/>
        </p:nvSpPr>
        <p:spPr>
          <a:xfrm>
            <a:off x="5737190" y="1464380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IR</a:t>
            </a:r>
            <a:endParaRPr lang="lv-LV" sz="2200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D03974CC-1ECC-8ACA-7886-1D464201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90" y="2029643"/>
            <a:ext cx="6236906" cy="283228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A9390127-5CEE-37F9-44C6-A6E6264CD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164" y="1598755"/>
            <a:ext cx="3656387" cy="3485459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4E31AE4D-2576-4CB2-FC7B-B880BE78E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801" y="2861388"/>
            <a:ext cx="2795750" cy="397656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B9607B8-0A73-4D2F-3E5F-D053AD55B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3343">
            <a:off x="8390648" y="2287439"/>
            <a:ext cx="3072804" cy="4106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343981"/>
      </p:ext>
    </p:extLst>
  </p:cSld>
  <p:clrMapOvr>
    <a:masterClrMapping/>
  </p:clrMapOvr>
  <p:transition advTm="4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14EA-A840-81F0-3CBF-E65511856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28F880EB-2F83-07FA-2505-DD7438041FA6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48A6E-A7BE-7921-CD35-158E1662411C}"/>
              </a:ext>
            </a:extLst>
          </p:cNvPr>
          <p:cNvSpPr txBox="1"/>
          <p:nvPr/>
        </p:nvSpPr>
        <p:spPr>
          <a:xfrm>
            <a:off x="1761893" y="98905"/>
            <a:ext cx="10337179" cy="8002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ainavu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nosacījumu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pārskatīšanu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D9ACDC2C-C208-3262-7D7C-796D2AA8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008" y="899118"/>
            <a:ext cx="8071558" cy="5695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28399"/>
      </p:ext>
    </p:extLst>
  </p:cSld>
  <p:clrMapOvr>
    <a:masterClrMapping/>
  </p:clrMapOvr>
  <p:transition advTm="4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F4DEC-F825-29CB-B2BF-7DFDB6CB4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45545494-2528-FBA9-8556-E78A5FA5CB41}"/>
              </a:ext>
            </a:extLst>
          </p:cNvPr>
          <p:cNvSpPr/>
          <p:nvPr/>
        </p:nvSpPr>
        <p:spPr>
          <a:xfrm>
            <a:off x="4" y="1"/>
            <a:ext cx="1645916" cy="6858000"/>
          </a:xfrm>
          <a:prstGeom prst="rect">
            <a:avLst/>
          </a:prstGeom>
          <a:solidFill>
            <a:srgbClr val="004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lv-LV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8FB43-E951-787C-33B1-88A8B7A40464}"/>
              </a:ext>
            </a:extLst>
          </p:cNvPr>
          <p:cNvSpPr txBox="1"/>
          <p:nvPr/>
        </p:nvSpPr>
        <p:spPr>
          <a:xfrm>
            <a:off x="1761893" y="98905"/>
            <a:ext cx="10337179" cy="80021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</a:t>
            </a:r>
            <a:r>
              <a:rPr lang="lv-LV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ašvaldībā</a:t>
            </a:r>
            <a:r>
              <a:rPr lang="lv-LV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tika saņemti 36 rakstiski priekšlikumi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.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Lielākā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daļa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priekšlikumu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saistīti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ar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:</a:t>
            </a:r>
          </a:p>
          <a:p>
            <a:pPr marL="720000" lvl="2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ainavu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nosacījumu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pārskatīšanu</a:t>
            </a:r>
            <a:r>
              <a:rPr lang="en-US" sz="1800" b="1" dirty="0">
                <a:solidFill>
                  <a:srgbClr val="004960"/>
                </a:solidFill>
                <a:latin typeface="Century Gothic" pitchFamily="34" charset="0"/>
                <a:cs typeface="Arial" pitchFamily="34" charset="0"/>
              </a:rPr>
              <a:t>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23D86-7FB2-7E92-1CFD-4F1F128B3A89}"/>
              </a:ext>
            </a:extLst>
          </p:cNvPr>
          <p:cNvSpPr txBox="1"/>
          <p:nvPr/>
        </p:nvSpPr>
        <p:spPr>
          <a:xfrm>
            <a:off x="1841164" y="1033493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BIJA</a:t>
            </a:r>
            <a:endParaRPr lang="lv-LV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4CD75-305C-4984-0431-7DE221D9CC73}"/>
              </a:ext>
            </a:extLst>
          </p:cNvPr>
          <p:cNvSpPr txBox="1"/>
          <p:nvPr/>
        </p:nvSpPr>
        <p:spPr>
          <a:xfrm>
            <a:off x="5737190" y="1464380"/>
            <a:ext cx="12043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KĀ IR</a:t>
            </a:r>
            <a:endParaRPr lang="lv-LV" sz="2200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BFDAD7D4-2360-AFAE-8262-F385EA03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190" y="2029643"/>
            <a:ext cx="6236906" cy="283228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5F8052BC-9AB5-CF7C-206A-5AF2FD0BD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164" y="1598755"/>
            <a:ext cx="3656387" cy="3485459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8A39CD7F-9F12-E38C-20C4-D9F6FFC96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801" y="2861388"/>
            <a:ext cx="2795750" cy="397656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C7EF4B0D-C8F8-C6ED-6328-0E7D4FEB7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3343">
            <a:off x="8636454" y="1360494"/>
            <a:ext cx="3072804" cy="4106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402420"/>
      </p:ext>
    </p:extLst>
  </p:cSld>
  <p:clrMapOvr>
    <a:masterClrMapping/>
  </p:clrMapOvr>
  <p:transition advTm="41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16739</TotalTime>
  <Words>703</Words>
  <Application>Microsoft Office PowerPoint</Application>
  <PresentationFormat>Platekrāna</PresentationFormat>
  <Paragraphs>100</Paragraphs>
  <Slides>18</Slides>
  <Notes>18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</vt:lpstr>
      <vt:lpstr>Century Gothic</vt:lpstr>
      <vt:lpstr>Wingdings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 Ahmed</dc:creator>
  <cp:lastModifiedBy>Ilze Circene</cp:lastModifiedBy>
  <cp:revision>291</cp:revision>
  <cp:lastPrinted>2025-05-15T07:57:36Z</cp:lastPrinted>
  <dcterms:created xsi:type="dcterms:W3CDTF">2018-02-04T10:06:01Z</dcterms:created>
  <dcterms:modified xsi:type="dcterms:W3CDTF">2026-04-16T12:08:39Z</dcterms:modified>
</cp:coreProperties>
</file>