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61" r:id="rId1"/>
  </p:sldMasterIdLst>
  <p:notesMasterIdLst>
    <p:notesMasterId r:id="rId13"/>
  </p:notesMasterIdLst>
  <p:handoutMasterIdLst>
    <p:handoutMasterId r:id="rId14"/>
  </p:handoutMasterIdLst>
  <p:sldIdLst>
    <p:sldId id="256" r:id="rId2"/>
    <p:sldId id="257" r:id="rId3"/>
    <p:sldId id="258" r:id="rId4"/>
    <p:sldId id="259" r:id="rId5"/>
    <p:sldId id="260" r:id="rId6"/>
    <p:sldId id="262" r:id="rId7"/>
    <p:sldId id="265" r:id="rId8"/>
    <p:sldId id="266" r:id="rId9"/>
    <p:sldId id="271" r:id="rId10"/>
    <p:sldId id="272" r:id="rId11"/>
    <p:sldId id="269" r:id="rId12"/>
  </p:sldIdLst>
  <p:sldSz cx="12192000" cy="6858000"/>
  <p:notesSz cx="6858000" cy="99472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C4496D9-E08C-4A35-A5B5-B24C9C22DADD}" v="21" dt="2026-03-31T11:12:13.326"/>
  </p1510:revLst>
</p1510:revInfo>
</file>

<file path=ppt/tableStyles.xml><?xml version="1.0" encoding="utf-8"?>
<a:tblStyleLst xmlns:a="http://schemas.openxmlformats.org/drawingml/2006/main" def="{5C22544A-7EE6-4342-B048-85BDC9FD1C3A}">
  <a:tblStyle styleId="{5C22544A-7EE6-4342-B048-85BDC9FD1C3A}" styleName="Vidējs stils 2 - izcēlum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2" d="100"/>
          <a:sy n="72" d="100"/>
        </p:scale>
        <p:origin x="76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luta Krastiņa-Luķe" userId="abb7cec7-50f8-47c4-9013-69af17305a45" providerId="ADAL" clId="{7429D8DC-41C4-4235-A684-D6DA55DB150E}"/>
    <pc:docChg chg="undo custSel modSld">
      <pc:chgData name="Iluta Krastiņa-Luķe" userId="abb7cec7-50f8-47c4-9013-69af17305a45" providerId="ADAL" clId="{7429D8DC-41C4-4235-A684-D6DA55DB150E}" dt="2026-03-31T11:01:59.117" v="542" actId="14100"/>
      <pc:docMkLst>
        <pc:docMk/>
      </pc:docMkLst>
      <pc:sldChg chg="modSp mod">
        <pc:chgData name="Iluta Krastiņa-Luķe" userId="abb7cec7-50f8-47c4-9013-69af17305a45" providerId="ADAL" clId="{7429D8DC-41C4-4235-A684-D6DA55DB150E}" dt="2026-03-30T11:54:03.857" v="0" actId="20577"/>
        <pc:sldMkLst>
          <pc:docMk/>
          <pc:sldMk cId="2137005217" sldId="256"/>
        </pc:sldMkLst>
        <pc:spChg chg="mod">
          <ac:chgData name="Iluta Krastiņa-Luķe" userId="abb7cec7-50f8-47c4-9013-69af17305a45" providerId="ADAL" clId="{7429D8DC-41C4-4235-A684-D6DA55DB150E}" dt="2026-03-30T11:54:03.857" v="0" actId="20577"/>
          <ac:spMkLst>
            <pc:docMk/>
            <pc:sldMk cId="2137005217" sldId="256"/>
            <ac:spMk id="2" creationId="{00000000-0000-0000-0000-000000000000}"/>
          </ac:spMkLst>
        </pc:spChg>
      </pc:sldChg>
      <pc:sldChg chg="modSp mod">
        <pc:chgData name="Iluta Krastiņa-Luķe" userId="abb7cec7-50f8-47c4-9013-69af17305a45" providerId="ADAL" clId="{7429D8DC-41C4-4235-A684-D6DA55DB150E}" dt="2026-03-30T11:54:14.961" v="1" actId="20577"/>
        <pc:sldMkLst>
          <pc:docMk/>
          <pc:sldMk cId="3214068103" sldId="257"/>
        </pc:sldMkLst>
        <pc:spChg chg="mod">
          <ac:chgData name="Iluta Krastiņa-Luķe" userId="abb7cec7-50f8-47c4-9013-69af17305a45" providerId="ADAL" clId="{7429D8DC-41C4-4235-A684-D6DA55DB150E}" dt="2026-03-30T11:54:14.961" v="1" actId="20577"/>
          <ac:spMkLst>
            <pc:docMk/>
            <pc:sldMk cId="3214068103" sldId="257"/>
            <ac:spMk id="2" creationId="{00000000-0000-0000-0000-000000000000}"/>
          </ac:spMkLst>
        </pc:spChg>
      </pc:sldChg>
      <pc:sldChg chg="modSp mod">
        <pc:chgData name="Iluta Krastiņa-Luķe" userId="abb7cec7-50f8-47c4-9013-69af17305a45" providerId="ADAL" clId="{7429D8DC-41C4-4235-A684-D6DA55DB150E}" dt="2026-03-30T12:01:19.706" v="152" actId="20577"/>
        <pc:sldMkLst>
          <pc:docMk/>
          <pc:sldMk cId="2578355775" sldId="259"/>
        </pc:sldMkLst>
        <pc:spChg chg="mod">
          <ac:chgData name="Iluta Krastiņa-Luķe" userId="abb7cec7-50f8-47c4-9013-69af17305a45" providerId="ADAL" clId="{7429D8DC-41C4-4235-A684-D6DA55DB150E}" dt="2026-03-30T12:01:19.706" v="152" actId="20577"/>
          <ac:spMkLst>
            <pc:docMk/>
            <pc:sldMk cId="2578355775" sldId="259"/>
            <ac:spMk id="2" creationId="{00000000-0000-0000-0000-000000000000}"/>
          </ac:spMkLst>
        </pc:spChg>
      </pc:sldChg>
      <pc:sldChg chg="modSp mod">
        <pc:chgData name="Iluta Krastiņa-Luķe" userId="abb7cec7-50f8-47c4-9013-69af17305a45" providerId="ADAL" clId="{7429D8DC-41C4-4235-A684-D6DA55DB150E}" dt="2026-03-30T12:08:28.681" v="198" actId="20577"/>
        <pc:sldMkLst>
          <pc:docMk/>
          <pc:sldMk cId="3142051244" sldId="260"/>
        </pc:sldMkLst>
        <pc:spChg chg="mod">
          <ac:chgData name="Iluta Krastiņa-Luķe" userId="abb7cec7-50f8-47c4-9013-69af17305a45" providerId="ADAL" clId="{7429D8DC-41C4-4235-A684-D6DA55DB150E}" dt="2026-03-30T12:08:28.681" v="198" actId="20577"/>
          <ac:spMkLst>
            <pc:docMk/>
            <pc:sldMk cId="3142051244" sldId="260"/>
            <ac:spMk id="2" creationId="{00000000-0000-0000-0000-000000000000}"/>
          </ac:spMkLst>
        </pc:spChg>
      </pc:sldChg>
      <pc:sldChg chg="modSp mod">
        <pc:chgData name="Iluta Krastiņa-Luķe" userId="abb7cec7-50f8-47c4-9013-69af17305a45" providerId="ADAL" clId="{7429D8DC-41C4-4235-A684-D6DA55DB150E}" dt="2026-03-30T12:37:43.688" v="380" actId="20577"/>
        <pc:sldMkLst>
          <pc:docMk/>
          <pc:sldMk cId="1324455326" sldId="262"/>
        </pc:sldMkLst>
        <pc:graphicFrameChg chg="mod modGraphic">
          <ac:chgData name="Iluta Krastiņa-Luķe" userId="abb7cec7-50f8-47c4-9013-69af17305a45" providerId="ADAL" clId="{7429D8DC-41C4-4235-A684-D6DA55DB150E}" dt="2026-03-30T12:35:33.166" v="354" actId="20577"/>
          <ac:graphicFrameMkLst>
            <pc:docMk/>
            <pc:sldMk cId="1324455326" sldId="262"/>
            <ac:graphicFrameMk id="3" creationId="{881A55BA-6233-5B0B-CE42-BB04D7BEBA86}"/>
          </ac:graphicFrameMkLst>
        </pc:graphicFrameChg>
        <pc:graphicFrameChg chg="mod modGraphic">
          <ac:chgData name="Iluta Krastiņa-Luķe" userId="abb7cec7-50f8-47c4-9013-69af17305a45" providerId="ADAL" clId="{7429D8DC-41C4-4235-A684-D6DA55DB150E}" dt="2026-03-30T12:32:04.603" v="335" actId="20577"/>
          <ac:graphicFrameMkLst>
            <pc:docMk/>
            <pc:sldMk cId="1324455326" sldId="262"/>
            <ac:graphicFrameMk id="4" creationId="{00000000-0000-0000-0000-000000000000}"/>
          </ac:graphicFrameMkLst>
        </pc:graphicFrameChg>
        <pc:graphicFrameChg chg="mod modGraphic">
          <ac:chgData name="Iluta Krastiņa-Luķe" userId="abb7cec7-50f8-47c4-9013-69af17305a45" providerId="ADAL" clId="{7429D8DC-41C4-4235-A684-D6DA55DB150E}" dt="2026-03-30T12:36:41.253" v="364" actId="20577"/>
          <ac:graphicFrameMkLst>
            <pc:docMk/>
            <pc:sldMk cId="1324455326" sldId="262"/>
            <ac:graphicFrameMk id="5" creationId="{DE2087D7-CABD-CE00-8DE8-D08E5F308F7C}"/>
          </ac:graphicFrameMkLst>
        </pc:graphicFrameChg>
        <pc:graphicFrameChg chg="mod modGraphic">
          <ac:chgData name="Iluta Krastiņa-Luķe" userId="abb7cec7-50f8-47c4-9013-69af17305a45" providerId="ADAL" clId="{7429D8DC-41C4-4235-A684-D6DA55DB150E}" dt="2026-03-30T12:37:43.688" v="380" actId="20577"/>
          <ac:graphicFrameMkLst>
            <pc:docMk/>
            <pc:sldMk cId="1324455326" sldId="262"/>
            <ac:graphicFrameMk id="6" creationId="{FEE32240-5874-6431-4DE4-A96D1A5B835B}"/>
          </ac:graphicFrameMkLst>
        </pc:graphicFrameChg>
      </pc:sldChg>
      <pc:sldChg chg="modSp mod">
        <pc:chgData name="Iluta Krastiņa-Luķe" userId="abb7cec7-50f8-47c4-9013-69af17305a45" providerId="ADAL" clId="{7429D8DC-41C4-4235-A684-D6DA55DB150E}" dt="2026-03-30T12:42:08.784" v="407" actId="20577"/>
        <pc:sldMkLst>
          <pc:docMk/>
          <pc:sldMk cId="1410491197" sldId="265"/>
        </pc:sldMkLst>
        <pc:spChg chg="mod">
          <ac:chgData name="Iluta Krastiņa-Luķe" userId="abb7cec7-50f8-47c4-9013-69af17305a45" providerId="ADAL" clId="{7429D8DC-41C4-4235-A684-D6DA55DB150E}" dt="2026-03-30T12:42:08.784" v="407" actId="20577"/>
          <ac:spMkLst>
            <pc:docMk/>
            <pc:sldMk cId="1410491197" sldId="265"/>
            <ac:spMk id="3" creationId="{00000000-0000-0000-0000-000000000000}"/>
          </ac:spMkLst>
        </pc:spChg>
      </pc:sldChg>
      <pc:sldChg chg="modSp mod">
        <pc:chgData name="Iluta Krastiņa-Luķe" userId="abb7cec7-50f8-47c4-9013-69af17305a45" providerId="ADAL" clId="{7429D8DC-41C4-4235-A684-D6DA55DB150E}" dt="2026-03-31T06:12:36.714" v="519" actId="20577"/>
        <pc:sldMkLst>
          <pc:docMk/>
          <pc:sldMk cId="3044414560" sldId="266"/>
        </pc:sldMkLst>
        <pc:graphicFrameChg chg="modGraphic">
          <ac:chgData name="Iluta Krastiņa-Luķe" userId="abb7cec7-50f8-47c4-9013-69af17305a45" providerId="ADAL" clId="{7429D8DC-41C4-4235-A684-D6DA55DB150E}" dt="2026-03-31T06:11:28.887" v="507" actId="20577"/>
          <ac:graphicFrameMkLst>
            <pc:docMk/>
            <pc:sldMk cId="3044414560" sldId="266"/>
            <ac:graphicFrameMk id="3" creationId="{1A1BC252-A5FB-612D-504D-BFDE85A28257}"/>
          </ac:graphicFrameMkLst>
        </pc:graphicFrameChg>
        <pc:graphicFrameChg chg="modGraphic">
          <ac:chgData name="Iluta Krastiņa-Luķe" userId="abb7cec7-50f8-47c4-9013-69af17305a45" providerId="ADAL" clId="{7429D8DC-41C4-4235-A684-D6DA55DB150E}" dt="2026-03-31T06:08:57.402" v="483" actId="20577"/>
          <ac:graphicFrameMkLst>
            <pc:docMk/>
            <pc:sldMk cId="3044414560" sldId="266"/>
            <ac:graphicFrameMk id="4" creationId="{00000000-0000-0000-0000-000000000000}"/>
          </ac:graphicFrameMkLst>
        </pc:graphicFrameChg>
        <pc:graphicFrameChg chg="modGraphic">
          <ac:chgData name="Iluta Krastiņa-Luķe" userId="abb7cec7-50f8-47c4-9013-69af17305a45" providerId="ADAL" clId="{7429D8DC-41C4-4235-A684-D6DA55DB150E}" dt="2026-03-31T06:12:36.714" v="519" actId="20577"/>
          <ac:graphicFrameMkLst>
            <pc:docMk/>
            <pc:sldMk cId="3044414560" sldId="266"/>
            <ac:graphicFrameMk id="6" creationId="{CAACBCEE-4E66-93B4-DFEC-D3D1489853D5}"/>
          </ac:graphicFrameMkLst>
        </pc:graphicFrameChg>
      </pc:sldChg>
      <pc:sldChg chg="modSp mod">
        <pc:chgData name="Iluta Krastiņa-Luķe" userId="abb7cec7-50f8-47c4-9013-69af17305a45" providerId="ADAL" clId="{7429D8DC-41C4-4235-A684-D6DA55DB150E}" dt="2026-03-30T12:44:22.096" v="419" actId="20577"/>
        <pc:sldMkLst>
          <pc:docMk/>
          <pc:sldMk cId="1869225783" sldId="269"/>
        </pc:sldMkLst>
        <pc:spChg chg="mod">
          <ac:chgData name="Iluta Krastiņa-Luķe" userId="abb7cec7-50f8-47c4-9013-69af17305a45" providerId="ADAL" clId="{7429D8DC-41C4-4235-A684-D6DA55DB150E}" dt="2026-03-30T12:44:06.124" v="408" actId="20577"/>
          <ac:spMkLst>
            <pc:docMk/>
            <pc:sldMk cId="1869225783" sldId="269"/>
            <ac:spMk id="2" creationId="{00000000-0000-0000-0000-000000000000}"/>
          </ac:spMkLst>
        </pc:spChg>
        <pc:spChg chg="mod">
          <ac:chgData name="Iluta Krastiņa-Luķe" userId="abb7cec7-50f8-47c4-9013-69af17305a45" providerId="ADAL" clId="{7429D8DC-41C4-4235-A684-D6DA55DB150E}" dt="2026-03-30T12:44:22.096" v="419" actId="20577"/>
          <ac:spMkLst>
            <pc:docMk/>
            <pc:sldMk cId="1869225783" sldId="269"/>
            <ac:spMk id="3" creationId="{00000000-0000-0000-0000-000000000000}"/>
          </ac:spMkLst>
        </pc:spChg>
      </pc:sldChg>
      <pc:sldChg chg="addSp delSp modSp mod">
        <pc:chgData name="Iluta Krastiņa-Luķe" userId="abb7cec7-50f8-47c4-9013-69af17305a45" providerId="ADAL" clId="{7429D8DC-41C4-4235-A684-D6DA55DB150E}" dt="2026-03-31T11:01:59.117" v="542" actId="14100"/>
        <pc:sldMkLst>
          <pc:docMk/>
          <pc:sldMk cId="3854525228" sldId="271"/>
        </pc:sldMkLst>
        <pc:spChg chg="add del">
          <ac:chgData name="Iluta Krastiņa-Luķe" userId="abb7cec7-50f8-47c4-9013-69af17305a45" providerId="ADAL" clId="{7429D8DC-41C4-4235-A684-D6DA55DB150E}" dt="2026-03-31T06:21:28.620" v="523" actId="22"/>
          <ac:spMkLst>
            <pc:docMk/>
            <pc:sldMk cId="3854525228" sldId="271"/>
            <ac:spMk id="8" creationId="{A68203BE-B74A-4B6D-4195-83FC6281188B}"/>
          </ac:spMkLst>
        </pc:spChg>
        <pc:graphicFrameChg chg="del">
          <ac:chgData name="Iluta Krastiņa-Luķe" userId="abb7cec7-50f8-47c4-9013-69af17305a45" providerId="ADAL" clId="{7429D8DC-41C4-4235-A684-D6DA55DB150E}" dt="2026-03-31T07:50:06.743" v="530" actId="478"/>
          <ac:graphicFrameMkLst>
            <pc:docMk/>
            <pc:sldMk cId="3854525228" sldId="271"/>
            <ac:graphicFrameMk id="2" creationId="{A16E04B7-F6EC-64AD-26F0-214720474D38}"/>
          </ac:graphicFrameMkLst>
        </pc:graphicFrameChg>
        <pc:graphicFrameChg chg="mod">
          <ac:chgData name="Iluta Krastiņa-Luķe" userId="abb7cec7-50f8-47c4-9013-69af17305a45" providerId="ADAL" clId="{7429D8DC-41C4-4235-A684-D6DA55DB150E}" dt="2026-03-31T11:01:59.117" v="542" actId="14100"/>
          <ac:graphicFrameMkLst>
            <pc:docMk/>
            <pc:sldMk cId="3854525228" sldId="271"/>
            <ac:graphicFrameMk id="4" creationId="{00DD8FD5-1108-D4D5-B44B-EF00B03C2760}"/>
          </ac:graphicFrameMkLst>
        </pc:graphicFrameChg>
        <pc:graphicFrameChg chg="del modGraphic">
          <ac:chgData name="Iluta Krastiņa-Luķe" userId="abb7cec7-50f8-47c4-9013-69af17305a45" providerId="ADAL" clId="{7429D8DC-41C4-4235-A684-D6DA55DB150E}" dt="2026-03-31T06:43:33.349" v="524" actId="478"/>
          <ac:graphicFrameMkLst>
            <pc:docMk/>
            <pc:sldMk cId="3854525228" sldId="271"/>
            <ac:graphicFrameMk id="7" creationId="{1340F724-D1CD-10F6-B2A2-C61E9C193196}"/>
          </ac:graphicFrameMkLst>
        </pc:graphicFrameChg>
        <pc:graphicFrameChg chg="add mod">
          <ac:chgData name="Iluta Krastiņa-Luķe" userId="abb7cec7-50f8-47c4-9013-69af17305a45" providerId="ADAL" clId="{7429D8DC-41C4-4235-A684-D6DA55DB150E}" dt="2026-03-31T06:43:58.352" v="526" actId="1076"/>
          <ac:graphicFrameMkLst>
            <pc:docMk/>
            <pc:sldMk cId="3854525228" sldId="271"/>
            <ac:graphicFrameMk id="9" creationId="{6F3D8BEB-E38B-4226-B0C4-792273735B5D}"/>
          </ac:graphicFrameMkLst>
        </pc:graphicFrameChg>
        <pc:graphicFrameChg chg="add mod">
          <ac:chgData name="Iluta Krastiņa-Luķe" userId="abb7cec7-50f8-47c4-9013-69af17305a45" providerId="ADAL" clId="{7429D8DC-41C4-4235-A684-D6DA55DB150E}" dt="2026-03-31T08:01:09.898" v="540"/>
          <ac:graphicFrameMkLst>
            <pc:docMk/>
            <pc:sldMk cId="3854525228" sldId="271"/>
            <ac:graphicFrameMk id="10" creationId="{F40ADE71-FF08-06B7-A2FF-672584DD528A}"/>
          </ac:graphicFrameMkLst>
        </pc:graphicFrameChg>
      </pc:sldChg>
      <pc:sldChg chg="addSp delSp modSp mod">
        <pc:chgData name="Iluta Krastiņa-Luķe" userId="abb7cec7-50f8-47c4-9013-69af17305a45" providerId="ADAL" clId="{7429D8DC-41C4-4235-A684-D6DA55DB150E}" dt="2026-03-31T07:51:49.796" v="538" actId="14100"/>
        <pc:sldMkLst>
          <pc:docMk/>
          <pc:sldMk cId="3985584213" sldId="272"/>
        </pc:sldMkLst>
        <pc:graphicFrameChg chg="del">
          <ac:chgData name="Iluta Krastiņa-Luķe" userId="abb7cec7-50f8-47c4-9013-69af17305a45" providerId="ADAL" clId="{7429D8DC-41C4-4235-A684-D6DA55DB150E}" dt="2026-03-31T07:51:05.582" v="534" actId="478"/>
          <ac:graphicFrameMkLst>
            <pc:docMk/>
            <pc:sldMk cId="3985584213" sldId="272"/>
            <ac:graphicFrameMk id="2" creationId="{554C1769-2907-1E50-2966-49A558DEF954}"/>
          </ac:graphicFrameMkLst>
        </pc:graphicFrameChg>
        <pc:graphicFrameChg chg="mod">
          <ac:chgData name="Iluta Krastiņa-Luķe" userId="abb7cec7-50f8-47c4-9013-69af17305a45" providerId="ADAL" clId="{7429D8DC-41C4-4235-A684-D6DA55DB150E}" dt="2026-03-31T07:51:49.796" v="538" actId="14100"/>
          <ac:graphicFrameMkLst>
            <pc:docMk/>
            <pc:sldMk cId="3985584213" sldId="272"/>
            <ac:graphicFrameMk id="4" creationId="{00000000-0000-0000-0000-000000000000}"/>
          </ac:graphicFrameMkLst>
        </pc:graphicFrameChg>
        <pc:graphicFrameChg chg="add mod">
          <ac:chgData name="Iluta Krastiņa-Luķe" userId="abb7cec7-50f8-47c4-9013-69af17305a45" providerId="ADAL" clId="{7429D8DC-41C4-4235-A684-D6DA55DB150E}" dt="2026-03-31T06:50:14.624" v="529" actId="1076"/>
          <ac:graphicFrameMkLst>
            <pc:docMk/>
            <pc:sldMk cId="3985584213" sldId="272"/>
            <ac:graphicFrameMk id="6" creationId="{01E837D2-038B-5998-0210-61718301AAC0}"/>
          </ac:graphicFrameMkLst>
        </pc:graphicFrameChg>
        <pc:graphicFrameChg chg="del">
          <ac:chgData name="Iluta Krastiņa-Luķe" userId="abb7cec7-50f8-47c4-9013-69af17305a45" providerId="ADAL" clId="{7429D8DC-41C4-4235-A684-D6DA55DB150E}" dt="2026-03-31T06:49:48.584" v="527" actId="478"/>
          <ac:graphicFrameMkLst>
            <pc:docMk/>
            <pc:sldMk cId="3985584213" sldId="272"/>
            <ac:graphicFrameMk id="7" creationId="{AD441EFB-6AAB-1C57-259B-B76D458604BE}"/>
          </ac:graphicFrameMkLst>
        </pc:graphicFrameChg>
        <pc:graphicFrameChg chg="add mod">
          <ac:chgData name="Iluta Krastiņa-Luķe" userId="abb7cec7-50f8-47c4-9013-69af17305a45" providerId="ADAL" clId="{7429D8DC-41C4-4235-A684-D6DA55DB150E}" dt="2026-03-31T07:51:12.665" v="537" actId="1076"/>
          <ac:graphicFrameMkLst>
            <pc:docMk/>
            <pc:sldMk cId="3985584213" sldId="272"/>
            <ac:graphicFrameMk id="8" creationId="{ECDD046A-7E17-3FE5-82F0-C22A2B5EE7D0}"/>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Users\Inita\Desktop\Gada_parskati\2020_gada_parskats\Dati.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Inita\Desktop\Gada_parskati\2020_gada_parskats\Dati.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Inita\Desktop\Gada_parskati\2020_gada_parskats\Dati.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IlutaKrasti&#326;a-Lu&#311;e\Downloads\2PB_Pasv_31-03-2026_09-24-33_2557_EUR_31_03.xlsx" TargetMode="External"/><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sz="2000" b="1" dirty="0">
                <a:latin typeface="Times New Roman" panose="02020603050405020304" pitchFamily="18" charset="0"/>
                <a:cs typeface="Times New Roman" panose="02020603050405020304" pitchFamily="18" charset="0"/>
              </a:rPr>
              <a:t>2020</a:t>
            </a:r>
            <a:r>
              <a:rPr lang="lv-LV" sz="2000" b="1" dirty="0">
                <a:latin typeface="Times New Roman" panose="02020603050405020304" pitchFamily="18" charset="0"/>
                <a:cs typeface="Times New Roman" panose="02020603050405020304" pitchFamily="18" charset="0"/>
              </a:rPr>
              <a:t>.gada izdevumi pa ekonomiskajām kategorijām, </a:t>
            </a:r>
            <a:r>
              <a:rPr lang="lv-LV" sz="2000" b="1" dirty="0" err="1">
                <a:latin typeface="Times New Roman" panose="02020603050405020304" pitchFamily="18" charset="0"/>
                <a:cs typeface="Times New Roman" panose="02020603050405020304" pitchFamily="18" charset="0"/>
              </a:rPr>
              <a:t>tūkst.</a:t>
            </a:r>
            <a:r>
              <a:rPr lang="lv-LV" sz="2000" b="1" i="1" dirty="0" err="1">
                <a:latin typeface="Times New Roman" panose="02020603050405020304" pitchFamily="18" charset="0"/>
                <a:cs typeface="Times New Roman" panose="02020603050405020304" pitchFamily="18" charset="0"/>
              </a:rPr>
              <a:t>euro</a:t>
            </a:r>
            <a:endParaRPr lang="en-US" sz="2000" b="1" i="1" dirty="0">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sz="1400"/>
      </a:pPr>
      <a:endParaRPr lang="lv-LV"/>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sz="2000" b="1" dirty="0">
                <a:latin typeface="Times New Roman" panose="02020603050405020304" pitchFamily="18" charset="0"/>
                <a:cs typeface="Times New Roman" panose="02020603050405020304" pitchFamily="18" charset="0"/>
              </a:rPr>
              <a:t>2020</a:t>
            </a:r>
            <a:r>
              <a:rPr lang="lv-LV" sz="2000" b="1" dirty="0">
                <a:latin typeface="Times New Roman" panose="02020603050405020304" pitchFamily="18" charset="0"/>
                <a:cs typeface="Times New Roman" panose="02020603050405020304" pitchFamily="18" charset="0"/>
              </a:rPr>
              <a:t>.gada izdevumi pa ekonomiskajām kategorijām, </a:t>
            </a:r>
            <a:r>
              <a:rPr lang="lv-LV" sz="2000" b="1" dirty="0" err="1">
                <a:latin typeface="Times New Roman" panose="02020603050405020304" pitchFamily="18" charset="0"/>
                <a:cs typeface="Times New Roman" panose="02020603050405020304" pitchFamily="18" charset="0"/>
              </a:rPr>
              <a:t>tūkst.</a:t>
            </a:r>
            <a:r>
              <a:rPr lang="lv-LV" sz="2000" b="1" i="1" dirty="0" err="1">
                <a:latin typeface="Times New Roman" panose="02020603050405020304" pitchFamily="18" charset="0"/>
                <a:cs typeface="Times New Roman" panose="02020603050405020304" pitchFamily="18" charset="0"/>
              </a:rPr>
              <a:t>euro</a:t>
            </a:r>
            <a:endParaRPr lang="en-US" sz="2000" b="1" i="1" dirty="0">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sz="1400"/>
      </a:pPr>
      <a:endParaRPr lang="lv-LV"/>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600" b="1" i="0" u="none" strike="noStrike" kern="1200" cap="all" baseline="0">
              <a:solidFill>
                <a:schemeClr val="tx1">
                  <a:lumMod val="65000"/>
                  <a:lumOff val="35000"/>
                </a:schemeClr>
              </a:solidFill>
              <a:latin typeface="+mn-lt"/>
              <a:ea typeface="+mn-ea"/>
              <a:cs typeface="+mn-cs"/>
            </a:defRPr>
          </a:pPr>
          <a:endParaRPr lang="lv-LV"/>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Lapa1!$C$2</c:f>
              <c:strCache>
                <c:ptCount val="1"/>
                <c:pt idx="0">
                  <c:v>EUR</c:v>
                </c:pt>
              </c:strCache>
            </c:strRef>
          </c:tx>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A344-4C60-8ECE-1BBBCE4C3D96}"/>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A344-4C60-8ECE-1BBBCE4C3D96}"/>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A344-4C60-8ECE-1BBBCE4C3D96}"/>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A344-4C60-8ECE-1BBBCE4C3D96}"/>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A344-4C60-8ECE-1BBBCE4C3D96}"/>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A344-4C60-8ECE-1BBBCE4C3D96}"/>
              </c:ext>
            </c:extLst>
          </c:dPt>
          <c:dPt>
            <c:idx val="6"/>
            <c:bubble3D val="0"/>
            <c:spPr>
              <a:solidFill>
                <a:schemeClr val="accent1">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D-A344-4C60-8ECE-1BBBCE4C3D96}"/>
              </c:ext>
            </c:extLst>
          </c:dPt>
          <c:dPt>
            <c:idx val="7"/>
            <c:bubble3D val="0"/>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F-A344-4C60-8ECE-1BBBCE4C3D96}"/>
              </c:ext>
            </c:extLst>
          </c:dPt>
          <c:dPt>
            <c:idx val="8"/>
            <c:bubble3D val="0"/>
            <c:spPr>
              <a:solidFill>
                <a:schemeClr val="accent3">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11-A344-4C60-8ECE-1BBBCE4C3D96}"/>
              </c:ext>
            </c:extLst>
          </c:dPt>
          <c:dPt>
            <c:idx val="9"/>
            <c:bubble3D val="0"/>
            <c:spPr>
              <a:solidFill>
                <a:schemeClr val="accent4">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13-A344-4C60-8ECE-1BBBCE4C3D96}"/>
              </c:ext>
            </c:extLst>
          </c:dPt>
          <c:dLbls>
            <c:dLbl>
              <c:idx val="0"/>
              <c:layout>
                <c:manualLayout>
                  <c:x val="-0.23519920312638451"/>
                  <c:y val="2.0201177912273546E-3"/>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solidFill>
                      <a:latin typeface="+mn-lt"/>
                      <a:ea typeface="+mn-ea"/>
                      <a:cs typeface="+mn-cs"/>
                    </a:defRPr>
                  </a:pPr>
                  <a:endParaRPr lang="lv-LV"/>
                </a:p>
              </c:txPr>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A344-4C60-8ECE-1BBBCE4C3D96}"/>
                </c:ext>
              </c:extLst>
            </c:dLbl>
            <c:dLbl>
              <c:idx val="1"/>
              <c:layout>
                <c:manualLayout>
                  <c:x val="-6.0805123457355954E-2"/>
                  <c:y val="-0.11713593863141857"/>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2"/>
                      </a:solidFill>
                      <a:latin typeface="+mn-lt"/>
                      <a:ea typeface="+mn-ea"/>
                      <a:cs typeface="+mn-cs"/>
                    </a:defRPr>
                  </a:pPr>
                  <a:endParaRPr lang="lv-LV"/>
                </a:p>
              </c:txPr>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A344-4C60-8ECE-1BBBCE4C3D96}"/>
                </c:ext>
              </c:extLst>
            </c:dLbl>
            <c:dLbl>
              <c:idx val="2"/>
              <c:layout>
                <c:manualLayout>
                  <c:x val="5.6998768634712281E-2"/>
                  <c:y val="-1.8959419568393532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3"/>
                      </a:solidFill>
                      <a:latin typeface="+mn-lt"/>
                      <a:ea typeface="+mn-ea"/>
                      <a:cs typeface="+mn-cs"/>
                    </a:defRPr>
                  </a:pPr>
                  <a:endParaRPr lang="lv-LV"/>
                </a:p>
              </c:txPr>
              <c:showLegendKey val="0"/>
              <c:showVal val="0"/>
              <c:showCatName val="1"/>
              <c:showSerName val="0"/>
              <c:showPercent val="1"/>
              <c:showBubbleSize val="0"/>
              <c:extLst>
                <c:ext xmlns:c15="http://schemas.microsoft.com/office/drawing/2012/chart" uri="{CE6537A1-D6FC-4f65-9D91-7224C49458BB}">
                  <c15:layout>
                    <c:manualLayout>
                      <c:w val="0.2334108818469868"/>
                      <c:h val="0.12636373020790662"/>
                    </c:manualLayout>
                  </c15:layout>
                </c:ext>
                <c:ext xmlns:c16="http://schemas.microsoft.com/office/drawing/2014/chart" uri="{C3380CC4-5D6E-409C-BE32-E72D297353CC}">
                  <c16:uniqueId val="{00000005-A344-4C60-8ECE-1BBBCE4C3D96}"/>
                </c:ext>
              </c:extLst>
            </c:dLbl>
            <c:dLbl>
              <c:idx val="3"/>
              <c:layout>
                <c:manualLayout>
                  <c:x val="8.9949309304904995E-2"/>
                  <c:y val="-9.1315954911915277E-3"/>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4"/>
                      </a:solidFill>
                      <a:latin typeface="+mn-lt"/>
                      <a:ea typeface="+mn-ea"/>
                      <a:cs typeface="+mn-cs"/>
                    </a:defRPr>
                  </a:pPr>
                  <a:endParaRPr lang="lv-LV"/>
                </a:p>
              </c:txPr>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A344-4C60-8ECE-1BBBCE4C3D96}"/>
                </c:ext>
              </c:extLst>
            </c:dLbl>
            <c:dLbl>
              <c:idx val="4"/>
              <c:layout>
                <c:manualLayout>
                  <c:x val="4.4242557573202071E-2"/>
                  <c:y val="4.3795591104850966E-3"/>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5"/>
                      </a:solidFill>
                      <a:latin typeface="+mn-lt"/>
                      <a:ea typeface="+mn-ea"/>
                      <a:cs typeface="+mn-cs"/>
                    </a:defRPr>
                  </a:pPr>
                  <a:endParaRPr lang="lv-LV"/>
                </a:p>
              </c:txPr>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A344-4C60-8ECE-1BBBCE4C3D96}"/>
                </c:ext>
              </c:extLst>
            </c:dLbl>
            <c:dLbl>
              <c:idx val="5"/>
              <c:layout>
                <c:manualLayout>
                  <c:x val="1.7166515419565456E-2"/>
                  <c:y val="-0.13046324066276341"/>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6"/>
                      </a:solidFill>
                      <a:latin typeface="+mn-lt"/>
                      <a:ea typeface="+mn-ea"/>
                      <a:cs typeface="+mn-cs"/>
                    </a:defRPr>
                  </a:pPr>
                  <a:endParaRPr lang="lv-LV"/>
                </a:p>
              </c:txPr>
              <c:showLegendKey val="0"/>
              <c:showVal val="0"/>
              <c:showCatName val="1"/>
              <c:showSerName val="0"/>
              <c:showPercent val="1"/>
              <c:showBubbleSize val="0"/>
              <c:extLst>
                <c:ext xmlns:c15="http://schemas.microsoft.com/office/drawing/2012/chart" uri="{CE6537A1-D6FC-4f65-9D91-7224C49458BB}">
                  <c15:layout>
                    <c:manualLayout>
                      <c:w val="0.17465324384787473"/>
                      <c:h val="0.14029232365966735"/>
                    </c:manualLayout>
                  </c15:layout>
                </c:ext>
                <c:ext xmlns:c16="http://schemas.microsoft.com/office/drawing/2014/chart" uri="{C3380CC4-5D6E-409C-BE32-E72D297353CC}">
                  <c16:uniqueId val="{0000000B-A344-4C60-8ECE-1BBBCE4C3D96}"/>
                </c:ext>
              </c:extLst>
            </c:dLbl>
            <c:dLbl>
              <c:idx val="6"/>
              <c:layout>
                <c:manualLayout>
                  <c:x val="9.3038750590958744E-2"/>
                  <c:y val="-6.0937512400582754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lumMod val="60000"/>
                        </a:schemeClr>
                      </a:solidFill>
                      <a:latin typeface="+mn-lt"/>
                      <a:ea typeface="+mn-ea"/>
                      <a:cs typeface="+mn-cs"/>
                    </a:defRPr>
                  </a:pPr>
                  <a:endParaRPr lang="lv-LV"/>
                </a:p>
              </c:txPr>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D-A344-4C60-8ECE-1BBBCE4C3D96}"/>
                </c:ext>
              </c:extLst>
            </c:dLbl>
            <c:dLbl>
              <c:idx val="7"/>
              <c:layout>
                <c:manualLayout>
                  <c:x val="2.713281328774418E-3"/>
                  <c:y val="-3.3942399391578598E-3"/>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2">
                          <a:lumMod val="60000"/>
                        </a:schemeClr>
                      </a:solidFill>
                      <a:latin typeface="+mn-lt"/>
                      <a:ea typeface="+mn-ea"/>
                      <a:cs typeface="+mn-cs"/>
                    </a:defRPr>
                  </a:pPr>
                  <a:endParaRPr lang="lv-LV"/>
                </a:p>
              </c:txPr>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F-A344-4C60-8ECE-1BBBCE4C3D96}"/>
                </c:ext>
              </c:extLst>
            </c:dLbl>
            <c:dLbl>
              <c:idx val="8"/>
              <c:layout>
                <c:manualLayout>
                  <c:x val="1.1681164999893057E-3"/>
                  <c:y val="5.2667733446926768E-2"/>
                </c:manualLayout>
              </c:layout>
              <c:spPr>
                <a:noFill/>
                <a:ln>
                  <a:noFill/>
                </a:ln>
                <a:effectLst/>
              </c:spPr>
              <c:txPr>
                <a:bodyPr rot="0" spcFirstLastPara="1" vertOverflow="ellipsis" vert="horz" wrap="square" lIns="38100" tIns="19050" rIns="38100" bIns="19050" anchor="ctr" anchorCtr="1">
                  <a:noAutofit/>
                </a:bodyPr>
                <a:lstStyle/>
                <a:p>
                  <a:pPr>
                    <a:defRPr sz="1000" b="1" i="0" u="none" strike="noStrike" kern="1200" spc="0" baseline="0">
                      <a:solidFill>
                        <a:schemeClr val="accent3">
                          <a:lumMod val="60000"/>
                        </a:schemeClr>
                      </a:solidFill>
                      <a:latin typeface="+mn-lt"/>
                      <a:ea typeface="+mn-ea"/>
                      <a:cs typeface="+mn-cs"/>
                    </a:defRPr>
                  </a:pPr>
                  <a:endParaRPr lang="lv-LV"/>
                </a:p>
              </c:txPr>
              <c:showLegendKey val="0"/>
              <c:showVal val="0"/>
              <c:showCatName val="1"/>
              <c:showSerName val="0"/>
              <c:showPercent val="1"/>
              <c:showBubbleSize val="0"/>
              <c:extLst>
                <c:ext xmlns:c15="http://schemas.microsoft.com/office/drawing/2012/chart" uri="{CE6537A1-D6FC-4f65-9D91-7224C49458BB}">
                  <c15:layout>
                    <c:manualLayout>
                      <c:w val="0.13924107565716098"/>
                      <c:h val="0.13954058457582424"/>
                    </c:manualLayout>
                  </c15:layout>
                </c:ext>
                <c:ext xmlns:c16="http://schemas.microsoft.com/office/drawing/2014/chart" uri="{C3380CC4-5D6E-409C-BE32-E72D297353CC}">
                  <c16:uniqueId val="{00000011-A344-4C60-8ECE-1BBBCE4C3D96}"/>
                </c:ext>
              </c:extLst>
            </c:dLbl>
            <c:dLbl>
              <c:idx val="9"/>
              <c:layout>
                <c:manualLayout>
                  <c:x val="-0.10243443667329706"/>
                  <c:y val="5.4969155717350254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4">
                          <a:lumMod val="60000"/>
                        </a:schemeClr>
                      </a:solidFill>
                      <a:latin typeface="+mn-lt"/>
                      <a:ea typeface="+mn-ea"/>
                      <a:cs typeface="+mn-cs"/>
                    </a:defRPr>
                  </a:pPr>
                  <a:endParaRPr lang="lv-LV"/>
                </a:p>
              </c:txPr>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3-A344-4C60-8ECE-1BBBCE4C3D96}"/>
                </c:ext>
              </c:extLst>
            </c:dLbl>
            <c:spPr>
              <a:noFill/>
              <a:ln>
                <a:noFill/>
              </a:ln>
              <a:effectLst/>
            </c:sp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Lapa1!$B$3:$B$12</c:f>
              <c:strCache>
                <c:ptCount val="10"/>
                <c:pt idx="0">
                  <c:v>Vispārējie valdības dienesti</c:v>
                </c:pt>
                <c:pt idx="1">
                  <c:v>Aizsardzība</c:v>
                </c:pt>
                <c:pt idx="2">
                  <c:v>Sabiedriskā kārtība un drošība</c:v>
                </c:pt>
                <c:pt idx="3">
                  <c:v>Ekonomiskā darbība </c:v>
                </c:pt>
                <c:pt idx="4">
                  <c:v>Vides aizsardzība</c:v>
                </c:pt>
                <c:pt idx="5">
                  <c:v>Teritoriju un mājokļu apsaimniekošana </c:v>
                </c:pt>
                <c:pt idx="6">
                  <c:v>Veselība</c:v>
                </c:pt>
                <c:pt idx="7">
                  <c:v>Atpūta, kultūra un reliģija</c:v>
                </c:pt>
                <c:pt idx="8">
                  <c:v>Izglītība</c:v>
                </c:pt>
                <c:pt idx="9">
                  <c:v>Sociālā aizsardzība</c:v>
                </c:pt>
              </c:strCache>
            </c:strRef>
          </c:cat>
          <c:val>
            <c:numRef>
              <c:f>Lapa1!$C$3:$C$12</c:f>
              <c:numCache>
                <c:formatCode>#,##0</c:formatCode>
                <c:ptCount val="10"/>
                <c:pt idx="0">
                  <c:v>4990874</c:v>
                </c:pt>
                <c:pt idx="1">
                  <c:v>56582</c:v>
                </c:pt>
                <c:pt idx="2">
                  <c:v>439545</c:v>
                </c:pt>
                <c:pt idx="3">
                  <c:v>6768868</c:v>
                </c:pt>
                <c:pt idx="4">
                  <c:v>240355</c:v>
                </c:pt>
                <c:pt idx="5">
                  <c:v>11075068</c:v>
                </c:pt>
                <c:pt idx="6">
                  <c:v>39220</c:v>
                </c:pt>
                <c:pt idx="7">
                  <c:v>5581083</c:v>
                </c:pt>
                <c:pt idx="8">
                  <c:v>27260073</c:v>
                </c:pt>
                <c:pt idx="9">
                  <c:v>9650081</c:v>
                </c:pt>
              </c:numCache>
            </c:numRef>
          </c:val>
          <c:extLst>
            <c:ext xmlns:c16="http://schemas.microsoft.com/office/drawing/2014/chart" uri="{C3380CC4-5D6E-409C-BE32-E72D297353CC}">
              <c16:uniqueId val="{00000014-A344-4C60-8ECE-1BBBCE4C3D96}"/>
            </c:ext>
          </c:extLst>
        </c:ser>
        <c:dLbls>
          <c:showLegendKey val="0"/>
          <c:showVal val="0"/>
          <c:showCatName val="1"/>
          <c:showSerName val="0"/>
          <c:showPercent val="1"/>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v-LV"/>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dLbls>
          <c:dLblPos val="bestFit"/>
          <c:showLegendKey val="0"/>
          <c:showVal val="1"/>
          <c:showCatName val="0"/>
          <c:showSerName val="0"/>
          <c:showPercent val="0"/>
          <c:showBubbleSize val="0"/>
          <c:showLeaderLines val="0"/>
        </c:dLbls>
      </c:pie3DChart>
      <c:spPr>
        <a:noFill/>
        <a:ln>
          <a:noFill/>
        </a:ln>
        <a:effectLst/>
      </c:spPr>
    </c:plotArea>
    <c:legend>
      <c:legendPos val="b"/>
      <c:overlay val="0"/>
      <c:spPr>
        <a:noFill/>
        <a:ln>
          <a:noFill/>
        </a:ln>
        <a:effectLst/>
      </c:spPr>
      <c:txPr>
        <a:bodyPr rot="0" spcFirstLastPara="1" vertOverflow="ellipsis" vert="horz" wrap="square" anchor="ctr" anchorCtr="1"/>
        <a:lstStyle/>
        <a:p>
          <a:pPr rtl="0">
            <a:defRPr sz="1800" b="0" i="0" u="none" strike="noStrike" kern="1200" baseline="0">
              <a:solidFill>
                <a:schemeClr val="accent2">
                  <a:lumMod val="50000"/>
                </a:schemeClr>
              </a:solidFill>
              <a:latin typeface="Bookman Old Style" panose="02050604050505020204" pitchFamily="18" charset="0"/>
              <a:ea typeface="+mn-ea"/>
              <a:cs typeface="+mn-cs"/>
            </a:defRPr>
          </a:pPr>
          <a:endParaRPr lang="lv-LV"/>
        </a:p>
      </c:txPr>
    </c:legend>
    <c:plotVisOnly val="1"/>
    <c:dispBlanksAs val="gap"/>
    <c:showDLblsOverMax val="0"/>
  </c:chart>
  <c:spPr>
    <a:noFill/>
    <a:ln>
      <a:noFill/>
    </a:ln>
    <a:effectLst/>
  </c:spPr>
  <c:txPr>
    <a:bodyPr/>
    <a:lstStyle/>
    <a:p>
      <a:pPr>
        <a:defRPr sz="1000">
          <a:solidFill>
            <a:schemeClr val="accent2">
              <a:lumMod val="50000"/>
            </a:schemeClr>
          </a:solidFill>
          <a:latin typeface="Bookman Old Style" panose="02050604050505020204" pitchFamily="18" charset="0"/>
        </a:defRPr>
      </a:pPr>
      <a:endParaRPr lang="lv-LV"/>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0969492880345348E-2"/>
          <c:y val="9.0019015133114791E-2"/>
          <c:w val="0.84889512516003729"/>
          <c:h val="0.81996196973377045"/>
        </c:manualLayout>
      </c:layout>
      <c:pie3DChart>
        <c:varyColors val="1"/>
        <c:dLbls>
          <c:dLblPos val="bestFit"/>
          <c:showLegendKey val="0"/>
          <c:showVal val="1"/>
          <c:showCatName val="0"/>
          <c:showSerName val="0"/>
          <c:showPercent val="0"/>
          <c:showBubbleSize val="0"/>
          <c:showLeaderLines val="0"/>
        </c:dLbls>
      </c:pie3DChart>
      <c:spPr>
        <a:noFill/>
        <a:ln>
          <a:noFill/>
        </a:ln>
        <a:effectLst/>
      </c:spPr>
    </c:plotArea>
    <c:plotVisOnly val="1"/>
    <c:dispBlanksAs val="gap"/>
    <c:showDLblsOverMax val="0"/>
  </c:chart>
  <c:spPr>
    <a:noFill/>
    <a:ln>
      <a:noFill/>
    </a:ln>
    <a:effectLst/>
  </c:spPr>
  <c:txPr>
    <a:bodyPr/>
    <a:lstStyle/>
    <a:p>
      <a:pPr>
        <a:defRPr sz="1400">
          <a:solidFill>
            <a:schemeClr val="accent2">
              <a:lumMod val="50000"/>
            </a:schemeClr>
          </a:solidFill>
          <a:latin typeface="Times New Roman" panose="02020603050405020304" pitchFamily="18" charset="0"/>
          <a:cs typeface="Times New Roman" panose="02020603050405020304" pitchFamily="18" charset="0"/>
        </a:defRPr>
      </a:pPr>
      <a:endParaRPr lang="lv-LV"/>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600" b="1" i="0" u="none" strike="noStrike" kern="1200" cap="all" baseline="0">
              <a:solidFill>
                <a:schemeClr val="tx1">
                  <a:lumMod val="65000"/>
                  <a:lumOff val="35000"/>
                </a:schemeClr>
              </a:solidFill>
              <a:latin typeface="+mn-lt"/>
              <a:ea typeface="+mn-ea"/>
              <a:cs typeface="+mn-cs"/>
            </a:defRPr>
          </a:pPr>
          <a:endParaRPr lang="lv-LV"/>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Lapa2!$C$2</c:f>
              <c:strCache>
                <c:ptCount val="1"/>
                <c:pt idx="0">
                  <c:v>EUR</c:v>
                </c:pt>
              </c:strCache>
            </c:strRef>
          </c:tx>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26DF-47CB-98DF-CA43CBE2A1FA}"/>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26DF-47CB-98DF-CA43CBE2A1FA}"/>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26DF-47CB-98DF-CA43CBE2A1FA}"/>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26DF-47CB-98DF-CA43CBE2A1FA}"/>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26DF-47CB-98DF-CA43CBE2A1FA}"/>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26DF-47CB-98DF-CA43CBE2A1FA}"/>
              </c:ext>
            </c:extLst>
          </c:dPt>
          <c:dLbls>
            <c:dLbl>
              <c:idx val="0"/>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solidFill>
                      <a:latin typeface="+mn-lt"/>
                      <a:ea typeface="+mn-ea"/>
                      <a:cs typeface="+mn-cs"/>
                    </a:defRPr>
                  </a:pPr>
                  <a:endParaRPr lang="lv-LV"/>
                </a:p>
              </c:txPr>
              <c:dLblPos val="outEnd"/>
              <c:showLegendKey val="0"/>
              <c:showVal val="0"/>
              <c:showCatName val="1"/>
              <c:showSerName val="0"/>
              <c:showPercent val="1"/>
              <c:showBubbleSize val="0"/>
              <c:extLst>
                <c:ext xmlns:c16="http://schemas.microsoft.com/office/drawing/2014/chart" uri="{C3380CC4-5D6E-409C-BE32-E72D297353CC}">
                  <c16:uniqueId val="{00000001-26DF-47CB-98DF-CA43CBE2A1FA}"/>
                </c:ext>
              </c:extLst>
            </c:dLbl>
            <c:dLbl>
              <c:idx val="1"/>
              <c:layout>
                <c:manualLayout>
                  <c:x val="-3.2390173767508712E-3"/>
                  <c:y val="9.2189488247520573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2"/>
                      </a:solidFill>
                      <a:latin typeface="+mn-lt"/>
                      <a:ea typeface="+mn-ea"/>
                      <a:cs typeface="+mn-cs"/>
                    </a:defRPr>
                  </a:pPr>
                  <a:endParaRPr lang="lv-LV"/>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26DF-47CB-98DF-CA43CBE2A1FA}"/>
                </c:ext>
              </c:extLst>
            </c:dLbl>
            <c:dLbl>
              <c:idx val="2"/>
              <c:layout>
                <c:manualLayout>
                  <c:x val="-9.0954609701703135E-3"/>
                  <c:y val="0.11096882844608959"/>
                </c:manualLayout>
              </c:layout>
              <c:spPr>
                <a:noFill/>
                <a:ln>
                  <a:noFill/>
                </a:ln>
                <a:effectLst/>
              </c:spPr>
              <c:txPr>
                <a:bodyPr rot="0" spcFirstLastPara="1" vertOverflow="ellipsis" vert="horz" wrap="square" lIns="38100" tIns="19050" rIns="38100" bIns="19050" anchor="ctr" anchorCtr="1">
                  <a:noAutofit/>
                </a:bodyPr>
                <a:lstStyle/>
                <a:p>
                  <a:pPr>
                    <a:defRPr sz="1000" b="1" i="0" u="none" strike="noStrike" kern="1200" spc="0" baseline="0">
                      <a:solidFill>
                        <a:schemeClr val="accent3"/>
                      </a:solidFill>
                      <a:latin typeface="+mn-lt"/>
                      <a:ea typeface="+mn-ea"/>
                      <a:cs typeface="+mn-cs"/>
                    </a:defRPr>
                  </a:pPr>
                  <a:endParaRPr lang="lv-LV"/>
                </a:p>
              </c:txPr>
              <c:dLblPos val="bestFit"/>
              <c:showLegendKey val="0"/>
              <c:showVal val="0"/>
              <c:showCatName val="1"/>
              <c:showSerName val="0"/>
              <c:showPercent val="1"/>
              <c:showBubbleSize val="0"/>
              <c:extLst>
                <c:ext xmlns:c15="http://schemas.microsoft.com/office/drawing/2012/chart" uri="{CE6537A1-D6FC-4f65-9D91-7224C49458BB}">
                  <c15:layout>
                    <c:manualLayout>
                      <c:w val="0.15760041104882669"/>
                      <c:h val="0.16529233800231374"/>
                    </c:manualLayout>
                  </c15:layout>
                </c:ext>
                <c:ext xmlns:c16="http://schemas.microsoft.com/office/drawing/2014/chart" uri="{C3380CC4-5D6E-409C-BE32-E72D297353CC}">
                  <c16:uniqueId val="{00000005-26DF-47CB-98DF-CA43CBE2A1FA}"/>
                </c:ext>
              </c:extLst>
            </c:dLbl>
            <c:dLbl>
              <c:idx val="3"/>
              <c:layout>
                <c:manualLayout>
                  <c:x val="0"/>
                  <c:y val="-3.4144254906489104E-3"/>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4"/>
                      </a:solidFill>
                      <a:latin typeface="+mn-lt"/>
                      <a:ea typeface="+mn-ea"/>
                      <a:cs typeface="+mn-cs"/>
                    </a:defRPr>
                  </a:pPr>
                  <a:endParaRPr lang="lv-LV"/>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26DF-47CB-98DF-CA43CBE2A1FA}"/>
                </c:ext>
              </c:extLst>
            </c:dLbl>
            <c:dLbl>
              <c:idx val="4"/>
              <c:layout>
                <c:manualLayout>
                  <c:x val="8.4990775172016989E-2"/>
                  <c:y val="-0.15364914707920097"/>
                </c:manualLayout>
              </c:layout>
              <c:spPr>
                <a:noFill/>
                <a:ln>
                  <a:noFill/>
                </a:ln>
                <a:effectLst/>
              </c:spPr>
              <c:txPr>
                <a:bodyPr rot="0" spcFirstLastPara="1" vertOverflow="ellipsis" vert="horz" wrap="square" lIns="38100" tIns="19050" rIns="38100" bIns="19050" anchor="ctr" anchorCtr="1">
                  <a:noAutofit/>
                </a:bodyPr>
                <a:lstStyle/>
                <a:p>
                  <a:pPr>
                    <a:defRPr sz="1000" b="1" i="0" u="none" strike="noStrike" kern="1200" spc="0" baseline="0">
                      <a:solidFill>
                        <a:schemeClr val="accent5"/>
                      </a:solidFill>
                      <a:latin typeface="+mn-lt"/>
                      <a:ea typeface="+mn-ea"/>
                      <a:cs typeface="+mn-cs"/>
                    </a:defRPr>
                  </a:pPr>
                  <a:endParaRPr lang="lv-LV"/>
                </a:p>
              </c:txPr>
              <c:dLblPos val="bestFit"/>
              <c:showLegendKey val="0"/>
              <c:showVal val="0"/>
              <c:showCatName val="1"/>
              <c:showSerName val="0"/>
              <c:showPercent val="1"/>
              <c:showBubbleSize val="0"/>
              <c:extLst>
                <c:ext xmlns:c15="http://schemas.microsoft.com/office/drawing/2012/chart" uri="{CE6537A1-D6FC-4f65-9D91-7224C49458BB}">
                  <c15:layout>
                    <c:manualLayout>
                      <c:w val="0.22503155701809188"/>
                      <c:h val="0.24732404484135423"/>
                    </c:manualLayout>
                  </c15:layout>
                </c:ext>
                <c:ext xmlns:c16="http://schemas.microsoft.com/office/drawing/2014/chart" uri="{C3380CC4-5D6E-409C-BE32-E72D297353CC}">
                  <c16:uniqueId val="{00000009-26DF-47CB-98DF-CA43CBE2A1FA}"/>
                </c:ext>
              </c:extLst>
            </c:dLbl>
            <c:dLbl>
              <c:idx val="5"/>
              <c:layout>
                <c:manualLayout>
                  <c:x val="0.17760903995417113"/>
                  <c:y val="-3.7558680397138014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6"/>
                      </a:solidFill>
                      <a:latin typeface="+mn-lt"/>
                      <a:ea typeface="+mn-ea"/>
                      <a:cs typeface="+mn-cs"/>
                    </a:defRPr>
                  </a:pPr>
                  <a:endParaRPr lang="lv-LV"/>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26DF-47CB-98DF-CA43CBE2A1FA}"/>
                </c:ext>
              </c:extLst>
            </c:dLbl>
            <c:spPr>
              <a:noFill/>
              <a:ln>
                <a:noFill/>
              </a:ln>
              <a:effectLst/>
            </c:sp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Lapa2!$B$3:$B$8</c:f>
              <c:strCache>
                <c:ptCount val="6"/>
                <c:pt idx="0">
                  <c:v>Atlīdzība</c:v>
                </c:pt>
                <c:pt idx="1">
                  <c:v>Preces un pakalpojumi</c:v>
                </c:pt>
                <c:pt idx="2">
                  <c:v>Procentu izdevumi</c:v>
                </c:pt>
                <c:pt idx="3">
                  <c:v>Subsīdijas, dotācijas un sociāla rakstura maksājumi un kompensācijas</c:v>
                </c:pt>
                <c:pt idx="4">
                  <c:v>Transferti, uzturēšanas izdevumu transferti, pašu resursu maksājumi, starptautiskā sadarbība</c:v>
                </c:pt>
                <c:pt idx="5">
                  <c:v>Kapitālie izdevumi</c:v>
                </c:pt>
              </c:strCache>
            </c:strRef>
          </c:cat>
          <c:val>
            <c:numRef>
              <c:f>Lapa2!$C$3:$C$8</c:f>
              <c:numCache>
                <c:formatCode>#,##0</c:formatCode>
                <c:ptCount val="6"/>
                <c:pt idx="0">
                  <c:v>36586300</c:v>
                </c:pt>
                <c:pt idx="1">
                  <c:v>12876232</c:v>
                </c:pt>
                <c:pt idx="2">
                  <c:v>965889</c:v>
                </c:pt>
                <c:pt idx="3">
                  <c:v>3767604</c:v>
                </c:pt>
                <c:pt idx="4">
                  <c:v>618273</c:v>
                </c:pt>
                <c:pt idx="5">
                  <c:v>11287451</c:v>
                </c:pt>
              </c:numCache>
            </c:numRef>
          </c:val>
          <c:extLst>
            <c:ext xmlns:c16="http://schemas.microsoft.com/office/drawing/2014/chart" uri="{C3380CC4-5D6E-409C-BE32-E72D297353CC}">
              <c16:uniqueId val="{0000000C-26DF-47CB-98DF-CA43CBE2A1FA}"/>
            </c:ext>
          </c:extLst>
        </c:ser>
        <c:dLbls>
          <c:dLblPos val="outEnd"/>
          <c:showLegendKey val="0"/>
          <c:showVal val="0"/>
          <c:showCatName val="1"/>
          <c:showSerName val="0"/>
          <c:showPercent val="1"/>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v-LV"/>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15BE729-492F-4FC0-88AA-07BE8F344F8E}"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lv-LV"/>
        </a:p>
      </dgm:t>
    </dgm:pt>
    <dgm:pt modelId="{7B32C5EF-75E9-421B-8D0F-8F3AE130A6F6}">
      <dgm:prSet custT="1"/>
      <dgm:spPr>
        <a:solidFill>
          <a:schemeClr val="accent2">
            <a:lumMod val="40000"/>
            <a:lumOff val="60000"/>
            <a:alpha val="90000"/>
          </a:schemeClr>
        </a:solidFill>
        <a:ln>
          <a:solidFill>
            <a:schemeClr val="accent3">
              <a:lumMod val="50000"/>
            </a:schemeClr>
          </a:solidFill>
        </a:ln>
      </dgm:spPr>
      <dgm:t>
        <a:bodyPr/>
        <a:lstStyle/>
        <a:p>
          <a:pPr algn="l" rtl="0"/>
          <a:r>
            <a:rPr lang="lv-LV" sz="2000" b="1" u="sng" dirty="0">
              <a:solidFill>
                <a:schemeClr val="accent2">
                  <a:lumMod val="50000"/>
                </a:schemeClr>
              </a:solidFill>
              <a:latin typeface="Bookman Old Style" panose="02050604050505020204" pitchFamily="18" charset="0"/>
            </a:rPr>
            <a:t>finanšu pārskata</a:t>
          </a:r>
          <a:r>
            <a:rPr lang="lv-LV" sz="2000" dirty="0">
              <a:solidFill>
                <a:schemeClr val="accent2">
                  <a:lumMod val="50000"/>
                </a:schemeClr>
              </a:solidFill>
              <a:latin typeface="Bookman Old Style" panose="02050604050505020204" pitchFamily="18" charset="0"/>
            </a:rPr>
            <a:t>, </a:t>
          </a:r>
          <a:r>
            <a:rPr lang="lv-LV" sz="1800" dirty="0">
              <a:solidFill>
                <a:schemeClr val="accent2">
                  <a:lumMod val="50000"/>
                </a:schemeClr>
              </a:solidFill>
              <a:latin typeface="Bookman Old Style" panose="02050604050505020204" pitchFamily="18" charset="0"/>
            </a:rPr>
            <a:t>kurš sastāv no</a:t>
          </a:r>
          <a:r>
            <a:rPr lang="lv-LV" sz="2000" dirty="0">
              <a:solidFill>
                <a:schemeClr val="accent2">
                  <a:lumMod val="50000"/>
                </a:schemeClr>
              </a:solidFill>
              <a:latin typeface="Bookman Old Style" panose="02050604050505020204" pitchFamily="18" charset="0"/>
            </a:rPr>
            <a:t>:                                             * </a:t>
          </a:r>
          <a:r>
            <a:rPr lang="lv-LV" sz="1800" dirty="0">
              <a:solidFill>
                <a:schemeClr val="accent2">
                  <a:lumMod val="50000"/>
                </a:schemeClr>
              </a:solidFill>
              <a:latin typeface="Bookman Old Style" panose="02050604050505020204" pitchFamily="18" charset="0"/>
            </a:rPr>
            <a:t>bilances                                                                      * pārskata par darbības finansiālajiem rezultātiem                                                     * pašu kapitāla izmaiņu pārskata                                                    * naudas plūsmas pārskata                                                                       * finanšu pārskata pielikumiem</a:t>
          </a:r>
        </a:p>
      </dgm:t>
    </dgm:pt>
    <dgm:pt modelId="{C7B3FA28-3EC4-4D09-AA5D-FD3AC0AE8C9C}" type="parTrans" cxnId="{B7852742-C25E-4B9F-B9BA-7CADE30334F6}">
      <dgm:prSet/>
      <dgm:spPr/>
      <dgm:t>
        <a:bodyPr/>
        <a:lstStyle/>
        <a:p>
          <a:endParaRPr lang="lv-LV"/>
        </a:p>
      </dgm:t>
    </dgm:pt>
    <dgm:pt modelId="{5C2A25A9-43DE-48D5-A495-E0AA258612C4}" type="sibTrans" cxnId="{B7852742-C25E-4B9F-B9BA-7CADE30334F6}">
      <dgm:prSet/>
      <dgm:spPr/>
      <dgm:t>
        <a:bodyPr/>
        <a:lstStyle/>
        <a:p>
          <a:endParaRPr lang="lv-LV"/>
        </a:p>
      </dgm:t>
    </dgm:pt>
    <dgm:pt modelId="{62088FE9-C5F9-46E3-8D3E-3780787FEE23}">
      <dgm:prSet/>
      <dgm:spPr>
        <a:solidFill>
          <a:schemeClr val="accent2">
            <a:lumMod val="40000"/>
            <a:lumOff val="60000"/>
            <a:alpha val="90000"/>
          </a:schemeClr>
        </a:solidFill>
        <a:ln>
          <a:solidFill>
            <a:schemeClr val="accent3">
              <a:lumMod val="50000"/>
            </a:schemeClr>
          </a:solidFill>
        </a:ln>
      </dgm:spPr>
      <dgm:t>
        <a:bodyPr/>
        <a:lstStyle/>
        <a:p>
          <a:pPr algn="l" rtl="0"/>
          <a:r>
            <a:rPr lang="lv-LV" sz="2000" b="1" u="sng" dirty="0">
              <a:solidFill>
                <a:schemeClr val="accent2">
                  <a:lumMod val="50000"/>
                </a:schemeClr>
              </a:solidFill>
              <a:latin typeface="Bookman Old Style" panose="02050604050505020204" pitchFamily="18" charset="0"/>
            </a:rPr>
            <a:t>vadības ziņojuma</a:t>
          </a:r>
          <a:endParaRPr lang="lv-LV" sz="2000" dirty="0">
            <a:solidFill>
              <a:schemeClr val="accent2">
                <a:lumMod val="50000"/>
              </a:schemeClr>
            </a:solidFill>
            <a:latin typeface="Bookman Old Style" panose="02050604050505020204" pitchFamily="18" charset="0"/>
          </a:endParaRPr>
        </a:p>
      </dgm:t>
    </dgm:pt>
    <dgm:pt modelId="{73285225-9D9C-44C1-A464-938E3BF9ADDE}" type="parTrans" cxnId="{0608BC0C-0E9B-4988-AE4A-2A00C0DFBE32}">
      <dgm:prSet/>
      <dgm:spPr/>
      <dgm:t>
        <a:bodyPr/>
        <a:lstStyle/>
        <a:p>
          <a:endParaRPr lang="lv-LV"/>
        </a:p>
      </dgm:t>
    </dgm:pt>
    <dgm:pt modelId="{E17B5E90-0A3D-45B1-AED8-6924BC9BB22E}" type="sibTrans" cxnId="{0608BC0C-0E9B-4988-AE4A-2A00C0DFBE32}">
      <dgm:prSet/>
      <dgm:spPr/>
      <dgm:t>
        <a:bodyPr/>
        <a:lstStyle/>
        <a:p>
          <a:endParaRPr lang="lv-LV"/>
        </a:p>
      </dgm:t>
    </dgm:pt>
    <dgm:pt modelId="{9164EAEF-BAC9-401F-A77F-13FBD3CCAB59}">
      <dgm:prSet/>
      <dgm:spPr>
        <a:solidFill>
          <a:schemeClr val="accent2">
            <a:lumMod val="40000"/>
            <a:lumOff val="60000"/>
            <a:alpha val="90000"/>
          </a:schemeClr>
        </a:solidFill>
        <a:ln>
          <a:solidFill>
            <a:schemeClr val="accent3">
              <a:lumMod val="50000"/>
            </a:schemeClr>
          </a:solidFill>
        </a:ln>
      </dgm:spPr>
      <dgm:t>
        <a:bodyPr/>
        <a:lstStyle/>
        <a:p>
          <a:pPr algn="l" rtl="0"/>
          <a:r>
            <a:rPr lang="lv-LV" sz="2000" b="1" u="sng" dirty="0">
              <a:solidFill>
                <a:schemeClr val="accent2">
                  <a:lumMod val="50000"/>
                </a:schemeClr>
              </a:solidFill>
              <a:latin typeface="Bookman Old Style" panose="02050604050505020204" pitchFamily="18" charset="0"/>
            </a:rPr>
            <a:t>budžeta izpildes pārskata</a:t>
          </a:r>
        </a:p>
      </dgm:t>
    </dgm:pt>
    <dgm:pt modelId="{86DE7900-BE3E-41D1-839D-77120793604D}" type="parTrans" cxnId="{6B00E7FE-500B-4CF1-A26F-AD65C43199F7}">
      <dgm:prSet/>
      <dgm:spPr/>
      <dgm:t>
        <a:bodyPr/>
        <a:lstStyle/>
        <a:p>
          <a:endParaRPr lang="lv-LV"/>
        </a:p>
      </dgm:t>
    </dgm:pt>
    <dgm:pt modelId="{8F61581F-BB6C-4B48-8399-3C167CE37F4C}" type="sibTrans" cxnId="{6B00E7FE-500B-4CF1-A26F-AD65C43199F7}">
      <dgm:prSet/>
      <dgm:spPr/>
      <dgm:t>
        <a:bodyPr/>
        <a:lstStyle/>
        <a:p>
          <a:endParaRPr lang="lv-LV"/>
        </a:p>
      </dgm:t>
    </dgm:pt>
    <dgm:pt modelId="{57E25880-0E02-49C1-981B-17E6E4F1794C}">
      <dgm:prSet/>
      <dgm:spPr>
        <a:solidFill>
          <a:schemeClr val="accent2">
            <a:lumMod val="60000"/>
            <a:lumOff val="40000"/>
          </a:schemeClr>
        </a:solidFill>
        <a:ln>
          <a:solidFill>
            <a:schemeClr val="accent3">
              <a:lumMod val="50000"/>
            </a:schemeClr>
          </a:solidFill>
        </a:ln>
      </dgm:spPr>
      <dgm:t>
        <a:bodyPr/>
        <a:lstStyle/>
        <a:p>
          <a:pPr rtl="0"/>
          <a:r>
            <a:rPr lang="lv-LV" b="1"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t>Gada pārskats sastāv no:</a:t>
          </a:r>
        </a:p>
      </dgm:t>
    </dgm:pt>
    <dgm:pt modelId="{914EBDBB-B9C2-4848-88E3-12176A76F80A}" type="sibTrans" cxnId="{6E0F5758-AD25-4E6A-BEC3-E58125FF4288}">
      <dgm:prSet/>
      <dgm:spPr/>
      <dgm:t>
        <a:bodyPr/>
        <a:lstStyle/>
        <a:p>
          <a:endParaRPr lang="lv-LV"/>
        </a:p>
      </dgm:t>
    </dgm:pt>
    <dgm:pt modelId="{B76D4CA8-C507-407F-A329-02C742730761}" type="parTrans" cxnId="{6E0F5758-AD25-4E6A-BEC3-E58125FF4288}">
      <dgm:prSet/>
      <dgm:spPr/>
      <dgm:t>
        <a:bodyPr/>
        <a:lstStyle/>
        <a:p>
          <a:endParaRPr lang="lv-LV"/>
        </a:p>
      </dgm:t>
    </dgm:pt>
    <dgm:pt modelId="{F8A5D76D-0D8E-4873-9B17-4110180BAEA3}" type="pres">
      <dgm:prSet presAssocID="{C15BE729-492F-4FC0-88AA-07BE8F344F8E}" presName="linearFlow" presStyleCnt="0">
        <dgm:presLayoutVars>
          <dgm:dir/>
          <dgm:animLvl val="lvl"/>
          <dgm:resizeHandles val="exact"/>
        </dgm:presLayoutVars>
      </dgm:prSet>
      <dgm:spPr/>
    </dgm:pt>
    <dgm:pt modelId="{7ED82B55-A91B-4337-B869-04E18EED1526}" type="pres">
      <dgm:prSet presAssocID="{57E25880-0E02-49C1-981B-17E6E4F1794C}" presName="composite" presStyleCnt="0"/>
      <dgm:spPr/>
    </dgm:pt>
    <dgm:pt modelId="{7A48DA4E-05C9-4E72-9320-F0AE68757EED}" type="pres">
      <dgm:prSet presAssocID="{57E25880-0E02-49C1-981B-17E6E4F1794C}" presName="parentText" presStyleLbl="alignNode1" presStyleIdx="0" presStyleCnt="1" custAng="0" custLinFactNeighborX="-29689" custLinFactNeighborY="-19090">
        <dgm:presLayoutVars>
          <dgm:chMax val="1"/>
          <dgm:bulletEnabled val="1"/>
        </dgm:presLayoutVars>
      </dgm:prSet>
      <dgm:spPr>
        <a:prstGeom prst="flowChartDocument">
          <a:avLst/>
        </a:prstGeom>
      </dgm:spPr>
    </dgm:pt>
    <dgm:pt modelId="{5CD801DE-AC6C-46ED-B897-87BD7C9B35D5}" type="pres">
      <dgm:prSet presAssocID="{57E25880-0E02-49C1-981B-17E6E4F1794C}" presName="descendantText" presStyleLbl="alignAcc1" presStyleIdx="0" presStyleCnt="1" custScaleX="98500" custScaleY="140194" custLinFactNeighborX="1900" custLinFactNeighborY="27906">
        <dgm:presLayoutVars>
          <dgm:bulletEnabled val="1"/>
        </dgm:presLayoutVars>
      </dgm:prSet>
      <dgm:spPr/>
    </dgm:pt>
  </dgm:ptLst>
  <dgm:cxnLst>
    <dgm:cxn modelId="{868C1108-B6E4-43A0-9852-38B97F47E65A}" type="presOf" srcId="{7B32C5EF-75E9-421B-8D0F-8F3AE130A6F6}" destId="{5CD801DE-AC6C-46ED-B897-87BD7C9B35D5}" srcOrd="0" destOrd="0" presId="urn:microsoft.com/office/officeart/2005/8/layout/chevron2"/>
    <dgm:cxn modelId="{0608BC0C-0E9B-4988-AE4A-2A00C0DFBE32}" srcId="{57E25880-0E02-49C1-981B-17E6E4F1794C}" destId="{62088FE9-C5F9-46E3-8D3E-3780787FEE23}" srcOrd="1" destOrd="0" parTransId="{73285225-9D9C-44C1-A464-938E3BF9ADDE}" sibTransId="{E17B5E90-0A3D-45B1-AED8-6924BC9BB22E}"/>
    <dgm:cxn modelId="{74313B1C-A058-4AED-8CBE-BA9592675D8A}" type="presOf" srcId="{9164EAEF-BAC9-401F-A77F-13FBD3CCAB59}" destId="{5CD801DE-AC6C-46ED-B897-87BD7C9B35D5}" srcOrd="0" destOrd="2" presId="urn:microsoft.com/office/officeart/2005/8/layout/chevron2"/>
    <dgm:cxn modelId="{B7852742-C25E-4B9F-B9BA-7CADE30334F6}" srcId="{57E25880-0E02-49C1-981B-17E6E4F1794C}" destId="{7B32C5EF-75E9-421B-8D0F-8F3AE130A6F6}" srcOrd="0" destOrd="0" parTransId="{C7B3FA28-3EC4-4D09-AA5D-FD3AC0AE8C9C}" sibTransId="{5C2A25A9-43DE-48D5-A495-E0AA258612C4}"/>
    <dgm:cxn modelId="{BAAC4444-6A6A-4FB1-9FC4-2E81E06BB0F4}" type="presOf" srcId="{C15BE729-492F-4FC0-88AA-07BE8F344F8E}" destId="{F8A5D76D-0D8E-4873-9B17-4110180BAEA3}" srcOrd="0" destOrd="0" presId="urn:microsoft.com/office/officeart/2005/8/layout/chevron2"/>
    <dgm:cxn modelId="{6E0F5758-AD25-4E6A-BEC3-E58125FF4288}" srcId="{C15BE729-492F-4FC0-88AA-07BE8F344F8E}" destId="{57E25880-0E02-49C1-981B-17E6E4F1794C}" srcOrd="0" destOrd="0" parTransId="{B76D4CA8-C507-407F-A329-02C742730761}" sibTransId="{914EBDBB-B9C2-4848-88E3-12176A76F80A}"/>
    <dgm:cxn modelId="{15183982-D2BF-40E0-A025-A962F5B80E79}" type="presOf" srcId="{62088FE9-C5F9-46E3-8D3E-3780787FEE23}" destId="{5CD801DE-AC6C-46ED-B897-87BD7C9B35D5}" srcOrd="0" destOrd="1" presId="urn:microsoft.com/office/officeart/2005/8/layout/chevron2"/>
    <dgm:cxn modelId="{AEC73DE3-FD50-4524-B782-FA2049DA170D}" type="presOf" srcId="{57E25880-0E02-49C1-981B-17E6E4F1794C}" destId="{7A48DA4E-05C9-4E72-9320-F0AE68757EED}" srcOrd="0" destOrd="0" presId="urn:microsoft.com/office/officeart/2005/8/layout/chevron2"/>
    <dgm:cxn modelId="{6B00E7FE-500B-4CF1-A26F-AD65C43199F7}" srcId="{57E25880-0E02-49C1-981B-17E6E4F1794C}" destId="{9164EAEF-BAC9-401F-A77F-13FBD3CCAB59}" srcOrd="2" destOrd="0" parTransId="{86DE7900-BE3E-41D1-839D-77120793604D}" sibTransId="{8F61581F-BB6C-4B48-8399-3C167CE37F4C}"/>
    <dgm:cxn modelId="{35C02436-B5B5-4E31-B54F-7AC8BA74D069}" type="presParOf" srcId="{F8A5D76D-0D8E-4873-9B17-4110180BAEA3}" destId="{7ED82B55-A91B-4337-B869-04E18EED1526}" srcOrd="0" destOrd="0" presId="urn:microsoft.com/office/officeart/2005/8/layout/chevron2"/>
    <dgm:cxn modelId="{2199978D-7F8D-44D3-9E79-F123E92005D1}" type="presParOf" srcId="{7ED82B55-A91B-4337-B869-04E18EED1526}" destId="{7A48DA4E-05C9-4E72-9320-F0AE68757EED}" srcOrd="0" destOrd="0" presId="urn:microsoft.com/office/officeart/2005/8/layout/chevron2"/>
    <dgm:cxn modelId="{BE36B9BF-F558-41FB-B96F-49F7A1BC15DF}" type="presParOf" srcId="{7ED82B55-A91B-4337-B869-04E18EED1526}" destId="{5CD801DE-AC6C-46ED-B897-87BD7C9B35D5}"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48DA4E-05C9-4E72-9320-F0AE68757EED}">
      <dsp:nvSpPr>
        <dsp:cNvPr id="0" name=""/>
        <dsp:cNvSpPr/>
      </dsp:nvSpPr>
      <dsp:spPr>
        <a:xfrm rot="5400000">
          <a:off x="-437054" y="437054"/>
          <a:ext cx="2913699" cy="2039589"/>
        </a:xfrm>
        <a:prstGeom prst="flowChartDocument">
          <a:avLst/>
        </a:prstGeom>
        <a:solidFill>
          <a:schemeClr val="accent2">
            <a:lumMod val="60000"/>
            <a:lumOff val="40000"/>
          </a:schemeClr>
        </a:solidFill>
        <a:ln w="19050" cap="rnd" cmpd="sng" algn="ctr">
          <a:solidFill>
            <a:schemeClr val="accent3">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rtl="0">
            <a:lnSpc>
              <a:spcPct val="90000"/>
            </a:lnSpc>
            <a:spcBef>
              <a:spcPct val="0"/>
            </a:spcBef>
            <a:spcAft>
              <a:spcPct val="35000"/>
            </a:spcAft>
            <a:buNone/>
          </a:pPr>
          <a:r>
            <a:rPr lang="lv-LV" sz="2800" b="1" kern="1200"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t>Gada pārskats sastāv no:</a:t>
          </a:r>
        </a:p>
      </dsp:txBody>
      <dsp:txXfrm rot="-5400000">
        <a:off x="403953" y="-1"/>
        <a:ext cx="1635637" cy="2913699"/>
      </dsp:txXfrm>
    </dsp:sp>
    <dsp:sp modelId="{5CD801DE-AC6C-46ED-B897-87BD7C9B35D5}">
      <dsp:nvSpPr>
        <dsp:cNvPr id="0" name=""/>
        <dsp:cNvSpPr/>
      </dsp:nvSpPr>
      <dsp:spPr>
        <a:xfrm rot="5400000">
          <a:off x="4222604" y="-1540549"/>
          <a:ext cx="2655140" cy="6813648"/>
        </a:xfrm>
        <a:prstGeom prst="round2SameRect">
          <a:avLst/>
        </a:prstGeom>
        <a:solidFill>
          <a:schemeClr val="accent2">
            <a:lumMod val="40000"/>
            <a:lumOff val="60000"/>
            <a:alpha val="90000"/>
          </a:schemeClr>
        </a:solidFill>
        <a:ln w="19050" cap="rnd" cmpd="sng" algn="ctr">
          <a:solidFill>
            <a:schemeClr val="accent3">
              <a:lumMod val="5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rtl="0">
            <a:lnSpc>
              <a:spcPct val="90000"/>
            </a:lnSpc>
            <a:spcBef>
              <a:spcPct val="0"/>
            </a:spcBef>
            <a:spcAft>
              <a:spcPct val="15000"/>
            </a:spcAft>
            <a:buChar char="•"/>
          </a:pPr>
          <a:r>
            <a:rPr lang="lv-LV" sz="2000" b="1" u="sng" kern="1200" dirty="0">
              <a:solidFill>
                <a:schemeClr val="accent2">
                  <a:lumMod val="50000"/>
                </a:schemeClr>
              </a:solidFill>
              <a:latin typeface="Bookman Old Style" panose="02050604050505020204" pitchFamily="18" charset="0"/>
            </a:rPr>
            <a:t>finanšu pārskata</a:t>
          </a:r>
          <a:r>
            <a:rPr lang="lv-LV" sz="2000" kern="1200" dirty="0">
              <a:solidFill>
                <a:schemeClr val="accent2">
                  <a:lumMod val="50000"/>
                </a:schemeClr>
              </a:solidFill>
              <a:latin typeface="Bookman Old Style" panose="02050604050505020204" pitchFamily="18" charset="0"/>
            </a:rPr>
            <a:t>, </a:t>
          </a:r>
          <a:r>
            <a:rPr lang="lv-LV" sz="1800" kern="1200" dirty="0">
              <a:solidFill>
                <a:schemeClr val="accent2">
                  <a:lumMod val="50000"/>
                </a:schemeClr>
              </a:solidFill>
              <a:latin typeface="Bookman Old Style" panose="02050604050505020204" pitchFamily="18" charset="0"/>
            </a:rPr>
            <a:t>kurš sastāv no</a:t>
          </a:r>
          <a:r>
            <a:rPr lang="lv-LV" sz="2000" kern="1200" dirty="0">
              <a:solidFill>
                <a:schemeClr val="accent2">
                  <a:lumMod val="50000"/>
                </a:schemeClr>
              </a:solidFill>
              <a:latin typeface="Bookman Old Style" panose="02050604050505020204" pitchFamily="18" charset="0"/>
            </a:rPr>
            <a:t>:                                             * </a:t>
          </a:r>
          <a:r>
            <a:rPr lang="lv-LV" sz="1800" kern="1200" dirty="0">
              <a:solidFill>
                <a:schemeClr val="accent2">
                  <a:lumMod val="50000"/>
                </a:schemeClr>
              </a:solidFill>
              <a:latin typeface="Bookman Old Style" panose="02050604050505020204" pitchFamily="18" charset="0"/>
            </a:rPr>
            <a:t>bilances                                                                      * pārskata par darbības finansiālajiem rezultātiem                                                     * pašu kapitāla izmaiņu pārskata                                                    * naudas plūsmas pārskata                                                                       * finanšu pārskata pielikumiem</a:t>
          </a:r>
        </a:p>
        <a:p>
          <a:pPr marL="228600" lvl="1" indent="-228600" algn="l" defTabSz="889000" rtl="0">
            <a:lnSpc>
              <a:spcPct val="90000"/>
            </a:lnSpc>
            <a:spcBef>
              <a:spcPct val="0"/>
            </a:spcBef>
            <a:spcAft>
              <a:spcPct val="15000"/>
            </a:spcAft>
            <a:buChar char="•"/>
          </a:pPr>
          <a:r>
            <a:rPr lang="lv-LV" sz="2000" b="1" u="sng" kern="1200" dirty="0">
              <a:solidFill>
                <a:schemeClr val="accent2">
                  <a:lumMod val="50000"/>
                </a:schemeClr>
              </a:solidFill>
              <a:latin typeface="Bookman Old Style" panose="02050604050505020204" pitchFamily="18" charset="0"/>
            </a:rPr>
            <a:t>vadības ziņojuma</a:t>
          </a:r>
          <a:endParaRPr lang="lv-LV" sz="2000" kern="1200" dirty="0">
            <a:solidFill>
              <a:schemeClr val="accent2">
                <a:lumMod val="50000"/>
              </a:schemeClr>
            </a:solidFill>
            <a:latin typeface="Bookman Old Style" panose="02050604050505020204" pitchFamily="18" charset="0"/>
          </a:endParaRPr>
        </a:p>
        <a:p>
          <a:pPr marL="228600" lvl="1" indent="-228600" algn="l" defTabSz="889000" rtl="0">
            <a:lnSpc>
              <a:spcPct val="90000"/>
            </a:lnSpc>
            <a:spcBef>
              <a:spcPct val="0"/>
            </a:spcBef>
            <a:spcAft>
              <a:spcPct val="15000"/>
            </a:spcAft>
            <a:buChar char="•"/>
          </a:pPr>
          <a:r>
            <a:rPr lang="lv-LV" sz="2000" b="1" u="sng" kern="1200" dirty="0">
              <a:solidFill>
                <a:schemeClr val="accent2">
                  <a:lumMod val="50000"/>
                </a:schemeClr>
              </a:solidFill>
              <a:latin typeface="Bookman Old Style" panose="02050604050505020204" pitchFamily="18" charset="0"/>
            </a:rPr>
            <a:t>budžeta izpildes pārskata</a:t>
          </a:r>
        </a:p>
      </dsp:txBody>
      <dsp:txXfrm rot="-5400000">
        <a:off x="2143351" y="668317"/>
        <a:ext cx="6684035" cy="2395914"/>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71800" cy="499091"/>
          </a:xfrm>
          <a:prstGeom prst="rect">
            <a:avLst/>
          </a:prstGeom>
        </p:spPr>
        <p:txBody>
          <a:bodyPr vert="horz" lIns="91879" tIns="45939" rIns="91879" bIns="45939" rtlCol="0"/>
          <a:lstStyle>
            <a:lvl1pPr algn="l">
              <a:defRPr sz="1200"/>
            </a:lvl1pPr>
          </a:lstStyle>
          <a:p>
            <a:endParaRPr lang="lv-LV"/>
          </a:p>
        </p:txBody>
      </p:sp>
      <p:sp>
        <p:nvSpPr>
          <p:cNvPr id="3" name="Datuma vietturis 2"/>
          <p:cNvSpPr>
            <a:spLocks noGrp="1"/>
          </p:cNvSpPr>
          <p:nvPr>
            <p:ph type="dt" sz="quarter" idx="1"/>
          </p:nvPr>
        </p:nvSpPr>
        <p:spPr>
          <a:xfrm>
            <a:off x="3884614" y="0"/>
            <a:ext cx="2971800" cy="499091"/>
          </a:xfrm>
          <a:prstGeom prst="rect">
            <a:avLst/>
          </a:prstGeom>
        </p:spPr>
        <p:txBody>
          <a:bodyPr vert="horz" lIns="91879" tIns="45939" rIns="91879" bIns="45939" rtlCol="0"/>
          <a:lstStyle>
            <a:lvl1pPr algn="r">
              <a:defRPr sz="1200"/>
            </a:lvl1pPr>
          </a:lstStyle>
          <a:p>
            <a:fld id="{D5F9B0BA-029A-4D5A-98EE-C4CE49649895}" type="datetimeFigureOut">
              <a:rPr lang="lv-LV" smtClean="0"/>
              <a:t>31.03.2026</a:t>
            </a:fld>
            <a:endParaRPr lang="lv-LV"/>
          </a:p>
        </p:txBody>
      </p:sp>
      <p:sp>
        <p:nvSpPr>
          <p:cNvPr id="4" name="Kājenes vietturis 3"/>
          <p:cNvSpPr>
            <a:spLocks noGrp="1"/>
          </p:cNvSpPr>
          <p:nvPr>
            <p:ph type="ftr" sz="quarter" idx="2"/>
          </p:nvPr>
        </p:nvSpPr>
        <p:spPr>
          <a:xfrm>
            <a:off x="0" y="9448186"/>
            <a:ext cx="2971800" cy="499090"/>
          </a:xfrm>
          <a:prstGeom prst="rect">
            <a:avLst/>
          </a:prstGeom>
        </p:spPr>
        <p:txBody>
          <a:bodyPr vert="horz" lIns="91879" tIns="45939" rIns="91879" bIns="45939" rtlCol="0" anchor="b"/>
          <a:lstStyle>
            <a:lvl1pPr algn="l">
              <a:defRPr sz="1200"/>
            </a:lvl1pPr>
          </a:lstStyle>
          <a:p>
            <a:endParaRPr lang="lv-LV"/>
          </a:p>
        </p:txBody>
      </p:sp>
      <p:sp>
        <p:nvSpPr>
          <p:cNvPr id="5" name="Slaida numura vietturis 4"/>
          <p:cNvSpPr>
            <a:spLocks noGrp="1"/>
          </p:cNvSpPr>
          <p:nvPr>
            <p:ph type="sldNum" sz="quarter" idx="3"/>
          </p:nvPr>
        </p:nvSpPr>
        <p:spPr>
          <a:xfrm>
            <a:off x="3884614" y="9448186"/>
            <a:ext cx="2971800" cy="499090"/>
          </a:xfrm>
          <a:prstGeom prst="rect">
            <a:avLst/>
          </a:prstGeom>
        </p:spPr>
        <p:txBody>
          <a:bodyPr vert="horz" lIns="91879" tIns="45939" rIns="91879" bIns="45939" rtlCol="0" anchor="b"/>
          <a:lstStyle>
            <a:lvl1pPr algn="r">
              <a:defRPr sz="1200"/>
            </a:lvl1pPr>
          </a:lstStyle>
          <a:p>
            <a:fld id="{7417FB0A-897F-4137-83E8-B8AE67CC5988}" type="slidenum">
              <a:rPr lang="lv-LV" smtClean="0"/>
              <a:t>‹#›</a:t>
            </a:fld>
            <a:endParaRPr lang="lv-LV"/>
          </a:p>
        </p:txBody>
      </p:sp>
    </p:spTree>
    <p:extLst>
      <p:ext uri="{BB962C8B-B14F-4D97-AF65-F5344CB8AC3E}">
        <p14:creationId xmlns:p14="http://schemas.microsoft.com/office/powerpoint/2010/main" val="32700525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72547" cy="497921"/>
          </a:xfrm>
          <a:prstGeom prst="rect">
            <a:avLst/>
          </a:prstGeom>
        </p:spPr>
        <p:txBody>
          <a:bodyPr vert="horz" lIns="91879" tIns="45939" rIns="91879" bIns="45939" rtlCol="0"/>
          <a:lstStyle>
            <a:lvl1pPr algn="l">
              <a:defRPr sz="1200"/>
            </a:lvl1pPr>
          </a:lstStyle>
          <a:p>
            <a:endParaRPr lang="lv-LV"/>
          </a:p>
        </p:txBody>
      </p:sp>
      <p:sp>
        <p:nvSpPr>
          <p:cNvPr id="3" name="Datuma vietturis 2"/>
          <p:cNvSpPr>
            <a:spLocks noGrp="1"/>
          </p:cNvSpPr>
          <p:nvPr>
            <p:ph type="dt" idx="1"/>
          </p:nvPr>
        </p:nvSpPr>
        <p:spPr>
          <a:xfrm>
            <a:off x="3883852" y="0"/>
            <a:ext cx="2972547" cy="497921"/>
          </a:xfrm>
          <a:prstGeom prst="rect">
            <a:avLst/>
          </a:prstGeom>
        </p:spPr>
        <p:txBody>
          <a:bodyPr vert="horz" lIns="91879" tIns="45939" rIns="91879" bIns="45939" rtlCol="0"/>
          <a:lstStyle>
            <a:lvl1pPr algn="r">
              <a:defRPr sz="1200"/>
            </a:lvl1pPr>
          </a:lstStyle>
          <a:p>
            <a:fld id="{03F558D4-4085-4C92-8689-AB2F7543D65C}" type="datetimeFigureOut">
              <a:rPr lang="lv-LV" smtClean="0"/>
              <a:t>31.03.2026</a:t>
            </a:fld>
            <a:endParaRPr lang="lv-LV"/>
          </a:p>
        </p:txBody>
      </p:sp>
      <p:sp>
        <p:nvSpPr>
          <p:cNvPr id="4" name="Slaida attēla vietturis 3"/>
          <p:cNvSpPr>
            <a:spLocks noGrp="1" noRot="1" noChangeAspect="1"/>
          </p:cNvSpPr>
          <p:nvPr>
            <p:ph type="sldImg" idx="2"/>
          </p:nvPr>
        </p:nvSpPr>
        <p:spPr>
          <a:xfrm>
            <a:off x="446088" y="1244600"/>
            <a:ext cx="5965825" cy="3355975"/>
          </a:xfrm>
          <a:prstGeom prst="rect">
            <a:avLst/>
          </a:prstGeom>
          <a:noFill/>
          <a:ln w="12700">
            <a:solidFill>
              <a:prstClr val="black"/>
            </a:solidFill>
          </a:ln>
        </p:spPr>
        <p:txBody>
          <a:bodyPr vert="horz" lIns="91879" tIns="45939" rIns="91879" bIns="45939" rtlCol="0" anchor="ctr"/>
          <a:lstStyle/>
          <a:p>
            <a:endParaRPr lang="lv-LV"/>
          </a:p>
        </p:txBody>
      </p:sp>
      <p:sp>
        <p:nvSpPr>
          <p:cNvPr id="5" name="Piezīmju vietturis 4"/>
          <p:cNvSpPr>
            <a:spLocks noGrp="1"/>
          </p:cNvSpPr>
          <p:nvPr>
            <p:ph type="body" sz="quarter" idx="3"/>
          </p:nvPr>
        </p:nvSpPr>
        <p:spPr>
          <a:xfrm>
            <a:off x="685480" y="4786719"/>
            <a:ext cx="5487041" cy="3916550"/>
          </a:xfrm>
          <a:prstGeom prst="rect">
            <a:avLst/>
          </a:prstGeom>
        </p:spPr>
        <p:txBody>
          <a:bodyPr vert="horz" lIns="91879" tIns="45939" rIns="91879" bIns="45939" rtlCol="0"/>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6" name="Kājenes vietturis 5"/>
          <p:cNvSpPr>
            <a:spLocks noGrp="1"/>
          </p:cNvSpPr>
          <p:nvPr>
            <p:ph type="ftr" sz="quarter" idx="4"/>
          </p:nvPr>
        </p:nvSpPr>
        <p:spPr>
          <a:xfrm>
            <a:off x="0" y="9449354"/>
            <a:ext cx="2972547" cy="497921"/>
          </a:xfrm>
          <a:prstGeom prst="rect">
            <a:avLst/>
          </a:prstGeom>
        </p:spPr>
        <p:txBody>
          <a:bodyPr vert="horz" lIns="91879" tIns="45939" rIns="91879" bIns="45939" rtlCol="0" anchor="b"/>
          <a:lstStyle>
            <a:lvl1pPr algn="l">
              <a:defRPr sz="1200"/>
            </a:lvl1pPr>
          </a:lstStyle>
          <a:p>
            <a:endParaRPr lang="lv-LV"/>
          </a:p>
        </p:txBody>
      </p:sp>
      <p:sp>
        <p:nvSpPr>
          <p:cNvPr id="7" name="Slaida numura vietturis 6"/>
          <p:cNvSpPr>
            <a:spLocks noGrp="1"/>
          </p:cNvSpPr>
          <p:nvPr>
            <p:ph type="sldNum" sz="quarter" idx="5"/>
          </p:nvPr>
        </p:nvSpPr>
        <p:spPr>
          <a:xfrm>
            <a:off x="3883852" y="9449354"/>
            <a:ext cx="2972547" cy="497921"/>
          </a:xfrm>
          <a:prstGeom prst="rect">
            <a:avLst/>
          </a:prstGeom>
        </p:spPr>
        <p:txBody>
          <a:bodyPr vert="horz" lIns="91879" tIns="45939" rIns="91879" bIns="45939" rtlCol="0" anchor="b"/>
          <a:lstStyle>
            <a:lvl1pPr algn="r">
              <a:defRPr sz="1200"/>
            </a:lvl1pPr>
          </a:lstStyle>
          <a:p>
            <a:fld id="{C99D5B5A-006D-49F3-83F4-3C4382E80075}" type="slidenum">
              <a:rPr lang="lv-LV" smtClean="0"/>
              <a:t>‹#›</a:t>
            </a:fld>
            <a:endParaRPr lang="lv-LV"/>
          </a:p>
        </p:txBody>
      </p:sp>
    </p:spTree>
    <p:extLst>
      <p:ext uri="{BB962C8B-B14F-4D97-AF65-F5344CB8AC3E}">
        <p14:creationId xmlns:p14="http://schemas.microsoft.com/office/powerpoint/2010/main" val="21817996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a:p>
        </p:txBody>
      </p:sp>
      <p:sp>
        <p:nvSpPr>
          <p:cNvPr id="4" name="Slaida numura vietturis 3"/>
          <p:cNvSpPr>
            <a:spLocks noGrp="1"/>
          </p:cNvSpPr>
          <p:nvPr>
            <p:ph type="sldNum" sz="quarter" idx="10"/>
          </p:nvPr>
        </p:nvSpPr>
        <p:spPr/>
        <p:txBody>
          <a:bodyPr/>
          <a:lstStyle/>
          <a:p>
            <a:fld id="{C99D5B5A-006D-49F3-83F4-3C4382E80075}" type="slidenum">
              <a:rPr lang="lv-LV" smtClean="0"/>
              <a:t>1</a:t>
            </a:fld>
            <a:endParaRPr lang="lv-LV"/>
          </a:p>
        </p:txBody>
      </p:sp>
    </p:spTree>
    <p:extLst>
      <p:ext uri="{BB962C8B-B14F-4D97-AF65-F5344CB8AC3E}">
        <p14:creationId xmlns:p14="http://schemas.microsoft.com/office/powerpoint/2010/main" val="3865687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Virsraksta slaids">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lv-LV"/>
              <a:t>Rediģēt šablona virsraksta stilu</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v-LV"/>
              <a:t>Noklikšķiniet, lai rediģētu šablona apakšvirsraksta stilu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18670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Virsraksts un paraksts">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lv-LV"/>
              <a:t>Rediģēt šablona virsraksta stilu</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a:t>Noklikšķiniet, lai rediģētu šablona teksta stilus</a:t>
            </a:r>
          </a:p>
        </p:txBody>
      </p:sp>
      <p:sp>
        <p:nvSpPr>
          <p:cNvPr id="4" name="Date Placeholder 3"/>
          <p:cNvSpPr>
            <a:spLocks noGrp="1"/>
          </p:cNvSpPr>
          <p:nvPr>
            <p:ph type="dt" sz="half" idx="10"/>
          </p:nvPr>
        </p:nvSpPr>
        <p:spPr/>
        <p:txBody>
          <a:bodyPr/>
          <a:lstStyle/>
          <a:p>
            <a:fld id="{B61BEF0D-F0BB-DE4B-95CE-6DB70DBA9567}" type="datetimeFigureOut">
              <a:rPr lang="en-US" smtClean="0"/>
              <a:pPr/>
              <a:t>3/31/2026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15469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āts ar parakstu">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lv-LV"/>
              <a:t>Rediģēt šablona virsraksta stilu</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v-LV"/>
              <a:t>Noklikšķiniet, lai rediģētu šablona teksta stilus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a:t>Noklikšķiniet, lai rediģētu šablona teksta stilus</a:t>
            </a:r>
          </a:p>
        </p:txBody>
      </p:sp>
      <p:sp>
        <p:nvSpPr>
          <p:cNvPr id="4" name="Date Placeholder 3"/>
          <p:cNvSpPr>
            <a:spLocks noGrp="1"/>
          </p:cNvSpPr>
          <p:nvPr>
            <p:ph type="dt" sz="half" idx="10"/>
          </p:nvPr>
        </p:nvSpPr>
        <p:spPr/>
        <p:txBody>
          <a:bodyPr/>
          <a:lstStyle/>
          <a:p>
            <a:fld id="{B61BEF0D-F0BB-DE4B-95CE-6DB70DBA9567}" type="datetimeFigureOut">
              <a:rPr lang="en-US" smtClean="0"/>
              <a:pPr/>
              <a:t>3/31/2026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9867547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Vizītkart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lv-LV"/>
              <a:t>Rediģēt šablona virsraksta stilu</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a:t>Noklikšķiniet, lai rediģētu šablona teksta stilus</a:t>
            </a:r>
          </a:p>
        </p:txBody>
      </p:sp>
      <p:sp>
        <p:nvSpPr>
          <p:cNvPr id="4" name="Date Placeholder 3"/>
          <p:cNvSpPr>
            <a:spLocks noGrp="1"/>
          </p:cNvSpPr>
          <p:nvPr>
            <p:ph type="dt" sz="half" idx="10"/>
          </p:nvPr>
        </p:nvSpPr>
        <p:spPr/>
        <p:txBody>
          <a:bodyPr/>
          <a:lstStyle/>
          <a:p>
            <a:fld id="{B61BEF0D-F0BB-DE4B-95CE-6DB70DBA9567}" type="datetimeFigureOut">
              <a:rPr lang="en-US" smtClean="0"/>
              <a:pPr/>
              <a:t>3/31/2026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853515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ēt vizītkar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lv-LV"/>
              <a:t>Rediģēt šablona virsraksta stilu</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v-LV"/>
              <a:t>Noklikšķiniet, lai rediģētu šablona teksta stilus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a:t>Noklikšķiniet, lai rediģētu šablona teksta stilus</a:t>
            </a:r>
          </a:p>
        </p:txBody>
      </p:sp>
      <p:sp>
        <p:nvSpPr>
          <p:cNvPr id="4" name="Date Placeholder 3"/>
          <p:cNvSpPr>
            <a:spLocks noGrp="1"/>
          </p:cNvSpPr>
          <p:nvPr>
            <p:ph type="dt" sz="half" idx="10"/>
          </p:nvPr>
        </p:nvSpPr>
        <p:spPr/>
        <p:txBody>
          <a:bodyPr/>
          <a:lstStyle/>
          <a:p>
            <a:fld id="{B61BEF0D-F0BB-DE4B-95CE-6DB70DBA9567}" type="datetimeFigureOut">
              <a:rPr lang="en-US" smtClean="0"/>
              <a:pPr/>
              <a:t>3/31/2026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955501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atiess vai aplams">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lv-LV"/>
              <a:t>Rediģēt šablona virsraksta stilu</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v-LV"/>
              <a:t>Noklikšķiniet, lai rediģētu šablona teksta stilus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a:t>Noklikšķiniet, lai rediģētu šablona teksta stilus</a:t>
            </a:r>
          </a:p>
        </p:txBody>
      </p:sp>
      <p:sp>
        <p:nvSpPr>
          <p:cNvPr id="4" name="Date Placeholder 3"/>
          <p:cNvSpPr>
            <a:spLocks noGrp="1"/>
          </p:cNvSpPr>
          <p:nvPr>
            <p:ph type="dt" sz="half" idx="10"/>
          </p:nvPr>
        </p:nvSpPr>
        <p:spPr/>
        <p:txBody>
          <a:bodyPr/>
          <a:lstStyle/>
          <a:p>
            <a:fld id="{B61BEF0D-F0BB-DE4B-95CE-6DB70DBA9567}" type="datetimeFigureOut">
              <a:rPr lang="en-US" smtClean="0"/>
              <a:pPr/>
              <a:t>3/31/2026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768476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t>Rediģēt šablona virsraksta stilu</a:t>
            </a:r>
            <a:endParaRPr lang="en-US" dirty="0"/>
          </a:p>
        </p:txBody>
      </p:sp>
      <p:sp>
        <p:nvSpPr>
          <p:cNvPr id="3" name="Vertical Text Placeholder 2"/>
          <p:cNvSpPr>
            <a:spLocks noGrp="1"/>
          </p:cNvSpPr>
          <p:nvPr>
            <p:ph type="body" orient="vert" idx="1"/>
          </p:nvPr>
        </p:nvSpPr>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386546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lv-LV"/>
              <a:t>Rediģēt šablona virsraksta stilu</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89326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lv-LV"/>
              <a:t>Rediģēt šablona virsraksta stilu</a:t>
            </a:r>
            <a:endParaRPr lang="en-US" dirty="0"/>
          </a:p>
        </p:txBody>
      </p:sp>
      <p:sp>
        <p:nvSpPr>
          <p:cNvPr id="3" name="Content Placeholder 2"/>
          <p:cNvSpPr>
            <a:spLocks noGrp="1"/>
          </p:cNvSpPr>
          <p:nvPr>
            <p:ph idx="1"/>
          </p:nvPr>
        </p:nvSpPr>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45562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lv-LV"/>
              <a:t>Rediģēt šablona virsraksta stilu</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a:t>Noklikšķiniet, lai rediģētu šablona teksta stilus</a:t>
            </a:r>
          </a:p>
        </p:txBody>
      </p:sp>
      <p:sp>
        <p:nvSpPr>
          <p:cNvPr id="4" name="Date Placeholder 3"/>
          <p:cNvSpPr>
            <a:spLocks noGrp="1"/>
          </p:cNvSpPr>
          <p:nvPr>
            <p:ph type="dt" sz="half" idx="10"/>
          </p:nvPr>
        </p:nvSpPr>
        <p:spPr/>
        <p:txBody>
          <a:bodyPr/>
          <a:lstStyle/>
          <a:p>
            <a:fld id="{B61BEF0D-F0BB-DE4B-95CE-6DB70DBA9567}" type="datetimeFigureOut">
              <a:rPr lang="en-US" smtClean="0"/>
              <a:pPr/>
              <a:t>3/31/2026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32833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t>Rediģēt šablona virsraksta stilu</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3/31/2026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57416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lv-LV"/>
              <a:t>Rediģēt šablona virsraksta stilu</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3/31/2026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59693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lv-LV"/>
              <a:t>Rediģēt šablona virsraksta stilu</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3/31/2026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5787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3/31/2026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31399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lv-LV"/>
              <a:t>Rediģēt šablona virsraksta stilu</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lv-LV"/>
              <a:t>Noklikšķiniet, lai rediģētu šablona teksta stilus</a:t>
            </a:r>
          </a:p>
        </p:txBody>
      </p:sp>
      <p:sp>
        <p:nvSpPr>
          <p:cNvPr id="5" name="Date Placeholder 4"/>
          <p:cNvSpPr>
            <a:spLocks noGrp="1"/>
          </p:cNvSpPr>
          <p:nvPr>
            <p:ph type="dt" sz="half" idx="10"/>
          </p:nvPr>
        </p:nvSpPr>
        <p:spPr/>
        <p:txBody>
          <a:bodyPr/>
          <a:lstStyle/>
          <a:p>
            <a:fld id="{B61BEF0D-F0BB-DE4B-95CE-6DB70DBA9567}" type="datetimeFigureOut">
              <a:rPr lang="en-US" smtClean="0"/>
              <a:pPr/>
              <a:t>3/31/2026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78320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lv-LV"/>
              <a:t>Rediģēt šablona virsraksta stilu</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lv-LV"/>
              <a:t>Noklikšķiniet uz ikonas, lai pievienotu attēlu</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a:t>Noklikšķiniet, lai rediģētu šablona teksta stilus</a:t>
            </a:r>
          </a:p>
        </p:txBody>
      </p:sp>
      <p:sp>
        <p:nvSpPr>
          <p:cNvPr id="5" name="Date Placeholder 4"/>
          <p:cNvSpPr>
            <a:spLocks noGrp="1"/>
          </p:cNvSpPr>
          <p:nvPr>
            <p:ph type="dt" sz="half" idx="10"/>
          </p:nvPr>
        </p:nvSpPr>
        <p:spPr/>
        <p:txBody>
          <a:bodyPr/>
          <a:lstStyle/>
          <a:p>
            <a:fld id="{B61BEF0D-F0BB-DE4B-95CE-6DB70DBA9567}" type="datetimeFigureOut">
              <a:rPr lang="en-US" smtClean="0"/>
              <a:pPr/>
              <a:t>3/31/2026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25705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lv-LV"/>
              <a:t>Rediģēt šablona virsraksta stilu</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3/31/2026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33959640"/>
      </p:ext>
    </p:extLst>
  </p:cSld>
  <p:clrMap bg1="lt1" tx1="dk1" bg2="lt2" tx2="dk2" accent1="accent1" accent2="accent2" accent3="accent3" accent4="accent4" accent5="accent5" accent6="accent6" hlink="hlink" folHlink="folHlink"/>
  <p:sldLayoutIdLst>
    <p:sldLayoutId id="2147483962" r:id="rId1"/>
    <p:sldLayoutId id="2147483963" r:id="rId2"/>
    <p:sldLayoutId id="2147483964" r:id="rId3"/>
    <p:sldLayoutId id="2147483965" r:id="rId4"/>
    <p:sldLayoutId id="2147483966" r:id="rId5"/>
    <p:sldLayoutId id="2147483967" r:id="rId6"/>
    <p:sldLayoutId id="2147483968" r:id="rId7"/>
    <p:sldLayoutId id="2147483969" r:id="rId8"/>
    <p:sldLayoutId id="2147483970" r:id="rId9"/>
    <p:sldLayoutId id="2147483971" r:id="rId10"/>
    <p:sldLayoutId id="2147483972" r:id="rId11"/>
    <p:sldLayoutId id="2147483973" r:id="rId12"/>
    <p:sldLayoutId id="2147483974" r:id="rId13"/>
    <p:sldLayoutId id="2147483975" r:id="rId14"/>
    <p:sldLayoutId id="2147483976" r:id="rId15"/>
    <p:sldLayoutId id="214748397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1.png"/><Relationship Id="rId1" Type="http://schemas.openxmlformats.org/officeDocument/2006/relationships/slideLayout" Target="../slideLayouts/slideLayout6.xml"/><Relationship Id="rId5" Type="http://schemas.openxmlformats.org/officeDocument/2006/relationships/chart" Target="../charts/chart6.xml"/><Relationship Id="rId4" Type="http://schemas.openxmlformats.org/officeDocument/2006/relationships/chart" Target="../charts/chart5.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6.xml"/><Relationship Id="rId5" Type="http://schemas.openxmlformats.org/officeDocument/2006/relationships/chart" Target="../charts/chart3.xml"/><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lum bright="70000" contrast="-70000"/>
          </a:blip>
          <a:tile tx="0" ty="0" sx="100000" sy="100000" flip="none" algn="tl"/>
        </a:blipFill>
        <a:effectLst/>
      </p:bgPr>
    </p:bg>
    <p:spTree>
      <p:nvGrpSpPr>
        <p:cNvPr id="1" name=""/>
        <p:cNvGrpSpPr/>
        <p:nvPr/>
      </p:nvGrpSpPr>
      <p:grpSpPr>
        <a:xfrm>
          <a:off x="0" y="0"/>
          <a:ext cx="0" cy="0"/>
          <a:chOff x="0" y="0"/>
          <a:chExt cx="0" cy="0"/>
        </a:xfrm>
      </p:grpSpPr>
      <p:sp>
        <p:nvSpPr>
          <p:cNvPr id="2" name="Virsraksts 1"/>
          <p:cNvSpPr>
            <a:spLocks noGrp="1"/>
          </p:cNvSpPr>
          <p:nvPr>
            <p:ph type="ctrTitle"/>
          </p:nvPr>
        </p:nvSpPr>
        <p:spPr>
          <a:xfrm>
            <a:off x="1967696" y="1381125"/>
            <a:ext cx="8233579" cy="3200400"/>
          </a:xfrm>
        </p:spPr>
        <p:txBody>
          <a:bodyPr>
            <a:normAutofit/>
          </a:bodyPr>
          <a:lstStyle/>
          <a:p>
            <a:pPr algn="ctr"/>
            <a:r>
              <a:rPr lang="lv-LV" sz="4000" b="1" spc="100"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t>Aizkraukles novada pašvaldības </a:t>
            </a:r>
            <a:br>
              <a:rPr lang="lv-LV" b="1" spc="100"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br>
            <a:r>
              <a:rPr lang="lv-LV" b="1" spc="100"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t>2025.gada </a:t>
            </a:r>
            <a:r>
              <a:rPr lang="lv-LV" sz="4000" b="1" spc="100"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t>konsolidētais finanšu pārskats</a:t>
            </a:r>
          </a:p>
        </p:txBody>
      </p:sp>
      <p:pic>
        <p:nvPicPr>
          <p:cNvPr id="1026" name="x_x_Attēls 1" descr="cid:image002.jpg@01D5018B.5AD57C4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2733" y="583837"/>
            <a:ext cx="1020762" cy="1212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370052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lum bright="70000" contrast="-70000"/>
          </a:blip>
          <a:tile tx="0" ty="0" sx="100000" sy="100000" flip="none" algn="tl"/>
        </a:blipFill>
        <a:effectLst/>
      </p:bgPr>
    </p:bg>
    <p:spTree>
      <p:nvGrpSpPr>
        <p:cNvPr id="1" name=""/>
        <p:cNvGrpSpPr/>
        <p:nvPr/>
      </p:nvGrpSpPr>
      <p:grpSpPr>
        <a:xfrm>
          <a:off x="0" y="0"/>
          <a:ext cx="0" cy="0"/>
          <a:chOff x="0" y="0"/>
          <a:chExt cx="0" cy="0"/>
        </a:xfrm>
      </p:grpSpPr>
      <p:graphicFrame>
        <p:nvGraphicFramePr>
          <p:cNvPr id="4" name="Diagramma 3"/>
          <p:cNvGraphicFramePr>
            <a:graphicFrameLocks/>
          </p:cNvGraphicFramePr>
          <p:nvPr>
            <p:extLst>
              <p:ext uri="{D42A27DB-BD31-4B8C-83A1-F6EECF244321}">
                <p14:modId xmlns:p14="http://schemas.microsoft.com/office/powerpoint/2010/main" val="1802372440"/>
              </p:ext>
            </p:extLst>
          </p:nvPr>
        </p:nvGraphicFramePr>
        <p:xfrm>
          <a:off x="179614" y="1717639"/>
          <a:ext cx="7329192" cy="507648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Diagramma 4"/>
          <p:cNvGraphicFramePr>
            <a:graphicFrameLocks/>
          </p:cNvGraphicFramePr>
          <p:nvPr>
            <p:extLst>
              <p:ext uri="{D42A27DB-BD31-4B8C-83A1-F6EECF244321}">
                <p14:modId xmlns:p14="http://schemas.microsoft.com/office/powerpoint/2010/main" val="2663070079"/>
              </p:ext>
            </p:extLst>
          </p:nvPr>
        </p:nvGraphicFramePr>
        <p:xfrm>
          <a:off x="764498" y="1144435"/>
          <a:ext cx="6283284" cy="5076483"/>
        </p:xfrm>
        <a:graphic>
          <a:graphicData uri="http://schemas.openxmlformats.org/drawingml/2006/chart">
            <c:chart xmlns:c="http://schemas.openxmlformats.org/drawingml/2006/chart" xmlns:r="http://schemas.openxmlformats.org/officeDocument/2006/relationships" r:id="rId4"/>
          </a:graphicData>
        </a:graphic>
      </p:graphicFrame>
      <p:sp>
        <p:nvSpPr>
          <p:cNvPr id="3" name="Virsraksts 2">
            <a:extLst>
              <a:ext uri="{FF2B5EF4-FFF2-40B4-BE49-F238E27FC236}">
                <a16:creationId xmlns:a16="http://schemas.microsoft.com/office/drawing/2014/main" id="{0AD82EA6-4738-7212-2262-CF319CEAAF14}"/>
              </a:ext>
            </a:extLst>
          </p:cNvPr>
          <p:cNvSpPr>
            <a:spLocks noGrp="1"/>
          </p:cNvSpPr>
          <p:nvPr>
            <p:ph type="title"/>
          </p:nvPr>
        </p:nvSpPr>
        <p:spPr/>
        <p:txBody>
          <a:bodyPr>
            <a:normAutofit/>
          </a:bodyPr>
          <a:lstStyle/>
          <a:p>
            <a:pPr algn="ctr"/>
            <a:r>
              <a:rPr lang="lv-LV" sz="2800" b="1" dirty="0">
                <a:solidFill>
                  <a:schemeClr val="accent6">
                    <a:lumMod val="50000"/>
                  </a:schemeClr>
                </a:solidFill>
                <a:latin typeface="Bookman Old Style" panose="02050604050505020204" pitchFamily="18" charset="0"/>
              </a:rPr>
              <a:t>Pamatbudžeta izdevumi atbilstoši ekonomiskajai klasifikācijai</a:t>
            </a:r>
          </a:p>
        </p:txBody>
      </p:sp>
      <p:graphicFrame>
        <p:nvGraphicFramePr>
          <p:cNvPr id="6" name="Tabula 5">
            <a:extLst>
              <a:ext uri="{FF2B5EF4-FFF2-40B4-BE49-F238E27FC236}">
                <a16:creationId xmlns:a16="http://schemas.microsoft.com/office/drawing/2014/main" id="{01E837D2-038B-5998-0210-61718301AAC0}"/>
              </a:ext>
            </a:extLst>
          </p:cNvPr>
          <p:cNvGraphicFramePr>
            <a:graphicFrameLocks noGrp="1"/>
          </p:cNvGraphicFramePr>
          <p:nvPr>
            <p:extLst>
              <p:ext uri="{D42A27DB-BD31-4B8C-83A1-F6EECF244321}">
                <p14:modId xmlns:p14="http://schemas.microsoft.com/office/powerpoint/2010/main" val="384991815"/>
              </p:ext>
            </p:extLst>
          </p:nvPr>
        </p:nvGraphicFramePr>
        <p:xfrm>
          <a:off x="8627006" y="4927601"/>
          <a:ext cx="3429000" cy="1836420"/>
        </p:xfrm>
        <a:graphic>
          <a:graphicData uri="http://schemas.openxmlformats.org/drawingml/2006/table">
            <a:tbl>
              <a:tblPr>
                <a:tableStyleId>{5C22544A-7EE6-4342-B048-85BDC9FD1C3A}</a:tableStyleId>
              </a:tblPr>
              <a:tblGrid>
                <a:gridCol w="2655017">
                  <a:extLst>
                    <a:ext uri="{9D8B030D-6E8A-4147-A177-3AD203B41FA5}">
                      <a16:colId xmlns:a16="http://schemas.microsoft.com/office/drawing/2014/main" val="3290287280"/>
                    </a:ext>
                  </a:extLst>
                </a:gridCol>
                <a:gridCol w="773983">
                  <a:extLst>
                    <a:ext uri="{9D8B030D-6E8A-4147-A177-3AD203B41FA5}">
                      <a16:colId xmlns:a16="http://schemas.microsoft.com/office/drawing/2014/main" val="1660493700"/>
                    </a:ext>
                  </a:extLst>
                </a:gridCol>
              </a:tblGrid>
              <a:tr h="190500">
                <a:tc>
                  <a:txBody>
                    <a:bodyPr/>
                    <a:lstStyle/>
                    <a:p>
                      <a:pPr algn="ctr" fontAlgn="ctr">
                        <a:buNone/>
                      </a:pPr>
                      <a:r>
                        <a:rPr lang="lv-LV" sz="1100" u="none" strike="noStrike">
                          <a:effectLst/>
                        </a:rPr>
                        <a:t>Posteņu nosaukums</a:t>
                      </a:r>
                      <a:endParaRPr lang="lv-LV" sz="1100" b="1"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buNone/>
                      </a:pPr>
                      <a:r>
                        <a:rPr lang="lv-LV" sz="1100" u="none" strike="noStrike">
                          <a:effectLst/>
                        </a:rPr>
                        <a:t>EUR</a:t>
                      </a:r>
                      <a:endParaRPr lang="lv-LV" sz="1100" b="1"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0247567"/>
                  </a:ext>
                </a:extLst>
              </a:tr>
              <a:tr h="190500">
                <a:tc>
                  <a:txBody>
                    <a:bodyPr/>
                    <a:lstStyle/>
                    <a:p>
                      <a:pPr algn="l" fontAlgn="b">
                        <a:buNone/>
                      </a:pPr>
                      <a:r>
                        <a:rPr lang="lv-LV" sz="1100" u="none" strike="noStrike">
                          <a:effectLst/>
                        </a:rPr>
                        <a:t>Atlīdzība</a:t>
                      </a:r>
                      <a:endParaRPr lang="lv-LV"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buNone/>
                      </a:pPr>
                      <a:r>
                        <a:rPr lang="lv-LV" sz="1100" u="none" strike="noStrike">
                          <a:effectLst/>
                        </a:rPr>
                        <a:t>36 586 300</a:t>
                      </a:r>
                      <a:endParaRPr lang="lv-LV"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451750771"/>
                  </a:ext>
                </a:extLst>
              </a:tr>
              <a:tr h="190500">
                <a:tc>
                  <a:txBody>
                    <a:bodyPr/>
                    <a:lstStyle/>
                    <a:p>
                      <a:pPr algn="l" fontAlgn="b">
                        <a:buNone/>
                      </a:pPr>
                      <a:r>
                        <a:rPr lang="lv-LV" sz="1100" u="none" strike="noStrike">
                          <a:effectLst/>
                        </a:rPr>
                        <a:t>Preces un pakalpojumi</a:t>
                      </a:r>
                      <a:endParaRPr lang="lv-LV"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buNone/>
                      </a:pPr>
                      <a:r>
                        <a:rPr lang="lv-LV" sz="1100" u="none" strike="noStrike">
                          <a:effectLst/>
                        </a:rPr>
                        <a:t>12 876 232</a:t>
                      </a:r>
                      <a:endParaRPr lang="lv-LV"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07394726"/>
                  </a:ext>
                </a:extLst>
              </a:tr>
              <a:tr h="190500">
                <a:tc>
                  <a:txBody>
                    <a:bodyPr/>
                    <a:lstStyle/>
                    <a:p>
                      <a:pPr algn="l" fontAlgn="b">
                        <a:buNone/>
                      </a:pPr>
                      <a:r>
                        <a:rPr lang="lv-LV" sz="1100" u="none" strike="noStrike">
                          <a:effectLst/>
                        </a:rPr>
                        <a:t>Procentu izdevumi</a:t>
                      </a:r>
                      <a:endParaRPr lang="lv-LV"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buNone/>
                      </a:pPr>
                      <a:r>
                        <a:rPr lang="lv-LV" sz="1100" u="none" strike="noStrike">
                          <a:effectLst/>
                        </a:rPr>
                        <a:t>965 889</a:t>
                      </a:r>
                      <a:endParaRPr lang="lv-LV"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26503740"/>
                  </a:ext>
                </a:extLst>
              </a:tr>
              <a:tr h="371475">
                <a:tc>
                  <a:txBody>
                    <a:bodyPr/>
                    <a:lstStyle/>
                    <a:p>
                      <a:pPr algn="l" fontAlgn="b">
                        <a:buNone/>
                      </a:pPr>
                      <a:r>
                        <a:rPr lang="lv-LV" sz="1100" u="none" strike="noStrike">
                          <a:effectLst/>
                        </a:rPr>
                        <a:t>Subsīdijas, dotācijas un sociāla rakstura maksājumi un kompensācijas</a:t>
                      </a:r>
                      <a:endParaRPr lang="lv-LV"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buNone/>
                      </a:pPr>
                      <a:r>
                        <a:rPr lang="lv-LV" sz="1100" u="none" strike="noStrike">
                          <a:effectLst/>
                        </a:rPr>
                        <a:t>3 767 604</a:t>
                      </a:r>
                      <a:endParaRPr lang="lv-LV"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62640126"/>
                  </a:ext>
                </a:extLst>
              </a:tr>
              <a:tr h="381000">
                <a:tc>
                  <a:txBody>
                    <a:bodyPr/>
                    <a:lstStyle/>
                    <a:p>
                      <a:pPr algn="l" fontAlgn="b">
                        <a:buNone/>
                      </a:pPr>
                      <a:r>
                        <a:rPr lang="lv-LV" sz="1100" u="none" strike="noStrike">
                          <a:effectLst/>
                        </a:rPr>
                        <a:t>Transferti, uzturēšanas izdevumu transferti, pašu resursu maksājumi, starptautiskā sadarbība</a:t>
                      </a:r>
                      <a:endParaRPr lang="lv-LV"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buNone/>
                      </a:pPr>
                      <a:r>
                        <a:rPr lang="lv-LV" sz="1100" u="none" strike="noStrike">
                          <a:effectLst/>
                        </a:rPr>
                        <a:t>618 273</a:t>
                      </a:r>
                      <a:endParaRPr lang="lv-LV"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82704675"/>
                  </a:ext>
                </a:extLst>
              </a:tr>
              <a:tr h="190500">
                <a:tc>
                  <a:txBody>
                    <a:bodyPr/>
                    <a:lstStyle/>
                    <a:p>
                      <a:pPr algn="l" fontAlgn="b">
                        <a:buNone/>
                      </a:pPr>
                      <a:r>
                        <a:rPr lang="lv-LV" sz="1100" u="none" strike="noStrike">
                          <a:effectLst/>
                        </a:rPr>
                        <a:t>Kapitālie izdevumi</a:t>
                      </a:r>
                      <a:endParaRPr lang="lv-LV"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buNone/>
                      </a:pPr>
                      <a:r>
                        <a:rPr lang="lv-LV" sz="1100" u="none" strike="noStrike" dirty="0">
                          <a:effectLst/>
                        </a:rPr>
                        <a:t>11 287 451</a:t>
                      </a:r>
                      <a:endParaRPr lang="lv-LV"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24791953"/>
                  </a:ext>
                </a:extLst>
              </a:tr>
            </a:tbl>
          </a:graphicData>
        </a:graphic>
      </p:graphicFrame>
      <p:graphicFrame>
        <p:nvGraphicFramePr>
          <p:cNvPr id="8" name="Diagramma 7">
            <a:extLst>
              <a:ext uri="{FF2B5EF4-FFF2-40B4-BE49-F238E27FC236}">
                <a16:creationId xmlns:a16="http://schemas.microsoft.com/office/drawing/2014/main" id="{ECDD046A-7E17-3FE5-82F0-C22A2B5EE7D0}"/>
              </a:ext>
            </a:extLst>
          </p:cNvPr>
          <p:cNvGraphicFramePr>
            <a:graphicFrameLocks/>
          </p:cNvGraphicFramePr>
          <p:nvPr>
            <p:extLst>
              <p:ext uri="{D42A27DB-BD31-4B8C-83A1-F6EECF244321}">
                <p14:modId xmlns:p14="http://schemas.microsoft.com/office/powerpoint/2010/main" val="3421718676"/>
              </p:ext>
            </p:extLst>
          </p:nvPr>
        </p:nvGraphicFramePr>
        <p:xfrm>
          <a:off x="946081" y="2126298"/>
          <a:ext cx="6562724" cy="3719513"/>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855842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lum bright="70000" contrast="-70000"/>
          </a:blip>
          <a:tile tx="0" ty="0" sx="100000" sy="100000" flip="none" algn="tl"/>
        </a:blipFill>
        <a:effectLst/>
      </p:bgPr>
    </p:bg>
    <p:spTree>
      <p:nvGrpSpPr>
        <p:cNvPr id="1" name=""/>
        <p:cNvGrpSpPr/>
        <p:nvPr/>
      </p:nvGrpSpPr>
      <p:grpSpPr>
        <a:xfrm>
          <a:off x="0" y="0"/>
          <a:ext cx="0" cy="0"/>
          <a:chOff x="0" y="0"/>
          <a:chExt cx="0" cy="0"/>
        </a:xfrm>
      </p:grpSpPr>
      <p:sp>
        <p:nvSpPr>
          <p:cNvPr id="2" name="Taisnstūris 1"/>
          <p:cNvSpPr/>
          <p:nvPr/>
        </p:nvSpPr>
        <p:spPr>
          <a:xfrm>
            <a:off x="0" y="1777558"/>
            <a:ext cx="10067731" cy="2308324"/>
          </a:xfrm>
          <a:prstGeom prst="rect">
            <a:avLst/>
          </a:prstGeom>
        </p:spPr>
        <p:txBody>
          <a:bodyPr wrap="square">
            <a:spAutoFit/>
          </a:bodyPr>
          <a:lstStyle/>
          <a:p>
            <a:pPr algn="ctr"/>
            <a:r>
              <a:rPr lang="lv-LV" sz="4800" dirty="0">
                <a:solidFill>
                  <a:schemeClr val="accent3">
                    <a:lumMod val="50000"/>
                  </a:schemeClr>
                </a:solidFill>
                <a:latin typeface="Bookman Old Style" panose="02050604050505020204" pitchFamily="18" charset="0"/>
              </a:rPr>
              <a:t>Lūdzam apstiprināt </a:t>
            </a:r>
          </a:p>
          <a:p>
            <a:pPr algn="ctr"/>
            <a:r>
              <a:rPr lang="lv-LV" sz="4800" b="1" dirty="0">
                <a:solidFill>
                  <a:schemeClr val="accent3">
                    <a:lumMod val="50000"/>
                  </a:schemeClr>
                </a:solidFill>
                <a:latin typeface="Bookman Old Style" panose="02050604050505020204" pitchFamily="18" charset="0"/>
              </a:rPr>
              <a:t>2025.gada konsolidēto </a:t>
            </a:r>
            <a:r>
              <a:rPr lang="lv-LV" sz="4800" dirty="0">
                <a:solidFill>
                  <a:schemeClr val="accent3">
                    <a:lumMod val="50000"/>
                  </a:schemeClr>
                </a:solidFill>
                <a:latin typeface="Bookman Old Style" panose="02050604050505020204" pitchFamily="18" charset="0"/>
              </a:rPr>
              <a:t>finanšu pārskatu!</a:t>
            </a:r>
            <a:endParaRPr lang="lv-LV" sz="4800" dirty="0">
              <a:solidFill>
                <a:schemeClr val="accent3">
                  <a:lumMod val="50000"/>
                </a:schemeClr>
              </a:solidFill>
            </a:endParaRPr>
          </a:p>
        </p:txBody>
      </p:sp>
      <p:sp>
        <p:nvSpPr>
          <p:cNvPr id="3" name="Taisnstūris 2"/>
          <p:cNvSpPr/>
          <p:nvPr/>
        </p:nvSpPr>
        <p:spPr>
          <a:xfrm>
            <a:off x="7044612" y="5526402"/>
            <a:ext cx="4229534" cy="646331"/>
          </a:xfrm>
          <a:prstGeom prst="rect">
            <a:avLst/>
          </a:prstGeom>
        </p:spPr>
        <p:txBody>
          <a:bodyPr wrap="square">
            <a:spAutoFit/>
          </a:bodyPr>
          <a:lstStyle/>
          <a:p>
            <a:r>
              <a:rPr lang="lv-LV" b="1" dirty="0">
                <a:solidFill>
                  <a:schemeClr val="accent3">
                    <a:lumMod val="50000"/>
                  </a:schemeClr>
                </a:solidFill>
                <a:latin typeface="Bookman Old Style" panose="02050604050505020204" pitchFamily="18" charset="0"/>
              </a:rPr>
              <a:t>Finanšu un grāmatvedības nodaļa</a:t>
            </a:r>
          </a:p>
          <a:p>
            <a:pPr algn="ctr"/>
            <a:endParaRPr lang="lv-LV" dirty="0">
              <a:solidFill>
                <a:schemeClr val="accent3">
                  <a:lumMod val="50000"/>
                </a:schemeClr>
              </a:solidFill>
            </a:endParaRPr>
          </a:p>
        </p:txBody>
      </p:sp>
    </p:spTree>
    <p:extLst>
      <p:ext uri="{BB962C8B-B14F-4D97-AF65-F5344CB8AC3E}">
        <p14:creationId xmlns:p14="http://schemas.microsoft.com/office/powerpoint/2010/main" val="1869225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lum bright="70000" contrast="-70000"/>
            <a:extLst>
              <a:ext uri="{BEBA8EAE-BF5A-486C-A8C5-ECC9F3942E4B}">
                <a14:imgProps xmlns:a14="http://schemas.microsoft.com/office/drawing/2010/main">
                  <a14:imgLayer r:embed="rId3">
                    <a14:imgEffect>
                      <a14:saturation sat="0"/>
                    </a14:imgEffect>
                  </a14:imgLayer>
                </a14:imgProps>
              </a:ext>
            </a:extLst>
          </a:blip>
          <a:tile tx="0" ty="0" sx="100000" sy="100000" flip="none" algn="tl"/>
        </a:blipFill>
        <a:effectLst/>
      </p:bgPr>
    </p:bg>
    <p:spTree>
      <p:nvGrpSpPr>
        <p:cNvPr id="1" name=""/>
        <p:cNvGrpSpPr/>
        <p:nvPr/>
      </p:nvGrpSpPr>
      <p:grpSpPr>
        <a:xfrm>
          <a:off x="0" y="0"/>
          <a:ext cx="0" cy="0"/>
          <a:chOff x="0" y="0"/>
          <a:chExt cx="0" cy="0"/>
        </a:xfrm>
      </p:grpSpPr>
      <p:sp>
        <p:nvSpPr>
          <p:cNvPr id="2" name="Virsraksts 1"/>
          <p:cNvSpPr>
            <a:spLocks noGrp="1"/>
          </p:cNvSpPr>
          <p:nvPr>
            <p:ph type="title"/>
          </p:nvPr>
        </p:nvSpPr>
        <p:spPr>
          <a:xfrm>
            <a:off x="164001" y="609600"/>
            <a:ext cx="9428573" cy="980303"/>
          </a:xfrm>
        </p:spPr>
        <p:txBody>
          <a:bodyPr>
            <a:normAutofit/>
          </a:bodyPr>
          <a:lstStyle/>
          <a:p>
            <a:pPr algn="ctr"/>
            <a:r>
              <a:rPr lang="lv-LV" b="1" dirty="0">
                <a:solidFill>
                  <a:schemeClr val="accent2">
                    <a:lumMod val="50000"/>
                  </a:schemeClr>
                </a:solidFill>
                <a:latin typeface="Bookman Old Style" panose="02050604050505020204" pitchFamily="18" charset="0"/>
              </a:rPr>
              <a:t>Iekļauti 2025.gada finanšu pārskati:</a:t>
            </a:r>
          </a:p>
        </p:txBody>
      </p:sp>
      <p:sp>
        <p:nvSpPr>
          <p:cNvPr id="3" name="Satura vietturis 2"/>
          <p:cNvSpPr>
            <a:spLocks noGrp="1"/>
          </p:cNvSpPr>
          <p:nvPr>
            <p:ph idx="1"/>
          </p:nvPr>
        </p:nvSpPr>
        <p:spPr>
          <a:xfrm>
            <a:off x="0" y="1846053"/>
            <a:ext cx="9946257" cy="4873924"/>
          </a:xfrm>
        </p:spPr>
        <p:txBody>
          <a:bodyPr>
            <a:normAutofit/>
          </a:bodyPr>
          <a:lstStyle/>
          <a:p>
            <a:pPr lvl="3"/>
            <a:endParaRPr lang="lv-LV" sz="3200" b="1" dirty="0">
              <a:solidFill>
                <a:schemeClr val="accent6">
                  <a:lumMod val="50000"/>
                </a:schemeClr>
              </a:solidFill>
              <a:latin typeface="Bookman Old Style" panose="02050604050505020204" pitchFamily="18" charset="0"/>
            </a:endParaRPr>
          </a:p>
          <a:p>
            <a:pPr lvl="3"/>
            <a:r>
              <a:rPr lang="lv-LV" sz="3200" b="1" dirty="0">
                <a:solidFill>
                  <a:schemeClr val="accent6">
                    <a:lumMod val="50000"/>
                  </a:schemeClr>
                </a:solidFill>
                <a:latin typeface="Bookman Old Style" panose="02050604050505020204" pitchFamily="18" charset="0"/>
              </a:rPr>
              <a:t>Aizkraukles novada pašvaldība</a:t>
            </a:r>
          </a:p>
          <a:p>
            <a:pPr lvl="3"/>
            <a:r>
              <a:rPr lang="lv-LV" sz="3200" b="1" dirty="0">
                <a:solidFill>
                  <a:schemeClr val="accent6">
                    <a:lumMod val="50000"/>
                  </a:schemeClr>
                </a:solidFill>
                <a:latin typeface="Bookman Old Style" panose="02050604050505020204" pitchFamily="18" charset="0"/>
              </a:rPr>
              <a:t>Aģentūra « Kokneses sporta centrs»</a:t>
            </a:r>
          </a:p>
          <a:p>
            <a:pPr lvl="3"/>
            <a:r>
              <a:rPr lang="lv-LV" sz="3200" b="1" dirty="0">
                <a:solidFill>
                  <a:schemeClr val="accent6">
                    <a:lumMod val="50000"/>
                  </a:schemeClr>
                </a:solidFill>
                <a:latin typeface="Bookman Old Style" panose="02050604050505020204" pitchFamily="18" charset="0"/>
              </a:rPr>
              <a:t>Aģentūra «Sociālās aprūpes centrs </a:t>
            </a:r>
            <a:r>
              <a:rPr lang="lv-LV" sz="3200" b="1" dirty="0" err="1">
                <a:solidFill>
                  <a:schemeClr val="accent6">
                    <a:lumMod val="50000"/>
                  </a:schemeClr>
                </a:solidFill>
                <a:latin typeface="Bookman Old Style" panose="02050604050505020204" pitchFamily="18" charset="0"/>
              </a:rPr>
              <a:t>Ziedugravas</a:t>
            </a:r>
            <a:r>
              <a:rPr lang="lv-LV" sz="3200" b="1" dirty="0">
                <a:solidFill>
                  <a:schemeClr val="accent6">
                    <a:lumMod val="50000"/>
                  </a:schemeClr>
                </a:solidFill>
                <a:latin typeface="Bookman Old Style" panose="02050604050505020204" pitchFamily="18" charset="0"/>
              </a:rPr>
              <a:t>»</a:t>
            </a:r>
            <a:endParaRPr lang="lv-LV" sz="3200" dirty="0">
              <a:solidFill>
                <a:schemeClr val="accent3">
                  <a:lumMod val="50000"/>
                </a:schemeClr>
              </a:solidFill>
            </a:endParaRPr>
          </a:p>
          <a:p>
            <a:endParaRPr lang="lv-LV" sz="3200" dirty="0">
              <a:solidFill>
                <a:schemeClr val="accent3">
                  <a:lumMod val="50000"/>
                </a:schemeClr>
              </a:solidFill>
            </a:endParaRPr>
          </a:p>
          <a:p>
            <a:endParaRPr lang="lv-LV" dirty="0">
              <a:solidFill>
                <a:schemeClr val="accent3">
                  <a:lumMod val="50000"/>
                </a:schemeClr>
              </a:solidFill>
            </a:endParaRPr>
          </a:p>
          <a:p>
            <a:endParaRPr lang="lv-LV" dirty="0">
              <a:solidFill>
                <a:schemeClr val="accent3">
                  <a:lumMod val="50000"/>
                </a:schemeClr>
              </a:solidFill>
            </a:endParaRPr>
          </a:p>
          <a:p>
            <a:endParaRPr lang="lv-LV" dirty="0">
              <a:solidFill>
                <a:schemeClr val="accent3">
                  <a:lumMod val="50000"/>
                </a:schemeClr>
              </a:solidFill>
            </a:endParaRPr>
          </a:p>
        </p:txBody>
      </p:sp>
    </p:spTree>
    <p:extLst>
      <p:ext uri="{BB962C8B-B14F-4D97-AF65-F5344CB8AC3E}">
        <p14:creationId xmlns:p14="http://schemas.microsoft.com/office/powerpoint/2010/main" val="3214068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lum bright="70000" contrast="-70000"/>
          </a:blip>
          <a:tile tx="0" ty="0" sx="100000" sy="100000" flip="none" algn="tl"/>
        </a:blipFill>
        <a:effectLst/>
      </p:bgPr>
    </p:bg>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pPr algn="ctr"/>
            <a:r>
              <a:rPr lang="lv-LV" b="1"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t>Gada pārskata apjoms</a:t>
            </a:r>
          </a:p>
        </p:txBody>
      </p:sp>
      <p:graphicFrame>
        <p:nvGraphicFramePr>
          <p:cNvPr id="4" name="Satura vietturis 3"/>
          <p:cNvGraphicFramePr>
            <a:graphicFrameLocks noGrp="1"/>
          </p:cNvGraphicFramePr>
          <p:nvPr>
            <p:ph idx="1"/>
            <p:extLst>
              <p:ext uri="{D42A27DB-BD31-4B8C-83A1-F6EECF244321}">
                <p14:modId xmlns:p14="http://schemas.microsoft.com/office/powerpoint/2010/main" val="1330206134"/>
              </p:ext>
            </p:extLst>
          </p:nvPr>
        </p:nvGraphicFramePr>
        <p:xfrm>
          <a:off x="497168" y="1930400"/>
          <a:ext cx="8956999" cy="33147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936112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lum bright="70000" contrast="-70000"/>
          </a:blip>
          <a:tile tx="0" ty="0" sx="100000" sy="100000" flip="none" algn="tl"/>
        </a:blipFill>
        <a:effectLst/>
      </p:bgPr>
    </p:bg>
    <p:spTree>
      <p:nvGrpSpPr>
        <p:cNvPr id="1" name=""/>
        <p:cNvGrpSpPr/>
        <p:nvPr/>
      </p:nvGrpSpPr>
      <p:grpSpPr>
        <a:xfrm>
          <a:off x="0" y="0"/>
          <a:ext cx="0" cy="0"/>
          <a:chOff x="0" y="0"/>
          <a:chExt cx="0" cy="0"/>
        </a:xfrm>
      </p:grpSpPr>
      <p:sp>
        <p:nvSpPr>
          <p:cNvPr id="2" name="Virsraksts 1"/>
          <p:cNvSpPr>
            <a:spLocks noGrp="1"/>
          </p:cNvSpPr>
          <p:nvPr>
            <p:ph type="title"/>
          </p:nvPr>
        </p:nvSpPr>
        <p:spPr>
          <a:xfrm>
            <a:off x="643811" y="697956"/>
            <a:ext cx="9914921" cy="4480534"/>
          </a:xfrm>
        </p:spPr>
        <p:txBody>
          <a:bodyPr>
            <a:noAutofit/>
          </a:bodyPr>
          <a:lstStyle/>
          <a:p>
            <a:r>
              <a:rPr lang="lv-LV" sz="2400" b="1"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t>Naudas līdzekļu atlikums 31.12.2025. EUR 10 080 042, </a:t>
            </a:r>
            <a:br>
              <a:rPr lang="lv-LV" sz="2400" b="1"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br>
            <a:br>
              <a:rPr lang="lv-LV" sz="2400" b="1"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br>
            <a:r>
              <a:rPr lang="lv-LV" sz="2000"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t>t.sk.</a:t>
            </a:r>
            <a:br>
              <a:rPr lang="lv-LV" sz="2400"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br>
            <a:br>
              <a:rPr lang="lv-LV" sz="2400"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br>
            <a:r>
              <a:rPr lang="lv-LV" sz="2000"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t>Valsts kasē 				EUR   8 806 154</a:t>
            </a:r>
            <a:br>
              <a:rPr lang="lv-LV" sz="2000"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br>
            <a:r>
              <a:rPr lang="lv-LV" sz="2000"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t>AS SEB banka 			EUR      490 895</a:t>
            </a:r>
            <a:br>
              <a:rPr lang="lv-LV" sz="2000"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br>
            <a:r>
              <a:rPr lang="lv-LV" sz="2000"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t>AS Swedbank 				EUR      711 724</a:t>
            </a:r>
            <a:br>
              <a:rPr lang="lv-LV" sz="2000"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br>
            <a:r>
              <a:rPr lang="lv-LV" sz="2000"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t>AS Citadele banka 		EUR        24 069</a:t>
            </a:r>
            <a:br>
              <a:rPr lang="lv-LV" sz="2000"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br>
            <a:r>
              <a:rPr lang="lv-LV" sz="2000"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t>VAS Latvijas Pasts 		EUR          4 042</a:t>
            </a:r>
            <a:br>
              <a:rPr lang="lv-LV" sz="2000"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br>
            <a:r>
              <a:rPr lang="lv-LV" sz="2000"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t>kasēs 						EUR        43 158</a:t>
            </a:r>
            <a:br>
              <a:rPr lang="lv-LV" sz="2000"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br>
            <a:r>
              <a:rPr lang="lv-LV" sz="2000"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t>t.sk.</a:t>
            </a:r>
            <a:br>
              <a:rPr lang="lv-LV" sz="2000"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br>
            <a:r>
              <a:rPr lang="lv-LV" sz="2000"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t>aģentūra Kokneses sporta centrs EUR 51 401                                                    </a:t>
            </a:r>
            <a:r>
              <a:rPr lang="lv-LV" sz="1400"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t>( kasē EUR 5 893 un AS Swedbank EUR 45 5208)</a:t>
            </a:r>
            <a:br>
              <a:rPr lang="lv-LV" sz="2000"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br>
            <a:r>
              <a:rPr lang="lv-LV" sz="2000"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t>aģentūra Sociālās aprūpes centrs </a:t>
            </a:r>
            <a:r>
              <a:rPr lang="lv-LV" sz="2000" dirty="0" err="1">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t>Ziedugravas</a:t>
            </a:r>
            <a:r>
              <a:rPr lang="lv-LV" sz="2000"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t> EUR 113 078 </a:t>
            </a:r>
            <a:r>
              <a:rPr lang="lv-LV" sz="1400"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t>(AS Swedbank)</a:t>
            </a:r>
            <a:br>
              <a:rPr lang="lv-LV" sz="1400"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br>
            <a:r>
              <a:rPr lang="lv-LV" sz="2000"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t>							</a:t>
            </a:r>
            <a:br>
              <a:rPr lang="lv-LV" sz="2400" b="1"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br>
            <a:br>
              <a:rPr lang="lv-LV" sz="2400" b="1" dirty="0">
                <a:solidFill>
                  <a:schemeClr val="accent2">
                    <a:lumMod val="50000"/>
                  </a:schemeClr>
                </a:solidFill>
                <a:effectLst>
                  <a:outerShdw blurRad="38100" dist="38100" dir="2700000" algn="tl">
                    <a:srgbClr val="000000">
                      <a:alpha val="43137"/>
                    </a:srgbClr>
                  </a:outerShdw>
                </a:effectLst>
                <a:latin typeface="Bookman Old Style" panose="02050604050505020204" pitchFamily="18" charset="0"/>
              </a:rPr>
            </a:br>
            <a:endParaRPr lang="lv-LV" sz="2400" dirty="0">
              <a:solidFill>
                <a:schemeClr val="accent2">
                  <a:lumMod val="50000"/>
                </a:schemeClr>
              </a:solidFill>
              <a:latin typeface="Bookman Old Style" panose="02050604050505020204" pitchFamily="18" charset="0"/>
            </a:endParaRPr>
          </a:p>
        </p:txBody>
      </p:sp>
      <p:pic>
        <p:nvPicPr>
          <p:cNvPr id="1041" name="Picture 17" descr="http://www.citadele.lv/common/img/logo/citadele-logo-130px.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4330" y="5767754"/>
            <a:ext cx="1238250" cy="571500"/>
          </a:xfrm>
          <a:prstGeom prst="rect">
            <a:avLst/>
          </a:prstGeom>
          <a:noFill/>
          <a:extLst>
            <a:ext uri="{909E8E84-426E-40DD-AFC4-6F175D3DCCD1}">
              <a14:hiddenFill xmlns:a14="http://schemas.microsoft.com/office/drawing/2010/main">
                <a:solidFill>
                  <a:srgbClr val="FFFFFF"/>
                </a:solidFill>
              </a14:hiddenFill>
            </a:ext>
          </a:extLst>
        </p:spPr>
      </p:pic>
      <p:pic>
        <p:nvPicPr>
          <p:cNvPr id="3" name="Attēls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61830" y="5901104"/>
            <a:ext cx="1428750" cy="304800"/>
          </a:xfrm>
          <a:prstGeom prst="rect">
            <a:avLst/>
          </a:prstGeom>
        </p:spPr>
      </p:pic>
      <p:pic>
        <p:nvPicPr>
          <p:cNvPr id="4" name="Attēls 3"/>
          <p:cNvPicPr>
            <a:picLocks noChangeAspect="1"/>
          </p:cNvPicPr>
          <p:nvPr/>
        </p:nvPicPr>
        <p:blipFill rotWithShape="1">
          <a:blip r:embed="rId5">
            <a:extLst>
              <a:ext uri="{28A0092B-C50C-407E-A947-70E740481C1C}">
                <a14:useLocalDpi xmlns:a14="http://schemas.microsoft.com/office/drawing/2010/main" val="0"/>
              </a:ext>
            </a:extLst>
          </a:blip>
          <a:srcRect t="21324" b="49734"/>
          <a:stretch/>
        </p:blipFill>
        <p:spPr>
          <a:xfrm>
            <a:off x="747163" y="5402022"/>
            <a:ext cx="1524000" cy="1094282"/>
          </a:xfrm>
          <a:prstGeom prst="rect">
            <a:avLst/>
          </a:prstGeom>
        </p:spPr>
      </p:pic>
      <p:pic>
        <p:nvPicPr>
          <p:cNvPr id="6" name="Attēls 5"/>
          <p:cNvPicPr>
            <a:picLocks noChangeAspect="1"/>
          </p:cNvPicPr>
          <p:nvPr/>
        </p:nvPicPr>
        <p:blipFill rotWithShape="1">
          <a:blip r:embed="rId6">
            <a:extLst>
              <a:ext uri="{28A0092B-C50C-407E-A947-70E740481C1C}">
                <a14:useLocalDpi xmlns:a14="http://schemas.microsoft.com/office/drawing/2010/main" val="0"/>
              </a:ext>
            </a:extLst>
          </a:blip>
          <a:srcRect t="25565"/>
          <a:stretch/>
        </p:blipFill>
        <p:spPr>
          <a:xfrm>
            <a:off x="4160551" y="5594600"/>
            <a:ext cx="482641" cy="709125"/>
          </a:xfrm>
          <a:prstGeom prst="rect">
            <a:avLst/>
          </a:prstGeom>
        </p:spPr>
      </p:pic>
      <p:sp>
        <p:nvSpPr>
          <p:cNvPr id="5" name="Taisnstūris 4"/>
          <p:cNvSpPr/>
          <p:nvPr/>
        </p:nvSpPr>
        <p:spPr>
          <a:xfrm>
            <a:off x="1154265" y="4054037"/>
            <a:ext cx="10097559" cy="369332"/>
          </a:xfrm>
          <a:prstGeom prst="rect">
            <a:avLst/>
          </a:prstGeom>
        </p:spPr>
        <p:txBody>
          <a:bodyPr wrap="square">
            <a:spAutoFit/>
          </a:bodyPr>
          <a:lstStyle/>
          <a:p>
            <a:r>
              <a:rPr lang="lv-LV" dirty="0">
                <a:solidFill>
                  <a:schemeClr val="bg2">
                    <a:lumMod val="50000"/>
                  </a:schemeClr>
                </a:solidFill>
                <a:latin typeface="Bookman Old Style" panose="02050604050505020204" pitchFamily="18" charset="0"/>
              </a:rPr>
              <a:t>	</a:t>
            </a:r>
            <a:endParaRPr lang="lv-LV" dirty="0">
              <a:solidFill>
                <a:schemeClr val="bg2">
                  <a:lumMod val="50000"/>
                </a:schemeClr>
              </a:solidFill>
            </a:endParaRPr>
          </a:p>
        </p:txBody>
      </p:sp>
    </p:spTree>
    <p:extLst>
      <p:ext uri="{BB962C8B-B14F-4D97-AF65-F5344CB8AC3E}">
        <p14:creationId xmlns:p14="http://schemas.microsoft.com/office/powerpoint/2010/main" val="2578355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lum bright="70000" contrast="-70000"/>
          </a:blip>
          <a:tile tx="0" ty="0" sx="100000" sy="100000" flip="none" algn="tl"/>
        </a:blipFill>
        <a:effectLst/>
      </p:bgPr>
    </p:bg>
    <p:spTree>
      <p:nvGrpSpPr>
        <p:cNvPr id="1" name=""/>
        <p:cNvGrpSpPr/>
        <p:nvPr/>
      </p:nvGrpSpPr>
      <p:grpSpPr>
        <a:xfrm>
          <a:off x="0" y="0"/>
          <a:ext cx="0" cy="0"/>
          <a:chOff x="0" y="0"/>
          <a:chExt cx="0" cy="0"/>
        </a:xfrm>
      </p:grpSpPr>
      <p:sp>
        <p:nvSpPr>
          <p:cNvPr id="2" name="Virsraksts 1"/>
          <p:cNvSpPr>
            <a:spLocks noGrp="1"/>
          </p:cNvSpPr>
          <p:nvPr>
            <p:ph type="title"/>
          </p:nvPr>
        </p:nvSpPr>
        <p:spPr>
          <a:xfrm>
            <a:off x="481391" y="1165061"/>
            <a:ext cx="9011950" cy="5442278"/>
          </a:xfrm>
        </p:spPr>
        <p:txBody>
          <a:bodyPr>
            <a:normAutofit/>
          </a:bodyPr>
          <a:lstStyle/>
          <a:p>
            <a:r>
              <a:rPr lang="lv-LV" b="1" i="1" dirty="0">
                <a:solidFill>
                  <a:schemeClr val="accent2">
                    <a:lumMod val="50000"/>
                  </a:schemeClr>
                </a:solidFill>
                <a:latin typeface="Bookman Old Style" panose="02050604050505020204" pitchFamily="18" charset="0"/>
              </a:rPr>
              <a:t>Bilances</a:t>
            </a:r>
            <a:r>
              <a:rPr lang="lv-LV" sz="1800" b="1" i="1" dirty="0">
                <a:solidFill>
                  <a:schemeClr val="accent2">
                    <a:lumMod val="50000"/>
                  </a:schemeClr>
                </a:solidFill>
                <a:latin typeface="Bookman Old Style" panose="02050604050505020204" pitchFamily="18" charset="0"/>
              </a:rPr>
              <a:t> kopsumma </a:t>
            </a:r>
            <a:r>
              <a:rPr lang="lv-LV" sz="1400" b="1" i="1" dirty="0">
                <a:solidFill>
                  <a:schemeClr val="accent2">
                    <a:lumMod val="50000"/>
                  </a:schemeClr>
                </a:solidFill>
                <a:latin typeface="Bookman Old Style" panose="02050604050505020204" pitchFamily="18" charset="0"/>
              </a:rPr>
              <a:t>uz pārskata perioda beigām </a:t>
            </a:r>
            <a:r>
              <a:rPr lang="lv-LV" sz="2000" b="1" i="1" dirty="0">
                <a:solidFill>
                  <a:schemeClr val="accent2">
                    <a:lumMod val="50000"/>
                  </a:schemeClr>
                </a:solidFill>
                <a:latin typeface="Bookman Old Style" panose="02050604050505020204" pitchFamily="18" charset="0"/>
              </a:rPr>
              <a:t>EUR 140 345 667</a:t>
            </a:r>
            <a:br>
              <a:rPr lang="lv-LV" sz="1800" b="1" i="1" dirty="0">
                <a:solidFill>
                  <a:schemeClr val="accent2">
                    <a:lumMod val="50000"/>
                  </a:schemeClr>
                </a:solidFill>
                <a:latin typeface="Bookman Old Style" panose="02050604050505020204" pitchFamily="18" charset="0"/>
              </a:rPr>
            </a:br>
            <a:br>
              <a:rPr lang="lv-LV" sz="1800" b="1" i="1" dirty="0">
                <a:solidFill>
                  <a:schemeClr val="accent2">
                    <a:lumMod val="50000"/>
                  </a:schemeClr>
                </a:solidFill>
                <a:latin typeface="Bookman Old Style" panose="02050604050505020204" pitchFamily="18" charset="0"/>
              </a:rPr>
            </a:br>
            <a:br>
              <a:rPr lang="lv-LV" sz="1800" b="1" i="1" dirty="0">
                <a:solidFill>
                  <a:schemeClr val="accent2">
                    <a:lumMod val="50000"/>
                  </a:schemeClr>
                </a:solidFill>
                <a:latin typeface="Bookman Old Style" panose="02050604050505020204" pitchFamily="18" charset="0"/>
              </a:rPr>
            </a:br>
            <a:r>
              <a:rPr lang="lv-LV" sz="1800" b="1" i="1" dirty="0">
                <a:solidFill>
                  <a:schemeClr val="accent2">
                    <a:lumMod val="50000"/>
                  </a:schemeClr>
                </a:solidFill>
                <a:latin typeface="Bookman Old Style" panose="02050604050505020204" pitchFamily="18" charset="0"/>
              </a:rPr>
              <a:t>t.sk.</a:t>
            </a:r>
            <a:br>
              <a:rPr lang="lv-LV" sz="1800" b="1" i="1" dirty="0">
                <a:solidFill>
                  <a:schemeClr val="accent2">
                    <a:lumMod val="50000"/>
                  </a:schemeClr>
                </a:solidFill>
                <a:latin typeface="Bookman Old Style" panose="02050604050505020204" pitchFamily="18" charset="0"/>
              </a:rPr>
            </a:br>
            <a:r>
              <a:rPr lang="lv-LV" sz="2400" dirty="0">
                <a:solidFill>
                  <a:schemeClr val="accent2">
                    <a:lumMod val="50000"/>
                  </a:schemeClr>
                </a:solidFill>
                <a:latin typeface="Bookman Old Style" panose="02050604050505020204" pitchFamily="18" charset="0"/>
              </a:rPr>
              <a:t>ilgtermiņa ieguldījumi 	EUR 127 340 825</a:t>
            </a:r>
            <a:br>
              <a:rPr lang="lv-LV" sz="2400" dirty="0">
                <a:solidFill>
                  <a:schemeClr val="accent2">
                    <a:lumMod val="50000"/>
                  </a:schemeClr>
                </a:solidFill>
                <a:latin typeface="Bookman Old Style" panose="02050604050505020204" pitchFamily="18" charset="0"/>
              </a:rPr>
            </a:br>
            <a:r>
              <a:rPr lang="lv-LV" sz="2400" dirty="0">
                <a:solidFill>
                  <a:schemeClr val="accent2">
                    <a:lumMod val="50000"/>
                  </a:schemeClr>
                </a:solidFill>
                <a:latin typeface="Bookman Old Style" panose="02050604050505020204" pitchFamily="18" charset="0"/>
              </a:rPr>
              <a:t>apgrozāmie līdzekļi 		EUR   13 004 842</a:t>
            </a:r>
            <a:br>
              <a:rPr lang="lv-LV" sz="2400" dirty="0">
                <a:solidFill>
                  <a:schemeClr val="accent2">
                    <a:lumMod val="50000"/>
                  </a:schemeClr>
                </a:solidFill>
                <a:latin typeface="Bookman Old Style" panose="02050604050505020204" pitchFamily="18" charset="0"/>
              </a:rPr>
            </a:br>
            <a:br>
              <a:rPr lang="lv-LV" sz="2400" dirty="0">
                <a:solidFill>
                  <a:schemeClr val="accent2">
                    <a:lumMod val="50000"/>
                  </a:schemeClr>
                </a:solidFill>
                <a:latin typeface="Bookman Old Style" panose="02050604050505020204" pitchFamily="18" charset="0"/>
              </a:rPr>
            </a:br>
            <a:r>
              <a:rPr lang="lv-LV" sz="2400" dirty="0">
                <a:solidFill>
                  <a:schemeClr val="accent2">
                    <a:lumMod val="50000"/>
                  </a:schemeClr>
                </a:solidFill>
                <a:latin typeface="Bookman Old Style" panose="02050604050505020204" pitchFamily="18" charset="0"/>
              </a:rPr>
              <a:t>pašu kapitāls 				EUR 100 473 309</a:t>
            </a:r>
            <a:br>
              <a:rPr lang="lv-LV" sz="2400" dirty="0">
                <a:solidFill>
                  <a:schemeClr val="accent2">
                    <a:lumMod val="50000"/>
                  </a:schemeClr>
                </a:solidFill>
                <a:latin typeface="Bookman Old Style" panose="02050604050505020204" pitchFamily="18" charset="0"/>
              </a:rPr>
            </a:br>
            <a:r>
              <a:rPr lang="lv-LV" sz="2400" dirty="0">
                <a:solidFill>
                  <a:schemeClr val="accent2">
                    <a:lumMod val="50000"/>
                  </a:schemeClr>
                </a:solidFill>
                <a:latin typeface="Bookman Old Style" panose="02050604050505020204" pitchFamily="18" charset="0"/>
              </a:rPr>
              <a:t>uzkrājumi					EUR        884 124</a:t>
            </a:r>
            <a:br>
              <a:rPr lang="lv-LV" sz="2400" dirty="0">
                <a:solidFill>
                  <a:schemeClr val="accent2">
                    <a:lumMod val="50000"/>
                  </a:schemeClr>
                </a:solidFill>
                <a:latin typeface="Bookman Old Style" panose="02050604050505020204" pitchFamily="18" charset="0"/>
              </a:rPr>
            </a:br>
            <a:r>
              <a:rPr lang="lv-LV" sz="2400" dirty="0">
                <a:solidFill>
                  <a:schemeClr val="accent2">
                    <a:lumMod val="50000"/>
                  </a:schemeClr>
                </a:solidFill>
                <a:latin typeface="Bookman Old Style" panose="02050604050505020204" pitchFamily="18" charset="0"/>
              </a:rPr>
              <a:t>saistības					     EUR   38 988 234</a:t>
            </a:r>
          </a:p>
        </p:txBody>
      </p:sp>
    </p:spTree>
    <p:extLst>
      <p:ext uri="{BB962C8B-B14F-4D97-AF65-F5344CB8AC3E}">
        <p14:creationId xmlns:p14="http://schemas.microsoft.com/office/powerpoint/2010/main" val="31420512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lum bright="70000" contrast="-70000"/>
          </a:blip>
          <a:tile tx="0" ty="0" sx="100000" sy="100000" flip="none" algn="tl"/>
        </a:blipFill>
        <a:effectLst/>
      </p:bgPr>
    </p:bg>
    <p:spTree>
      <p:nvGrpSpPr>
        <p:cNvPr id="1" name=""/>
        <p:cNvGrpSpPr/>
        <p:nvPr/>
      </p:nvGrpSpPr>
      <p:grpSpPr>
        <a:xfrm>
          <a:off x="0" y="0"/>
          <a:ext cx="0" cy="0"/>
          <a:chOff x="0" y="0"/>
          <a:chExt cx="0" cy="0"/>
        </a:xfrm>
      </p:grpSpPr>
      <p:sp>
        <p:nvSpPr>
          <p:cNvPr id="2" name="Virsraksts 1"/>
          <p:cNvSpPr>
            <a:spLocks noGrp="1"/>
          </p:cNvSpPr>
          <p:nvPr>
            <p:ph type="title"/>
          </p:nvPr>
        </p:nvSpPr>
        <p:spPr>
          <a:xfrm>
            <a:off x="579118" y="419878"/>
            <a:ext cx="10988041" cy="1226042"/>
          </a:xfrm>
        </p:spPr>
        <p:txBody>
          <a:bodyPr>
            <a:normAutofit/>
          </a:bodyPr>
          <a:lstStyle/>
          <a:p>
            <a:r>
              <a:rPr lang="lv-LV" sz="3200" b="1" dirty="0">
                <a:solidFill>
                  <a:schemeClr val="accent3">
                    <a:lumMod val="50000"/>
                  </a:schemeClr>
                </a:solidFill>
                <a:effectLst>
                  <a:outerShdw blurRad="38100" dist="38100" dir="2700000" algn="tl">
                    <a:srgbClr val="000000">
                      <a:alpha val="43137"/>
                    </a:srgbClr>
                  </a:outerShdw>
                </a:effectLst>
                <a:latin typeface="Bookman Old Style" panose="02050604050505020204" pitchFamily="18" charset="0"/>
              </a:rPr>
              <a:t>Līdzdalība kapitālsabiedrību kapitālā</a:t>
            </a:r>
          </a:p>
        </p:txBody>
      </p:sp>
      <p:graphicFrame>
        <p:nvGraphicFramePr>
          <p:cNvPr id="4" name="Satura vietturis 3"/>
          <p:cNvGraphicFramePr>
            <a:graphicFrameLocks noGrp="1"/>
          </p:cNvGraphicFramePr>
          <p:nvPr>
            <p:ph idx="1"/>
            <p:extLst>
              <p:ext uri="{D42A27DB-BD31-4B8C-83A1-F6EECF244321}">
                <p14:modId xmlns:p14="http://schemas.microsoft.com/office/powerpoint/2010/main" val="4018856596"/>
              </p:ext>
            </p:extLst>
          </p:nvPr>
        </p:nvGraphicFramePr>
        <p:xfrm>
          <a:off x="579118" y="1032899"/>
          <a:ext cx="8599949" cy="3915464"/>
        </p:xfrm>
        <a:graphic>
          <a:graphicData uri="http://schemas.openxmlformats.org/drawingml/2006/table">
            <a:tbl>
              <a:tblPr>
                <a:tableStyleId>{5C22544A-7EE6-4342-B048-85BDC9FD1C3A}</a:tableStyleId>
              </a:tblPr>
              <a:tblGrid>
                <a:gridCol w="2509315">
                  <a:extLst>
                    <a:ext uri="{9D8B030D-6E8A-4147-A177-3AD203B41FA5}">
                      <a16:colId xmlns:a16="http://schemas.microsoft.com/office/drawing/2014/main" val="20000"/>
                    </a:ext>
                  </a:extLst>
                </a:gridCol>
                <a:gridCol w="966442">
                  <a:extLst>
                    <a:ext uri="{9D8B030D-6E8A-4147-A177-3AD203B41FA5}">
                      <a16:colId xmlns:a16="http://schemas.microsoft.com/office/drawing/2014/main" val="20002"/>
                    </a:ext>
                  </a:extLst>
                </a:gridCol>
                <a:gridCol w="1244111">
                  <a:extLst>
                    <a:ext uri="{9D8B030D-6E8A-4147-A177-3AD203B41FA5}">
                      <a16:colId xmlns:a16="http://schemas.microsoft.com/office/drawing/2014/main" val="20003"/>
                    </a:ext>
                  </a:extLst>
                </a:gridCol>
                <a:gridCol w="1499379">
                  <a:extLst>
                    <a:ext uri="{9D8B030D-6E8A-4147-A177-3AD203B41FA5}">
                      <a16:colId xmlns:a16="http://schemas.microsoft.com/office/drawing/2014/main" val="20004"/>
                    </a:ext>
                  </a:extLst>
                </a:gridCol>
                <a:gridCol w="1307254">
                  <a:extLst>
                    <a:ext uri="{9D8B030D-6E8A-4147-A177-3AD203B41FA5}">
                      <a16:colId xmlns:a16="http://schemas.microsoft.com/office/drawing/2014/main" val="20005"/>
                    </a:ext>
                  </a:extLst>
                </a:gridCol>
                <a:gridCol w="1073448">
                  <a:extLst>
                    <a:ext uri="{9D8B030D-6E8A-4147-A177-3AD203B41FA5}">
                      <a16:colId xmlns:a16="http://schemas.microsoft.com/office/drawing/2014/main" val="20006"/>
                    </a:ext>
                  </a:extLst>
                </a:gridCol>
              </a:tblGrid>
              <a:tr h="899308">
                <a:tc>
                  <a:txBody>
                    <a:bodyPr/>
                    <a:lstStyle/>
                    <a:p>
                      <a:pPr algn="ctr" fontAlgn="ctr"/>
                      <a:r>
                        <a:rPr lang="lv-LV" sz="1000" i="1" u="none" strike="noStrike" dirty="0">
                          <a:solidFill>
                            <a:schemeClr val="accent3">
                              <a:lumMod val="50000"/>
                            </a:schemeClr>
                          </a:solidFill>
                          <a:effectLst/>
                          <a:latin typeface="Bookman Old Style" panose="02050604050505020204" pitchFamily="18" charset="0"/>
                        </a:rPr>
                        <a:t>Kapitālsabiedrības nosaukums</a:t>
                      </a:r>
                      <a:endParaRPr lang="lv-LV" sz="1000" b="0" i="1"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ctr" fontAlgn="ctr"/>
                      <a:r>
                        <a:rPr lang="lv-LV" sz="1000" i="1" u="none" strike="noStrike" dirty="0">
                          <a:solidFill>
                            <a:schemeClr val="accent3">
                              <a:lumMod val="50000"/>
                            </a:schemeClr>
                          </a:solidFill>
                          <a:effectLst/>
                          <a:latin typeface="Bookman Old Style" panose="02050604050505020204" pitchFamily="18" charset="0"/>
                        </a:rPr>
                        <a:t>Pārskata perioda sākumā (</a:t>
                      </a:r>
                      <a:r>
                        <a:rPr lang="lv-LV" sz="1000" i="1" u="none" strike="noStrike" dirty="0" err="1">
                          <a:solidFill>
                            <a:schemeClr val="accent3">
                              <a:lumMod val="50000"/>
                            </a:schemeClr>
                          </a:solidFill>
                          <a:effectLst/>
                          <a:latin typeface="Bookman Old Style" panose="02050604050505020204" pitchFamily="18" charset="0"/>
                        </a:rPr>
                        <a:t>euro</a:t>
                      </a:r>
                      <a:r>
                        <a:rPr lang="lv-LV" sz="1000" i="1" u="none" strike="noStrike" dirty="0">
                          <a:solidFill>
                            <a:schemeClr val="accent3">
                              <a:lumMod val="50000"/>
                            </a:schemeClr>
                          </a:solidFill>
                          <a:effectLst/>
                          <a:latin typeface="Bookman Old Style" panose="02050604050505020204" pitchFamily="18" charset="0"/>
                        </a:rPr>
                        <a:t>) </a:t>
                      </a:r>
                      <a:endParaRPr lang="lv-LV" sz="1000" b="1" i="1"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ctr" fontAlgn="ctr"/>
                      <a:r>
                        <a:rPr lang="lv-LV" sz="1000" i="1" u="none" strike="noStrike" dirty="0">
                          <a:solidFill>
                            <a:schemeClr val="accent3">
                              <a:lumMod val="50000"/>
                            </a:schemeClr>
                          </a:solidFill>
                          <a:effectLst/>
                          <a:latin typeface="Bookman Old Style" panose="02050604050505020204" pitchFamily="18" charset="0"/>
                        </a:rPr>
                        <a:t>Darījumi </a:t>
                      </a:r>
                    </a:p>
                    <a:p>
                      <a:pPr algn="ctr" fontAlgn="ctr"/>
                      <a:r>
                        <a:rPr lang="lv-LV" sz="1000" b="0" i="1" u="none" strike="noStrike" dirty="0">
                          <a:solidFill>
                            <a:schemeClr val="accent3">
                              <a:lumMod val="50000"/>
                            </a:schemeClr>
                          </a:solidFill>
                          <a:effectLst/>
                          <a:latin typeface="Bookman Old Style" panose="02050604050505020204" pitchFamily="18" charset="0"/>
                        </a:rPr>
                        <a:t>(-</a:t>
                      </a:r>
                      <a:r>
                        <a:rPr lang="lv-LV" sz="1000" b="0" i="1" u="none" strike="noStrike" baseline="0" dirty="0">
                          <a:solidFill>
                            <a:schemeClr val="accent3">
                              <a:lumMod val="50000"/>
                            </a:schemeClr>
                          </a:solidFill>
                          <a:effectLst/>
                          <a:latin typeface="Bookman Old Style" panose="02050604050505020204" pitchFamily="18" charset="0"/>
                        </a:rPr>
                        <a:t>dividendes</a:t>
                      </a:r>
                    </a:p>
                    <a:p>
                      <a:pPr algn="ctr" fontAlgn="ctr"/>
                      <a:r>
                        <a:rPr lang="lv-LV" sz="1000" b="0" i="1" u="none" strike="noStrike" baseline="0" dirty="0">
                          <a:solidFill>
                            <a:schemeClr val="accent3">
                              <a:lumMod val="50000"/>
                            </a:schemeClr>
                          </a:solidFill>
                          <a:effectLst/>
                          <a:latin typeface="Bookman Old Style" panose="02050604050505020204" pitchFamily="18" charset="0"/>
                        </a:rPr>
                        <a:t>+ieguldījums)</a:t>
                      </a:r>
                      <a:endParaRPr lang="lv-LV" sz="1000" b="0" i="1"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ctr" fontAlgn="ctr"/>
                      <a:r>
                        <a:rPr lang="lv-LV" sz="1000" i="1" u="none" strike="noStrike" dirty="0">
                          <a:solidFill>
                            <a:schemeClr val="accent3">
                              <a:lumMod val="50000"/>
                            </a:schemeClr>
                          </a:solidFill>
                          <a:effectLst/>
                          <a:latin typeface="Bookman Old Style" panose="02050604050505020204" pitchFamily="18" charset="0"/>
                        </a:rPr>
                        <a:t>Izmaiņas pēc pašu kapitāla metodes</a:t>
                      </a:r>
                      <a:endParaRPr lang="lv-LV" sz="1000" b="0" i="1"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ctr" fontAlgn="ctr"/>
                      <a:r>
                        <a:rPr lang="lv-LV" sz="1000" i="1" u="none" strike="noStrike" dirty="0">
                          <a:solidFill>
                            <a:schemeClr val="accent3">
                              <a:lumMod val="50000"/>
                            </a:schemeClr>
                          </a:solidFill>
                          <a:effectLst/>
                          <a:latin typeface="Bookman Old Style" panose="02050604050505020204" pitchFamily="18" charset="0"/>
                        </a:rPr>
                        <a:t>Pārskata perioda beigās</a:t>
                      </a:r>
                      <a:br>
                        <a:rPr lang="lv-LV" sz="1000" i="1" u="none" strike="noStrike" dirty="0">
                          <a:solidFill>
                            <a:schemeClr val="accent3">
                              <a:lumMod val="50000"/>
                            </a:schemeClr>
                          </a:solidFill>
                          <a:effectLst/>
                          <a:latin typeface="Bookman Old Style" panose="02050604050505020204" pitchFamily="18" charset="0"/>
                        </a:rPr>
                      </a:br>
                      <a:r>
                        <a:rPr lang="lv-LV" sz="1000" i="1" u="none" strike="noStrike" dirty="0">
                          <a:solidFill>
                            <a:schemeClr val="accent3">
                              <a:lumMod val="50000"/>
                            </a:schemeClr>
                          </a:solidFill>
                          <a:effectLst/>
                          <a:latin typeface="Bookman Old Style" panose="02050604050505020204" pitchFamily="18" charset="0"/>
                        </a:rPr>
                        <a:t>(</a:t>
                      </a:r>
                      <a:r>
                        <a:rPr lang="lv-LV" sz="1000" i="1" u="none" strike="noStrike" dirty="0" err="1">
                          <a:solidFill>
                            <a:schemeClr val="accent3">
                              <a:lumMod val="50000"/>
                            </a:schemeClr>
                          </a:solidFill>
                          <a:effectLst/>
                          <a:latin typeface="Bookman Old Style" panose="02050604050505020204" pitchFamily="18" charset="0"/>
                        </a:rPr>
                        <a:t>euro</a:t>
                      </a:r>
                      <a:r>
                        <a:rPr lang="lv-LV" sz="1000" i="1" u="none" strike="noStrike" dirty="0">
                          <a:solidFill>
                            <a:schemeClr val="accent3">
                              <a:lumMod val="50000"/>
                            </a:schemeClr>
                          </a:solidFill>
                          <a:effectLst/>
                          <a:latin typeface="Bookman Old Style" panose="02050604050505020204" pitchFamily="18" charset="0"/>
                        </a:rPr>
                        <a:t>)</a:t>
                      </a:r>
                      <a:endParaRPr lang="lv-LV" sz="1000" b="1" i="1"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ctr" fontAlgn="ctr"/>
                      <a:r>
                        <a:rPr lang="lv-LV" sz="1000" i="1" u="none" strike="noStrike" dirty="0">
                          <a:solidFill>
                            <a:schemeClr val="accent3">
                              <a:lumMod val="50000"/>
                            </a:schemeClr>
                          </a:solidFill>
                          <a:effectLst/>
                          <a:latin typeface="Bookman Old Style" panose="02050604050505020204" pitchFamily="18" charset="0"/>
                        </a:rPr>
                        <a:t>Līdzdalība (%) perioda beigās</a:t>
                      </a:r>
                      <a:endParaRPr lang="lv-LV" sz="1000" b="0" i="1" u="none" strike="noStrike" dirty="0">
                        <a:solidFill>
                          <a:schemeClr val="accent3">
                            <a:lumMod val="50000"/>
                          </a:schemeClr>
                        </a:solidFill>
                        <a:effectLst/>
                        <a:latin typeface="Bookman Old Style" panose="02050604050505020204" pitchFamily="18" charset="0"/>
                      </a:endParaRPr>
                    </a:p>
                  </a:txBody>
                  <a:tcPr marL="9525" marR="9525" marT="9525" marB="0" anchor="ctr"/>
                </a:tc>
                <a:extLst>
                  <a:ext uri="{0D108BD9-81ED-4DB2-BD59-A6C34878D82A}">
                    <a16:rowId xmlns:a16="http://schemas.microsoft.com/office/drawing/2014/main" val="10000"/>
                  </a:ext>
                </a:extLst>
              </a:tr>
              <a:tr h="513731">
                <a:tc>
                  <a:txBody>
                    <a:bodyPr/>
                    <a:lstStyle/>
                    <a:p>
                      <a:pPr algn="l" fontAlgn="ctr"/>
                      <a:r>
                        <a:rPr lang="pt-BR" sz="1000" i="1" u="none" strike="noStrike" dirty="0">
                          <a:solidFill>
                            <a:schemeClr val="accent3">
                              <a:lumMod val="50000"/>
                            </a:schemeClr>
                          </a:solidFill>
                          <a:effectLst/>
                          <a:latin typeface="Bookman Old Style" panose="02050604050505020204" pitchFamily="18" charset="0"/>
                        </a:rPr>
                        <a:t>Aizkraukles novada SIA "Lauma A"</a:t>
                      </a:r>
                      <a:endParaRPr lang="pt-BR" sz="1000" b="0" i="1"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r>
                        <a:rPr lang="lv-LV" sz="1000" b="1" i="1" u="none" strike="noStrike" dirty="0">
                          <a:solidFill>
                            <a:schemeClr val="accent3">
                              <a:lumMod val="50000"/>
                            </a:schemeClr>
                          </a:solidFill>
                          <a:effectLst/>
                          <a:latin typeface="Bookman Old Style" panose="02050604050505020204" pitchFamily="18" charset="0"/>
                        </a:rPr>
                        <a:t>257 862</a:t>
                      </a:r>
                    </a:p>
                  </a:txBody>
                  <a:tcPr marL="9525" marR="9525" marT="9525" marB="0" anchor="ctr"/>
                </a:tc>
                <a:tc>
                  <a:txBody>
                    <a:bodyPr/>
                    <a:lstStyle/>
                    <a:p>
                      <a:pPr algn="r" fontAlgn="ctr"/>
                      <a:r>
                        <a:rPr lang="lv-LV" sz="1000" b="1" i="1" u="none" strike="noStrike" dirty="0">
                          <a:solidFill>
                            <a:schemeClr val="accent3">
                              <a:lumMod val="50000"/>
                            </a:schemeClr>
                          </a:solidFill>
                          <a:effectLst/>
                          <a:latin typeface="Bookman Old Style" panose="02050604050505020204" pitchFamily="18" charset="0"/>
                        </a:rPr>
                        <a:t>-6 573</a:t>
                      </a:r>
                    </a:p>
                  </a:txBody>
                  <a:tcPr marL="9525" marR="9525" marT="9525" marB="0" anchor="ctr"/>
                </a:tc>
                <a:tc>
                  <a:txBody>
                    <a:bodyPr/>
                    <a:lstStyle/>
                    <a:p>
                      <a:pPr algn="r" fontAlgn="ctr"/>
                      <a:r>
                        <a:rPr lang="lv-LV" sz="1000" b="1" i="1" u="none" strike="noStrike" dirty="0">
                          <a:solidFill>
                            <a:schemeClr val="accent3">
                              <a:lumMod val="50000"/>
                            </a:schemeClr>
                          </a:solidFill>
                          <a:effectLst/>
                          <a:latin typeface="Bookman Old Style" panose="02050604050505020204" pitchFamily="18" charset="0"/>
                        </a:rPr>
                        <a:t>29 632</a:t>
                      </a:r>
                    </a:p>
                  </a:txBody>
                  <a:tcPr marL="9525" marR="9525" marT="9525" marB="0" anchor="ctr"/>
                </a:tc>
                <a:tc>
                  <a:txBody>
                    <a:bodyPr/>
                    <a:lstStyle/>
                    <a:p>
                      <a:pPr algn="r" fontAlgn="ctr"/>
                      <a:r>
                        <a:rPr lang="lv-LV" sz="1000" b="1" i="1" u="none" strike="noStrike" dirty="0">
                          <a:solidFill>
                            <a:schemeClr val="accent3">
                              <a:lumMod val="50000"/>
                            </a:schemeClr>
                          </a:solidFill>
                          <a:effectLst/>
                          <a:latin typeface="Bookman Old Style" panose="02050604050505020204" pitchFamily="18" charset="0"/>
                        </a:rPr>
                        <a:t>280 921</a:t>
                      </a:r>
                    </a:p>
                  </a:txBody>
                  <a:tcPr marL="9525" marR="9525" marT="9525" marB="0" anchor="ctr"/>
                </a:tc>
                <a:tc>
                  <a:txBody>
                    <a:bodyPr/>
                    <a:lstStyle/>
                    <a:p>
                      <a:pPr algn="r" fontAlgn="ctr"/>
                      <a:r>
                        <a:rPr lang="lv-LV" sz="1000" b="1" i="0" u="none" strike="noStrike" dirty="0">
                          <a:solidFill>
                            <a:schemeClr val="accent3">
                              <a:lumMod val="50000"/>
                            </a:schemeClr>
                          </a:solidFill>
                          <a:effectLst/>
                          <a:latin typeface="Bookman Old Style" panose="02050604050505020204" pitchFamily="18" charset="0"/>
                        </a:rPr>
                        <a:t>100</a:t>
                      </a:r>
                    </a:p>
                  </a:txBody>
                  <a:tcPr marL="9525" marR="9525" marT="9525" marB="0" anchor="ctr"/>
                </a:tc>
                <a:extLst>
                  <a:ext uri="{0D108BD9-81ED-4DB2-BD59-A6C34878D82A}">
                    <a16:rowId xmlns:a16="http://schemas.microsoft.com/office/drawing/2014/main" val="10001"/>
                  </a:ext>
                </a:extLst>
              </a:tr>
              <a:tr h="770598">
                <a:tc>
                  <a:txBody>
                    <a:bodyPr/>
                    <a:lstStyle/>
                    <a:p>
                      <a:pPr algn="l" fontAlgn="ctr"/>
                      <a:r>
                        <a:rPr lang="lv-LV" sz="1000" u="none" strike="noStrike" dirty="0">
                          <a:solidFill>
                            <a:schemeClr val="accent3">
                              <a:lumMod val="50000"/>
                            </a:schemeClr>
                          </a:solidFill>
                          <a:effectLst/>
                          <a:latin typeface="Bookman Old Style" panose="02050604050505020204" pitchFamily="18" charset="0"/>
                        </a:rPr>
                        <a:t>Aizkraukles novada SIA "Aizkraukles ūdens"</a:t>
                      </a:r>
                      <a:endParaRPr lang="lv-LV" sz="1000" b="0"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r>
                        <a:rPr lang="lv-LV" sz="1000" b="1" u="none" strike="noStrike" dirty="0">
                          <a:solidFill>
                            <a:schemeClr val="accent3">
                              <a:lumMod val="50000"/>
                            </a:schemeClr>
                          </a:solidFill>
                          <a:effectLst/>
                          <a:latin typeface="Bookman Old Style" panose="02050604050505020204" pitchFamily="18" charset="0"/>
                        </a:rPr>
                        <a:t>1 512 455</a:t>
                      </a:r>
                      <a:endParaRPr lang="lv-LV" sz="1000" b="1"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endParaRPr lang="lv-LV" sz="1000" b="1"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r>
                        <a:rPr lang="lv-LV" sz="1000" b="1" i="0" u="none" strike="noStrike" dirty="0">
                          <a:solidFill>
                            <a:schemeClr val="accent3">
                              <a:lumMod val="50000"/>
                            </a:schemeClr>
                          </a:solidFill>
                          <a:effectLst/>
                          <a:latin typeface="Bookman Old Style" panose="02050604050505020204" pitchFamily="18" charset="0"/>
                        </a:rPr>
                        <a:t>23 478 </a:t>
                      </a:r>
                    </a:p>
                  </a:txBody>
                  <a:tcPr marL="9525" marR="9525" marT="9525" marB="0" anchor="ctr"/>
                </a:tc>
                <a:tc>
                  <a:txBody>
                    <a:bodyPr/>
                    <a:lstStyle/>
                    <a:p>
                      <a:pPr algn="r" fontAlgn="ctr"/>
                      <a:r>
                        <a:rPr lang="lv-LV" sz="1000" b="1" u="none" strike="noStrike" dirty="0">
                          <a:solidFill>
                            <a:schemeClr val="accent3">
                              <a:lumMod val="50000"/>
                            </a:schemeClr>
                          </a:solidFill>
                          <a:effectLst/>
                          <a:latin typeface="Bookman Old Style" panose="02050604050505020204" pitchFamily="18" charset="0"/>
                        </a:rPr>
                        <a:t>1 535 933</a:t>
                      </a:r>
                      <a:endParaRPr lang="lv-LV" sz="1000" b="1"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r>
                        <a:rPr lang="lv-LV" sz="1000" b="1" u="none" strike="noStrike" dirty="0">
                          <a:solidFill>
                            <a:schemeClr val="accent3">
                              <a:lumMod val="50000"/>
                            </a:schemeClr>
                          </a:solidFill>
                          <a:effectLst/>
                          <a:latin typeface="Bookman Old Style" panose="02050604050505020204" pitchFamily="18" charset="0"/>
                        </a:rPr>
                        <a:t>100</a:t>
                      </a:r>
                      <a:endParaRPr lang="lv-LV" sz="1000" b="1" i="0" u="none" strike="noStrike" dirty="0">
                        <a:solidFill>
                          <a:schemeClr val="accent3">
                            <a:lumMod val="50000"/>
                          </a:schemeClr>
                        </a:solidFill>
                        <a:effectLst/>
                        <a:latin typeface="Bookman Old Style" panose="02050604050505020204" pitchFamily="18" charset="0"/>
                      </a:endParaRPr>
                    </a:p>
                  </a:txBody>
                  <a:tcPr marL="9525" marR="9525" marT="9525" marB="0" anchor="ctr"/>
                </a:tc>
                <a:extLst>
                  <a:ext uri="{0D108BD9-81ED-4DB2-BD59-A6C34878D82A}">
                    <a16:rowId xmlns:a16="http://schemas.microsoft.com/office/drawing/2014/main" val="10002"/>
                  </a:ext>
                </a:extLst>
              </a:tr>
              <a:tr h="770598">
                <a:tc>
                  <a:txBody>
                    <a:bodyPr/>
                    <a:lstStyle/>
                    <a:p>
                      <a:pPr algn="l" fontAlgn="ctr"/>
                      <a:r>
                        <a:rPr lang="lv-LV" sz="1000" u="none" strike="noStrike" dirty="0">
                          <a:solidFill>
                            <a:schemeClr val="accent3">
                              <a:lumMod val="50000"/>
                            </a:schemeClr>
                          </a:solidFill>
                          <a:effectLst/>
                          <a:latin typeface="Bookman Old Style" panose="02050604050505020204" pitchFamily="18" charset="0"/>
                        </a:rPr>
                        <a:t>Aizkraukles novada pašvaldības  SIA  "Aizkraukles siltums"</a:t>
                      </a:r>
                      <a:endParaRPr lang="lv-LV" sz="1000" b="0"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r>
                        <a:rPr lang="lv-LV" sz="1000" b="1" u="none" strike="noStrike" dirty="0">
                          <a:solidFill>
                            <a:schemeClr val="accent3">
                              <a:lumMod val="50000"/>
                            </a:schemeClr>
                          </a:solidFill>
                          <a:effectLst/>
                          <a:latin typeface="Bookman Old Style" panose="02050604050505020204" pitchFamily="18" charset="0"/>
                        </a:rPr>
                        <a:t>1 927 658</a:t>
                      </a:r>
                      <a:endParaRPr lang="lv-LV" sz="1000" b="1"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r>
                        <a:rPr lang="lv-LV" sz="1000" b="1" i="0" u="none" strike="noStrike" dirty="0">
                          <a:solidFill>
                            <a:schemeClr val="accent3">
                              <a:lumMod val="50000"/>
                            </a:schemeClr>
                          </a:solidFill>
                          <a:effectLst/>
                          <a:latin typeface="Bookman Old Style" panose="02050604050505020204" pitchFamily="18" charset="0"/>
                        </a:rPr>
                        <a:t> </a:t>
                      </a:r>
                    </a:p>
                    <a:p>
                      <a:pPr algn="r" fontAlgn="ctr"/>
                      <a:endParaRPr lang="lv-LV" sz="1000" b="1"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r>
                        <a:rPr lang="lv-LV" sz="1000" b="1" i="0" u="none" strike="noStrike" dirty="0">
                          <a:solidFill>
                            <a:schemeClr val="accent3">
                              <a:lumMod val="50000"/>
                            </a:schemeClr>
                          </a:solidFill>
                          <a:effectLst/>
                          <a:latin typeface="Bookman Old Style" panose="02050604050505020204" pitchFamily="18" charset="0"/>
                        </a:rPr>
                        <a:t>35 666</a:t>
                      </a:r>
                    </a:p>
                  </a:txBody>
                  <a:tcPr marL="9525" marR="9525" marT="9525" marB="0" anchor="ctr"/>
                </a:tc>
                <a:tc>
                  <a:txBody>
                    <a:bodyPr/>
                    <a:lstStyle/>
                    <a:p>
                      <a:pPr algn="r" fontAlgn="ctr"/>
                      <a:r>
                        <a:rPr lang="lv-LV" sz="1000" b="1" u="none" strike="noStrike" dirty="0">
                          <a:solidFill>
                            <a:schemeClr val="accent3">
                              <a:lumMod val="50000"/>
                            </a:schemeClr>
                          </a:solidFill>
                          <a:effectLst/>
                          <a:latin typeface="Bookman Old Style" panose="02050604050505020204" pitchFamily="18" charset="0"/>
                        </a:rPr>
                        <a:t>1 963 324</a:t>
                      </a:r>
                      <a:endParaRPr lang="lv-LV" sz="1000" b="1"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r>
                        <a:rPr lang="lv-LV" sz="1000" b="1" u="none" strike="noStrike" dirty="0">
                          <a:solidFill>
                            <a:schemeClr val="accent3">
                              <a:lumMod val="50000"/>
                            </a:schemeClr>
                          </a:solidFill>
                          <a:effectLst/>
                          <a:latin typeface="Bookman Old Style" panose="02050604050505020204" pitchFamily="18" charset="0"/>
                        </a:rPr>
                        <a:t>100</a:t>
                      </a:r>
                      <a:endParaRPr lang="lv-LV" sz="1000" b="1" i="0" u="none" strike="noStrike" dirty="0">
                        <a:solidFill>
                          <a:schemeClr val="accent3">
                            <a:lumMod val="50000"/>
                          </a:schemeClr>
                        </a:solidFill>
                        <a:effectLst/>
                        <a:latin typeface="Bookman Old Style" panose="02050604050505020204" pitchFamily="18" charset="0"/>
                      </a:endParaRPr>
                    </a:p>
                  </a:txBody>
                  <a:tcPr marL="9525" marR="9525" marT="9525" marB="0" anchor="ctr"/>
                </a:tc>
                <a:extLst>
                  <a:ext uri="{0D108BD9-81ED-4DB2-BD59-A6C34878D82A}">
                    <a16:rowId xmlns:a16="http://schemas.microsoft.com/office/drawing/2014/main" val="10003"/>
                  </a:ext>
                </a:extLst>
              </a:tr>
              <a:tr h="513731">
                <a:tc>
                  <a:txBody>
                    <a:bodyPr/>
                    <a:lstStyle/>
                    <a:p>
                      <a:pPr algn="l" fontAlgn="ctr"/>
                      <a:r>
                        <a:rPr lang="lv-LV" sz="1000" u="none" strike="noStrike" dirty="0">
                          <a:solidFill>
                            <a:schemeClr val="accent3">
                              <a:lumMod val="50000"/>
                            </a:schemeClr>
                          </a:solidFill>
                          <a:effectLst/>
                          <a:latin typeface="Bookman Old Style" panose="02050604050505020204" pitchFamily="18" charset="0"/>
                        </a:rPr>
                        <a:t>SIA "Aizkraukles slimnīca"</a:t>
                      </a:r>
                      <a:endParaRPr lang="lv-LV" sz="1000" b="0"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r>
                        <a:rPr lang="lv-LV" sz="1000" b="1" u="none" strike="noStrike" dirty="0">
                          <a:solidFill>
                            <a:schemeClr val="accent3">
                              <a:lumMod val="50000"/>
                            </a:schemeClr>
                          </a:solidFill>
                          <a:effectLst/>
                          <a:latin typeface="Bookman Old Style" panose="02050604050505020204" pitchFamily="18" charset="0"/>
                        </a:rPr>
                        <a:t>1 888 534</a:t>
                      </a:r>
                      <a:endParaRPr lang="lv-LV" sz="1000" b="1"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r>
                        <a:rPr lang="lv-LV" sz="1000" b="1" i="0" u="none" strike="noStrike" dirty="0">
                          <a:solidFill>
                            <a:schemeClr val="accent3">
                              <a:lumMod val="50000"/>
                            </a:schemeClr>
                          </a:solidFill>
                          <a:effectLst/>
                          <a:latin typeface="Bookman Old Style" panose="02050604050505020204" pitchFamily="18" charset="0"/>
                        </a:rPr>
                        <a:t>-118 173</a:t>
                      </a:r>
                    </a:p>
                  </a:txBody>
                  <a:tcPr marL="9525" marR="9525" marT="9525" marB="0" anchor="ctr"/>
                </a:tc>
                <a:tc>
                  <a:txBody>
                    <a:bodyPr/>
                    <a:lstStyle/>
                    <a:p>
                      <a:pPr algn="r" fontAlgn="ctr"/>
                      <a:r>
                        <a:rPr lang="lv-LV" sz="1000" b="1" i="0" u="none" strike="noStrike" dirty="0">
                          <a:solidFill>
                            <a:schemeClr val="accent3">
                              <a:lumMod val="50000"/>
                            </a:schemeClr>
                          </a:solidFill>
                          <a:effectLst/>
                          <a:latin typeface="Bookman Old Style" panose="02050604050505020204" pitchFamily="18" charset="0"/>
                        </a:rPr>
                        <a:t>177 696</a:t>
                      </a:r>
                    </a:p>
                  </a:txBody>
                  <a:tcPr marL="9525" marR="9525" marT="9525" marB="0" anchor="ctr"/>
                </a:tc>
                <a:tc>
                  <a:txBody>
                    <a:bodyPr/>
                    <a:lstStyle/>
                    <a:p>
                      <a:pPr algn="r" fontAlgn="ctr"/>
                      <a:r>
                        <a:rPr lang="lv-LV" sz="1000" b="1" u="none" strike="noStrike" dirty="0">
                          <a:solidFill>
                            <a:schemeClr val="accent3">
                              <a:lumMod val="50000"/>
                            </a:schemeClr>
                          </a:solidFill>
                          <a:effectLst/>
                          <a:latin typeface="Bookman Old Style" panose="02050604050505020204" pitchFamily="18" charset="0"/>
                        </a:rPr>
                        <a:t>1 948 057</a:t>
                      </a:r>
                      <a:endParaRPr lang="lv-LV" sz="1000" b="1"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r>
                        <a:rPr lang="lv-LV" sz="1000" b="1" u="none" strike="noStrike" dirty="0">
                          <a:solidFill>
                            <a:schemeClr val="accent3">
                              <a:lumMod val="50000"/>
                            </a:schemeClr>
                          </a:solidFill>
                          <a:effectLst/>
                          <a:latin typeface="Bookman Old Style" panose="02050604050505020204" pitchFamily="18" charset="0"/>
                        </a:rPr>
                        <a:t>71,042</a:t>
                      </a:r>
                      <a:endParaRPr lang="lv-LV" sz="1000" b="1" i="0" u="none" strike="noStrike" dirty="0">
                        <a:solidFill>
                          <a:schemeClr val="accent3">
                            <a:lumMod val="50000"/>
                          </a:schemeClr>
                        </a:solidFill>
                        <a:effectLst/>
                        <a:latin typeface="Bookman Old Style" panose="02050604050505020204" pitchFamily="18" charset="0"/>
                      </a:endParaRPr>
                    </a:p>
                  </a:txBody>
                  <a:tcPr marL="9525" marR="9525" marT="9525" marB="0" anchor="ctr"/>
                </a:tc>
                <a:extLst>
                  <a:ext uri="{0D108BD9-81ED-4DB2-BD59-A6C34878D82A}">
                    <a16:rowId xmlns:a16="http://schemas.microsoft.com/office/drawing/2014/main" val="10004"/>
                  </a:ext>
                </a:extLst>
              </a:tr>
              <a:tr h="447498">
                <a:tc>
                  <a:txBody>
                    <a:bodyPr/>
                    <a:lstStyle/>
                    <a:p>
                      <a:pPr algn="l" fontAlgn="ctr"/>
                      <a:r>
                        <a:rPr lang="lv-LV" sz="1000" u="none" strike="noStrike" dirty="0">
                          <a:solidFill>
                            <a:schemeClr val="accent3">
                              <a:lumMod val="50000"/>
                            </a:schemeClr>
                          </a:solidFill>
                          <a:effectLst/>
                          <a:latin typeface="Bookman Old Style" panose="02050604050505020204" pitchFamily="18" charset="0"/>
                        </a:rPr>
                        <a:t>SIA "Aizkraukles KUK"</a:t>
                      </a:r>
                      <a:endParaRPr lang="lv-LV" sz="1000" b="0"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r>
                        <a:rPr lang="lv-LV" sz="1000" b="1" u="none" strike="noStrike" dirty="0">
                          <a:solidFill>
                            <a:schemeClr val="accent3">
                              <a:lumMod val="50000"/>
                            </a:schemeClr>
                          </a:solidFill>
                          <a:effectLst/>
                          <a:latin typeface="Bookman Old Style" panose="02050604050505020204" pitchFamily="18" charset="0"/>
                        </a:rPr>
                        <a:t>248 953</a:t>
                      </a:r>
                      <a:endParaRPr lang="lv-LV" sz="1000" b="1"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r>
                        <a:rPr lang="lv-LV" sz="1000" b="1" i="0" u="none" strike="noStrike" dirty="0">
                          <a:solidFill>
                            <a:schemeClr val="accent3">
                              <a:lumMod val="50000"/>
                            </a:schemeClr>
                          </a:solidFill>
                          <a:effectLst/>
                          <a:latin typeface="Bookman Old Style" panose="02050604050505020204" pitchFamily="18" charset="0"/>
                        </a:rPr>
                        <a:t>-592</a:t>
                      </a:r>
                    </a:p>
                  </a:txBody>
                  <a:tcPr marL="9525" marR="9525" marT="9525" marB="0" anchor="ctr"/>
                </a:tc>
                <a:tc>
                  <a:txBody>
                    <a:bodyPr/>
                    <a:lstStyle/>
                    <a:p>
                      <a:pPr algn="r" fontAlgn="ctr"/>
                      <a:r>
                        <a:rPr lang="lv-LV" sz="1000" b="1" i="0" u="none" strike="noStrike" dirty="0">
                          <a:solidFill>
                            <a:schemeClr val="accent3">
                              <a:lumMod val="50000"/>
                            </a:schemeClr>
                          </a:solidFill>
                          <a:effectLst/>
                          <a:latin typeface="Bookman Old Style" panose="02050604050505020204" pitchFamily="18" charset="0"/>
                        </a:rPr>
                        <a:t>28 768</a:t>
                      </a:r>
                    </a:p>
                  </a:txBody>
                  <a:tcPr marL="9525" marR="9525" marT="9525" marB="0" anchor="ctr"/>
                </a:tc>
                <a:tc>
                  <a:txBody>
                    <a:bodyPr/>
                    <a:lstStyle/>
                    <a:p>
                      <a:pPr algn="r" fontAlgn="ctr"/>
                      <a:r>
                        <a:rPr lang="lv-LV" sz="1000" b="1" u="none" strike="noStrike" dirty="0">
                          <a:solidFill>
                            <a:schemeClr val="accent3">
                              <a:lumMod val="50000"/>
                            </a:schemeClr>
                          </a:solidFill>
                          <a:effectLst/>
                          <a:latin typeface="Bookman Old Style" panose="02050604050505020204" pitchFamily="18" charset="0"/>
                        </a:rPr>
                        <a:t>277 129</a:t>
                      </a:r>
                      <a:endParaRPr lang="lv-LV" sz="1000" b="1"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r>
                        <a:rPr lang="lv-LV" sz="1000" b="1" u="none" strike="noStrike" dirty="0">
                          <a:solidFill>
                            <a:schemeClr val="accent3">
                              <a:lumMod val="50000"/>
                            </a:schemeClr>
                          </a:solidFill>
                          <a:effectLst/>
                          <a:latin typeface="Bookman Old Style" panose="02050604050505020204" pitchFamily="18" charset="0"/>
                        </a:rPr>
                        <a:t>100</a:t>
                      </a:r>
                    </a:p>
                  </a:txBody>
                  <a:tcPr marL="9525" marR="9525" marT="9525" marB="0" anchor="ctr"/>
                </a:tc>
                <a:extLst>
                  <a:ext uri="{0D108BD9-81ED-4DB2-BD59-A6C34878D82A}">
                    <a16:rowId xmlns:a16="http://schemas.microsoft.com/office/drawing/2014/main" val="10005"/>
                  </a:ext>
                </a:extLst>
              </a:tr>
            </a:tbl>
          </a:graphicData>
        </a:graphic>
      </p:graphicFrame>
      <p:graphicFrame>
        <p:nvGraphicFramePr>
          <p:cNvPr id="3" name="Tabula 2">
            <a:extLst>
              <a:ext uri="{FF2B5EF4-FFF2-40B4-BE49-F238E27FC236}">
                <a16:creationId xmlns:a16="http://schemas.microsoft.com/office/drawing/2014/main" id="{881A55BA-6233-5B0B-CE42-BB04D7BEBA86}"/>
              </a:ext>
            </a:extLst>
          </p:cNvPr>
          <p:cNvGraphicFramePr>
            <a:graphicFrameLocks noGrp="1"/>
          </p:cNvGraphicFramePr>
          <p:nvPr>
            <p:extLst>
              <p:ext uri="{D42A27DB-BD31-4B8C-83A1-F6EECF244321}">
                <p14:modId xmlns:p14="http://schemas.microsoft.com/office/powerpoint/2010/main" val="1295557905"/>
              </p:ext>
            </p:extLst>
          </p:nvPr>
        </p:nvGraphicFramePr>
        <p:xfrm>
          <a:off x="579118" y="4948363"/>
          <a:ext cx="8599949" cy="447498"/>
        </p:xfrm>
        <a:graphic>
          <a:graphicData uri="http://schemas.openxmlformats.org/drawingml/2006/table">
            <a:tbl>
              <a:tblPr>
                <a:tableStyleId>{5C22544A-7EE6-4342-B048-85BDC9FD1C3A}</a:tableStyleId>
              </a:tblPr>
              <a:tblGrid>
                <a:gridCol w="2527976">
                  <a:extLst>
                    <a:ext uri="{9D8B030D-6E8A-4147-A177-3AD203B41FA5}">
                      <a16:colId xmlns:a16="http://schemas.microsoft.com/office/drawing/2014/main" val="1159467460"/>
                    </a:ext>
                  </a:extLst>
                </a:gridCol>
                <a:gridCol w="947781">
                  <a:extLst>
                    <a:ext uri="{9D8B030D-6E8A-4147-A177-3AD203B41FA5}">
                      <a16:colId xmlns:a16="http://schemas.microsoft.com/office/drawing/2014/main" val="3275256086"/>
                    </a:ext>
                  </a:extLst>
                </a:gridCol>
                <a:gridCol w="1244111">
                  <a:extLst>
                    <a:ext uri="{9D8B030D-6E8A-4147-A177-3AD203B41FA5}">
                      <a16:colId xmlns:a16="http://schemas.microsoft.com/office/drawing/2014/main" val="1905576767"/>
                    </a:ext>
                  </a:extLst>
                </a:gridCol>
                <a:gridCol w="1571157">
                  <a:extLst>
                    <a:ext uri="{9D8B030D-6E8A-4147-A177-3AD203B41FA5}">
                      <a16:colId xmlns:a16="http://schemas.microsoft.com/office/drawing/2014/main" val="1233508960"/>
                    </a:ext>
                  </a:extLst>
                </a:gridCol>
                <a:gridCol w="1235476">
                  <a:extLst>
                    <a:ext uri="{9D8B030D-6E8A-4147-A177-3AD203B41FA5}">
                      <a16:colId xmlns:a16="http://schemas.microsoft.com/office/drawing/2014/main" val="2431510157"/>
                    </a:ext>
                  </a:extLst>
                </a:gridCol>
                <a:gridCol w="1073448">
                  <a:extLst>
                    <a:ext uri="{9D8B030D-6E8A-4147-A177-3AD203B41FA5}">
                      <a16:colId xmlns:a16="http://schemas.microsoft.com/office/drawing/2014/main" val="2776524964"/>
                    </a:ext>
                  </a:extLst>
                </a:gridCol>
              </a:tblGrid>
              <a:tr h="447498">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r>
                        <a:rPr lang="lv-LV" sz="1000" u="none" strike="noStrike" dirty="0">
                          <a:solidFill>
                            <a:schemeClr val="accent3">
                              <a:lumMod val="50000"/>
                            </a:schemeClr>
                          </a:solidFill>
                          <a:effectLst/>
                          <a:latin typeface="Bookman Old Style" panose="02050604050505020204" pitchFamily="18" charset="0"/>
                        </a:rPr>
                        <a:t>SIA «LK komunālie pakalpojumi"</a:t>
                      </a:r>
                      <a:endParaRPr lang="lv-LV" sz="1000" b="0"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r>
                        <a:rPr lang="lv-LV" sz="1000" b="1" u="none" strike="noStrike" dirty="0">
                          <a:solidFill>
                            <a:schemeClr val="accent3">
                              <a:lumMod val="50000"/>
                            </a:schemeClr>
                          </a:solidFill>
                          <a:effectLst/>
                          <a:latin typeface="Bookman Old Style" panose="02050604050505020204" pitchFamily="18" charset="0"/>
                        </a:rPr>
                        <a:t>1 476 614</a:t>
                      </a:r>
                      <a:endParaRPr lang="lv-LV" sz="1000" b="1"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endParaRPr lang="lv-LV" sz="1000" b="1"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r>
                        <a:rPr lang="lv-LV" sz="1000" b="1" i="0" u="none" strike="noStrike" dirty="0">
                          <a:solidFill>
                            <a:schemeClr val="accent3">
                              <a:lumMod val="50000"/>
                            </a:schemeClr>
                          </a:solidFill>
                          <a:effectLst/>
                          <a:latin typeface="Bookman Old Style" panose="02050604050505020204" pitchFamily="18" charset="0"/>
                        </a:rPr>
                        <a:t>1 741 422</a:t>
                      </a:r>
                    </a:p>
                  </a:txBody>
                  <a:tcPr marL="9525" marR="9525" marT="9525" marB="0" anchor="ctr"/>
                </a:tc>
                <a:tc>
                  <a:txBody>
                    <a:bodyPr/>
                    <a:lstStyle/>
                    <a:p>
                      <a:pPr algn="r" fontAlgn="ctr"/>
                      <a:r>
                        <a:rPr lang="lv-LV" sz="1000" b="1" i="0" u="none" strike="noStrike" dirty="0">
                          <a:solidFill>
                            <a:schemeClr val="accent3">
                              <a:lumMod val="50000"/>
                            </a:schemeClr>
                          </a:solidFill>
                          <a:effectLst/>
                          <a:latin typeface="Bookman Old Style" panose="02050604050505020204" pitchFamily="18" charset="0"/>
                        </a:rPr>
                        <a:t>3 218 036</a:t>
                      </a:r>
                    </a:p>
                  </a:txBody>
                  <a:tcPr marL="9525" marR="9525" marT="9525" marB="0" anchor="ctr"/>
                </a:tc>
                <a:tc>
                  <a:txBody>
                    <a:bodyPr/>
                    <a:lstStyle/>
                    <a:p>
                      <a:pPr algn="r" fontAlgn="ctr"/>
                      <a:r>
                        <a:rPr lang="lv-LV" sz="1000" b="1" u="none" strike="noStrike" dirty="0">
                          <a:solidFill>
                            <a:schemeClr val="accent3">
                              <a:lumMod val="50000"/>
                            </a:schemeClr>
                          </a:solidFill>
                          <a:effectLst/>
                          <a:latin typeface="Bookman Old Style" panose="02050604050505020204" pitchFamily="18" charset="0"/>
                        </a:rPr>
                        <a:t>100</a:t>
                      </a:r>
                    </a:p>
                  </a:txBody>
                  <a:tcPr marL="9525" marR="9525" marT="9525" marB="0" anchor="ctr"/>
                </a:tc>
                <a:extLst>
                  <a:ext uri="{0D108BD9-81ED-4DB2-BD59-A6C34878D82A}">
                    <a16:rowId xmlns:a16="http://schemas.microsoft.com/office/drawing/2014/main" val="4039980445"/>
                  </a:ext>
                </a:extLst>
              </a:tr>
            </a:tbl>
          </a:graphicData>
        </a:graphic>
      </p:graphicFrame>
      <p:graphicFrame>
        <p:nvGraphicFramePr>
          <p:cNvPr id="5" name="Tabula 4">
            <a:extLst>
              <a:ext uri="{FF2B5EF4-FFF2-40B4-BE49-F238E27FC236}">
                <a16:creationId xmlns:a16="http://schemas.microsoft.com/office/drawing/2014/main" id="{DE2087D7-CABD-CE00-8DE8-D08E5F308F7C}"/>
              </a:ext>
            </a:extLst>
          </p:cNvPr>
          <p:cNvGraphicFramePr>
            <a:graphicFrameLocks noGrp="1"/>
          </p:cNvGraphicFramePr>
          <p:nvPr>
            <p:extLst>
              <p:ext uri="{D42A27DB-BD31-4B8C-83A1-F6EECF244321}">
                <p14:modId xmlns:p14="http://schemas.microsoft.com/office/powerpoint/2010/main" val="591439693"/>
              </p:ext>
            </p:extLst>
          </p:nvPr>
        </p:nvGraphicFramePr>
        <p:xfrm>
          <a:off x="579118" y="5395861"/>
          <a:ext cx="8599949" cy="447498"/>
        </p:xfrm>
        <a:graphic>
          <a:graphicData uri="http://schemas.openxmlformats.org/drawingml/2006/table">
            <a:tbl>
              <a:tblPr>
                <a:tableStyleId>{5C22544A-7EE6-4342-B048-85BDC9FD1C3A}</a:tableStyleId>
              </a:tblPr>
              <a:tblGrid>
                <a:gridCol w="2537306">
                  <a:extLst>
                    <a:ext uri="{9D8B030D-6E8A-4147-A177-3AD203B41FA5}">
                      <a16:colId xmlns:a16="http://schemas.microsoft.com/office/drawing/2014/main" val="1159467460"/>
                    </a:ext>
                  </a:extLst>
                </a:gridCol>
                <a:gridCol w="938451">
                  <a:extLst>
                    <a:ext uri="{9D8B030D-6E8A-4147-A177-3AD203B41FA5}">
                      <a16:colId xmlns:a16="http://schemas.microsoft.com/office/drawing/2014/main" val="3275256086"/>
                    </a:ext>
                  </a:extLst>
                </a:gridCol>
                <a:gridCol w="1244111">
                  <a:extLst>
                    <a:ext uri="{9D8B030D-6E8A-4147-A177-3AD203B41FA5}">
                      <a16:colId xmlns:a16="http://schemas.microsoft.com/office/drawing/2014/main" val="1905576767"/>
                    </a:ext>
                  </a:extLst>
                </a:gridCol>
                <a:gridCol w="1571157">
                  <a:extLst>
                    <a:ext uri="{9D8B030D-6E8A-4147-A177-3AD203B41FA5}">
                      <a16:colId xmlns:a16="http://schemas.microsoft.com/office/drawing/2014/main" val="1233508960"/>
                    </a:ext>
                  </a:extLst>
                </a:gridCol>
                <a:gridCol w="1235476">
                  <a:extLst>
                    <a:ext uri="{9D8B030D-6E8A-4147-A177-3AD203B41FA5}">
                      <a16:colId xmlns:a16="http://schemas.microsoft.com/office/drawing/2014/main" val="2431510157"/>
                    </a:ext>
                  </a:extLst>
                </a:gridCol>
                <a:gridCol w="1073448">
                  <a:extLst>
                    <a:ext uri="{9D8B030D-6E8A-4147-A177-3AD203B41FA5}">
                      <a16:colId xmlns:a16="http://schemas.microsoft.com/office/drawing/2014/main" val="2776524964"/>
                    </a:ext>
                  </a:extLst>
                </a:gridCol>
              </a:tblGrid>
              <a:tr h="447498">
                <a:tc>
                  <a:txBody>
                    <a:bodyPr/>
                    <a:lstStyle/>
                    <a:p>
                      <a:pPr algn="l" fontAlgn="ctr"/>
                      <a:r>
                        <a:rPr lang="lv-LV" sz="1000" u="none" strike="noStrike" dirty="0">
                          <a:solidFill>
                            <a:schemeClr val="accent3">
                              <a:lumMod val="50000"/>
                            </a:schemeClr>
                          </a:solidFill>
                          <a:effectLst/>
                          <a:latin typeface="Bookman Old Style" panose="02050604050505020204" pitchFamily="18" charset="0"/>
                        </a:rPr>
                        <a:t>SIA «Kokneses komunālie pakalpojumi»</a:t>
                      </a:r>
                      <a:endParaRPr lang="lv-LV" sz="1000" b="0"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r>
                        <a:rPr lang="lv-LV" sz="1000" b="1" u="none" strike="noStrike" dirty="0">
                          <a:solidFill>
                            <a:schemeClr val="accent3">
                              <a:lumMod val="50000"/>
                            </a:schemeClr>
                          </a:solidFill>
                          <a:effectLst/>
                          <a:latin typeface="Bookman Old Style" panose="02050604050505020204" pitchFamily="18" charset="0"/>
                        </a:rPr>
                        <a:t>523 309</a:t>
                      </a:r>
                      <a:endParaRPr lang="lv-LV" sz="1000" b="1"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r>
                        <a:rPr lang="lv-LV" sz="1000" b="1" i="0" u="none" strike="noStrike" dirty="0">
                          <a:solidFill>
                            <a:schemeClr val="accent3">
                              <a:lumMod val="50000"/>
                            </a:schemeClr>
                          </a:solidFill>
                          <a:effectLst/>
                          <a:latin typeface="Bookman Old Style" panose="02050604050505020204" pitchFamily="18" charset="0"/>
                        </a:rPr>
                        <a:t>-662 994</a:t>
                      </a:r>
                    </a:p>
                  </a:txBody>
                  <a:tcPr marL="9525" marR="9525" marT="9525" marB="0" anchor="ctr"/>
                </a:tc>
                <a:tc>
                  <a:txBody>
                    <a:bodyPr/>
                    <a:lstStyle/>
                    <a:p>
                      <a:pPr algn="r" fontAlgn="ctr"/>
                      <a:r>
                        <a:rPr lang="lv-LV" sz="1000" b="1" i="0" u="none" strike="noStrike" dirty="0">
                          <a:solidFill>
                            <a:schemeClr val="accent3">
                              <a:lumMod val="50000"/>
                            </a:schemeClr>
                          </a:solidFill>
                          <a:effectLst/>
                          <a:latin typeface="Bookman Old Style" panose="02050604050505020204" pitchFamily="18" charset="0"/>
                        </a:rPr>
                        <a:t>139 685</a:t>
                      </a:r>
                    </a:p>
                  </a:txBody>
                  <a:tcPr marL="9525" marR="9525" marT="9525" marB="0" anchor="ctr"/>
                </a:tc>
                <a:tc>
                  <a:txBody>
                    <a:bodyPr/>
                    <a:lstStyle/>
                    <a:p>
                      <a:pPr algn="r" fontAlgn="ctr"/>
                      <a:r>
                        <a:rPr lang="lv-LV" sz="1000" b="1" u="none" strike="noStrike" dirty="0">
                          <a:solidFill>
                            <a:schemeClr val="accent3">
                              <a:lumMod val="50000"/>
                            </a:schemeClr>
                          </a:solidFill>
                          <a:effectLst/>
                          <a:latin typeface="Bookman Old Style" panose="02050604050505020204" pitchFamily="18" charset="0"/>
                        </a:rPr>
                        <a:t>0.00</a:t>
                      </a:r>
                      <a:endParaRPr lang="lv-LV" sz="1000" b="1"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r>
                        <a:rPr lang="lv-LV" sz="1000" b="1" u="none" strike="noStrike" dirty="0">
                          <a:solidFill>
                            <a:schemeClr val="accent3">
                              <a:lumMod val="50000"/>
                            </a:schemeClr>
                          </a:solidFill>
                          <a:effectLst/>
                          <a:latin typeface="Bookman Old Style" panose="02050604050505020204" pitchFamily="18" charset="0"/>
                        </a:rPr>
                        <a:t>100</a:t>
                      </a:r>
                    </a:p>
                  </a:txBody>
                  <a:tcPr marL="9525" marR="9525" marT="9525" marB="0" anchor="ctr"/>
                </a:tc>
                <a:extLst>
                  <a:ext uri="{0D108BD9-81ED-4DB2-BD59-A6C34878D82A}">
                    <a16:rowId xmlns:a16="http://schemas.microsoft.com/office/drawing/2014/main" val="4039980445"/>
                  </a:ext>
                </a:extLst>
              </a:tr>
            </a:tbl>
          </a:graphicData>
        </a:graphic>
      </p:graphicFrame>
      <p:graphicFrame>
        <p:nvGraphicFramePr>
          <p:cNvPr id="6" name="Tabula 5">
            <a:extLst>
              <a:ext uri="{FF2B5EF4-FFF2-40B4-BE49-F238E27FC236}">
                <a16:creationId xmlns:a16="http://schemas.microsoft.com/office/drawing/2014/main" id="{FEE32240-5874-6431-4DE4-A96D1A5B835B}"/>
              </a:ext>
            </a:extLst>
          </p:cNvPr>
          <p:cNvGraphicFramePr>
            <a:graphicFrameLocks noGrp="1"/>
          </p:cNvGraphicFramePr>
          <p:nvPr>
            <p:extLst>
              <p:ext uri="{D42A27DB-BD31-4B8C-83A1-F6EECF244321}">
                <p14:modId xmlns:p14="http://schemas.microsoft.com/office/powerpoint/2010/main" val="1580345511"/>
              </p:ext>
            </p:extLst>
          </p:nvPr>
        </p:nvGraphicFramePr>
        <p:xfrm>
          <a:off x="579118" y="5825101"/>
          <a:ext cx="8599949" cy="447498"/>
        </p:xfrm>
        <a:graphic>
          <a:graphicData uri="http://schemas.openxmlformats.org/drawingml/2006/table">
            <a:tbl>
              <a:tblPr>
                <a:tableStyleId>{5C22544A-7EE6-4342-B048-85BDC9FD1C3A}</a:tableStyleId>
              </a:tblPr>
              <a:tblGrid>
                <a:gridCol w="2537306">
                  <a:extLst>
                    <a:ext uri="{9D8B030D-6E8A-4147-A177-3AD203B41FA5}">
                      <a16:colId xmlns:a16="http://schemas.microsoft.com/office/drawing/2014/main" val="1159467460"/>
                    </a:ext>
                  </a:extLst>
                </a:gridCol>
                <a:gridCol w="938451">
                  <a:extLst>
                    <a:ext uri="{9D8B030D-6E8A-4147-A177-3AD203B41FA5}">
                      <a16:colId xmlns:a16="http://schemas.microsoft.com/office/drawing/2014/main" val="3275256086"/>
                    </a:ext>
                  </a:extLst>
                </a:gridCol>
                <a:gridCol w="1244111">
                  <a:extLst>
                    <a:ext uri="{9D8B030D-6E8A-4147-A177-3AD203B41FA5}">
                      <a16:colId xmlns:a16="http://schemas.microsoft.com/office/drawing/2014/main" val="1905576767"/>
                    </a:ext>
                  </a:extLst>
                </a:gridCol>
                <a:gridCol w="1571157">
                  <a:extLst>
                    <a:ext uri="{9D8B030D-6E8A-4147-A177-3AD203B41FA5}">
                      <a16:colId xmlns:a16="http://schemas.microsoft.com/office/drawing/2014/main" val="1233508960"/>
                    </a:ext>
                  </a:extLst>
                </a:gridCol>
                <a:gridCol w="1235476">
                  <a:extLst>
                    <a:ext uri="{9D8B030D-6E8A-4147-A177-3AD203B41FA5}">
                      <a16:colId xmlns:a16="http://schemas.microsoft.com/office/drawing/2014/main" val="2431510157"/>
                    </a:ext>
                  </a:extLst>
                </a:gridCol>
                <a:gridCol w="1073448">
                  <a:extLst>
                    <a:ext uri="{9D8B030D-6E8A-4147-A177-3AD203B41FA5}">
                      <a16:colId xmlns:a16="http://schemas.microsoft.com/office/drawing/2014/main" val="2776524964"/>
                    </a:ext>
                  </a:extLst>
                </a:gridCol>
              </a:tblGrid>
              <a:tr h="447498">
                <a:tc>
                  <a:txBody>
                    <a:bodyPr/>
                    <a:lstStyle/>
                    <a:p>
                      <a:pPr algn="l" fontAlgn="ctr"/>
                      <a:r>
                        <a:rPr lang="lv-LV" sz="1000" u="none" strike="noStrike" dirty="0">
                          <a:solidFill>
                            <a:schemeClr val="accent3">
                              <a:lumMod val="50000"/>
                            </a:schemeClr>
                          </a:solidFill>
                          <a:effectLst/>
                          <a:latin typeface="Bookman Old Style" panose="02050604050505020204" pitchFamily="18" charset="0"/>
                        </a:rPr>
                        <a:t>SIA «Skrīveru saimnieks"</a:t>
                      </a:r>
                      <a:endParaRPr lang="lv-LV" sz="1000" b="0"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r>
                        <a:rPr lang="lv-LV" sz="1000" b="1" u="none" strike="noStrike" dirty="0">
                          <a:solidFill>
                            <a:schemeClr val="accent3">
                              <a:lumMod val="50000"/>
                            </a:schemeClr>
                          </a:solidFill>
                          <a:effectLst/>
                          <a:latin typeface="Bookman Old Style" panose="02050604050505020204" pitchFamily="18" charset="0"/>
                        </a:rPr>
                        <a:t>1 067 805</a:t>
                      </a:r>
                      <a:endParaRPr lang="lv-LV" sz="1000" b="1"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r>
                        <a:rPr lang="lv-LV" sz="1000" b="1" i="0" u="none" strike="noStrike" dirty="0">
                          <a:solidFill>
                            <a:schemeClr val="accent3">
                              <a:lumMod val="50000"/>
                            </a:schemeClr>
                          </a:solidFill>
                          <a:effectLst/>
                          <a:latin typeface="Bookman Old Style" panose="02050604050505020204" pitchFamily="18" charset="0"/>
                        </a:rPr>
                        <a:t>-1 058 944</a:t>
                      </a:r>
                    </a:p>
                  </a:txBody>
                  <a:tcPr marL="9525" marR="9525" marT="9525" marB="0" anchor="ctr"/>
                </a:tc>
                <a:tc>
                  <a:txBody>
                    <a:bodyPr/>
                    <a:lstStyle/>
                    <a:p>
                      <a:pPr algn="r" fontAlgn="ctr"/>
                      <a:r>
                        <a:rPr lang="lv-LV" sz="1000" b="1" i="0" u="none" strike="noStrike" dirty="0">
                          <a:solidFill>
                            <a:schemeClr val="accent3">
                              <a:lumMod val="50000"/>
                            </a:schemeClr>
                          </a:solidFill>
                          <a:effectLst/>
                          <a:latin typeface="Bookman Old Style" panose="02050604050505020204" pitchFamily="18" charset="0"/>
                        </a:rPr>
                        <a:t>-8 861</a:t>
                      </a:r>
                    </a:p>
                  </a:txBody>
                  <a:tcPr marL="9525" marR="9525" marT="9525" marB="0" anchor="ctr"/>
                </a:tc>
                <a:tc>
                  <a:txBody>
                    <a:bodyPr/>
                    <a:lstStyle/>
                    <a:p>
                      <a:pPr algn="r" fontAlgn="ctr"/>
                      <a:r>
                        <a:rPr lang="lv-LV" sz="1000" b="1" u="none" strike="noStrike" dirty="0">
                          <a:solidFill>
                            <a:schemeClr val="accent3">
                              <a:lumMod val="50000"/>
                            </a:schemeClr>
                          </a:solidFill>
                          <a:effectLst/>
                          <a:latin typeface="Bookman Old Style" panose="02050604050505020204" pitchFamily="18" charset="0"/>
                        </a:rPr>
                        <a:t>0.00</a:t>
                      </a:r>
                      <a:endParaRPr lang="lv-LV" sz="1000" b="1"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r>
                        <a:rPr lang="lv-LV" sz="1000" b="1" u="none" strike="noStrike" dirty="0">
                          <a:solidFill>
                            <a:schemeClr val="accent3">
                              <a:lumMod val="50000"/>
                            </a:schemeClr>
                          </a:solidFill>
                          <a:effectLst/>
                          <a:latin typeface="Bookman Old Style" panose="02050604050505020204" pitchFamily="18" charset="0"/>
                        </a:rPr>
                        <a:t>100</a:t>
                      </a:r>
                    </a:p>
                  </a:txBody>
                  <a:tcPr marL="9525" marR="9525" marT="9525" marB="0" anchor="ctr"/>
                </a:tc>
                <a:extLst>
                  <a:ext uri="{0D108BD9-81ED-4DB2-BD59-A6C34878D82A}">
                    <a16:rowId xmlns:a16="http://schemas.microsoft.com/office/drawing/2014/main" val="4039980445"/>
                  </a:ext>
                </a:extLst>
              </a:tr>
            </a:tbl>
          </a:graphicData>
        </a:graphic>
      </p:graphicFrame>
    </p:spTree>
    <p:extLst>
      <p:ext uri="{BB962C8B-B14F-4D97-AF65-F5344CB8AC3E}">
        <p14:creationId xmlns:p14="http://schemas.microsoft.com/office/powerpoint/2010/main" val="13244553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lum bright="70000" contrast="-70000"/>
          </a:blip>
          <a:tile tx="0" ty="0" sx="100000" sy="100000" flip="none" algn="tl"/>
        </a:blipFill>
        <a:effectLst/>
      </p:bgPr>
    </p:bg>
    <p:spTree>
      <p:nvGrpSpPr>
        <p:cNvPr id="1" name=""/>
        <p:cNvGrpSpPr/>
        <p:nvPr/>
      </p:nvGrpSpPr>
      <p:grpSpPr>
        <a:xfrm>
          <a:off x="0" y="0"/>
          <a:ext cx="0" cy="0"/>
          <a:chOff x="0" y="0"/>
          <a:chExt cx="0" cy="0"/>
        </a:xfrm>
      </p:grpSpPr>
      <p:sp>
        <p:nvSpPr>
          <p:cNvPr id="2" name="Virsraksts 1"/>
          <p:cNvSpPr>
            <a:spLocks noGrp="1"/>
          </p:cNvSpPr>
          <p:nvPr>
            <p:ph type="title"/>
          </p:nvPr>
        </p:nvSpPr>
        <p:spPr>
          <a:xfrm>
            <a:off x="689546" y="742252"/>
            <a:ext cx="10732959" cy="436022"/>
          </a:xfrm>
        </p:spPr>
        <p:txBody>
          <a:bodyPr>
            <a:normAutofit fontScale="90000"/>
          </a:bodyPr>
          <a:lstStyle/>
          <a:p>
            <a:br>
              <a:rPr lang="lv-LV" sz="4000" b="1" dirty="0">
                <a:solidFill>
                  <a:schemeClr val="accent3">
                    <a:lumMod val="50000"/>
                  </a:schemeClr>
                </a:solidFill>
                <a:effectLst>
                  <a:outerShdw blurRad="38100" dist="38100" dir="2700000" algn="tl">
                    <a:srgbClr val="000000">
                      <a:alpha val="43137"/>
                    </a:srgbClr>
                  </a:outerShdw>
                </a:effectLst>
                <a:latin typeface="Bookman Old Style" panose="02050604050505020204" pitchFamily="18" charset="0"/>
              </a:rPr>
            </a:br>
            <a:r>
              <a:rPr lang="lv-LV" sz="4000" b="1" dirty="0">
                <a:solidFill>
                  <a:schemeClr val="accent3">
                    <a:lumMod val="50000"/>
                  </a:schemeClr>
                </a:solidFill>
                <a:effectLst>
                  <a:outerShdw blurRad="38100" dist="38100" dir="2700000" algn="tl">
                    <a:srgbClr val="000000">
                      <a:alpha val="43137"/>
                    </a:srgbClr>
                  </a:outerShdw>
                </a:effectLst>
                <a:latin typeface="Bookman Old Style" panose="02050604050505020204" pitchFamily="18" charset="0"/>
              </a:rPr>
              <a:t>Pārskats par aizņēmumiem</a:t>
            </a:r>
            <a:br>
              <a:rPr lang="lv-LV" b="1" dirty="0">
                <a:solidFill>
                  <a:schemeClr val="accent3">
                    <a:lumMod val="50000"/>
                  </a:schemeClr>
                </a:solidFill>
                <a:latin typeface="Bookman Old Style" panose="02050604050505020204" pitchFamily="18" charset="0"/>
              </a:rPr>
            </a:br>
            <a:r>
              <a:rPr lang="lv-LV" b="1" dirty="0">
                <a:solidFill>
                  <a:schemeClr val="accent3">
                    <a:lumMod val="50000"/>
                  </a:schemeClr>
                </a:solidFill>
                <a:latin typeface="Bookman Old Style" panose="02050604050505020204" pitchFamily="18" charset="0"/>
              </a:rPr>
              <a:t>	</a:t>
            </a:r>
            <a:endParaRPr lang="lv-LV" sz="1600" b="1" cap="none" dirty="0">
              <a:solidFill>
                <a:schemeClr val="accent3">
                  <a:lumMod val="50000"/>
                </a:schemeClr>
              </a:solidFill>
              <a:latin typeface="Bookman Old Style" panose="02050604050505020204" pitchFamily="18" charset="0"/>
            </a:endParaRPr>
          </a:p>
        </p:txBody>
      </p:sp>
      <p:sp>
        <p:nvSpPr>
          <p:cNvPr id="3" name="Satura vietturis 2"/>
          <p:cNvSpPr>
            <a:spLocks noGrp="1"/>
          </p:cNvSpPr>
          <p:nvPr>
            <p:ph idx="1"/>
          </p:nvPr>
        </p:nvSpPr>
        <p:spPr>
          <a:xfrm>
            <a:off x="581891" y="1049311"/>
            <a:ext cx="8674075" cy="5074711"/>
          </a:xfrm>
        </p:spPr>
        <p:txBody>
          <a:bodyPr>
            <a:normAutofit/>
          </a:bodyPr>
          <a:lstStyle/>
          <a:p>
            <a:pPr marL="0" indent="0">
              <a:buNone/>
            </a:pPr>
            <a:endParaRPr lang="lv-LV" b="1" dirty="0">
              <a:solidFill>
                <a:schemeClr val="accent3">
                  <a:lumMod val="50000"/>
                </a:schemeClr>
              </a:solidFill>
              <a:latin typeface="Bookman Old Style" panose="02050604050505020204" pitchFamily="18" charset="0"/>
            </a:endParaRPr>
          </a:p>
          <a:p>
            <a:pPr marL="0" indent="0" algn="ctr">
              <a:buNone/>
            </a:pPr>
            <a:endParaRPr lang="lv-LV" b="1" dirty="0">
              <a:solidFill>
                <a:schemeClr val="accent3">
                  <a:lumMod val="50000"/>
                </a:schemeClr>
              </a:solidFill>
              <a:latin typeface="Bookman Old Style" panose="02050604050505020204" pitchFamily="18" charset="0"/>
            </a:endParaRPr>
          </a:p>
          <a:p>
            <a:pPr marL="0" indent="0">
              <a:buNone/>
            </a:pPr>
            <a:endParaRPr lang="lv-LV" b="1" dirty="0">
              <a:solidFill>
                <a:schemeClr val="accent3">
                  <a:lumMod val="50000"/>
                </a:schemeClr>
              </a:solidFill>
              <a:latin typeface="Bookman Old Style" panose="02050604050505020204" pitchFamily="18" charset="0"/>
            </a:endParaRPr>
          </a:p>
          <a:p>
            <a:pPr marL="0" indent="0">
              <a:buNone/>
            </a:pPr>
            <a:r>
              <a:rPr lang="lv-LV" b="1" dirty="0">
                <a:solidFill>
                  <a:schemeClr val="accent3">
                    <a:lumMod val="50000"/>
                  </a:schemeClr>
                </a:solidFill>
                <a:latin typeface="Bookman Old Style" panose="02050604050505020204" pitchFamily="18" charset="0"/>
              </a:rPr>
              <a:t>2025.gadā:</a:t>
            </a:r>
          </a:p>
          <a:p>
            <a:pPr marL="0" indent="0">
              <a:buNone/>
            </a:pPr>
            <a:r>
              <a:rPr lang="lv-LV" b="1" dirty="0">
                <a:solidFill>
                  <a:schemeClr val="accent3">
                    <a:lumMod val="50000"/>
                  </a:schemeClr>
                </a:solidFill>
                <a:latin typeface="Bookman Old Style" panose="02050604050505020204" pitchFamily="18" charset="0"/>
              </a:rPr>
              <a:t>		 saņemti aizņēmumi no Valsts kases EUR 4 958 136</a:t>
            </a:r>
          </a:p>
          <a:p>
            <a:pPr marL="0" indent="0">
              <a:buNone/>
            </a:pPr>
            <a:r>
              <a:rPr lang="lv-LV" b="1" dirty="0">
                <a:solidFill>
                  <a:schemeClr val="accent3">
                    <a:lumMod val="50000"/>
                  </a:schemeClr>
                </a:solidFill>
                <a:latin typeface="Bookman Old Style" panose="02050604050505020204" pitchFamily="18" charset="0"/>
              </a:rPr>
              <a:t>		 apmaksāti aizņēmumi EUR 2 485 026</a:t>
            </a:r>
            <a:br>
              <a:rPr lang="lv-LV" b="1" dirty="0">
                <a:solidFill>
                  <a:schemeClr val="accent3">
                    <a:lumMod val="50000"/>
                  </a:schemeClr>
                </a:solidFill>
                <a:latin typeface="Bookman Old Style" panose="02050604050505020204" pitchFamily="18" charset="0"/>
              </a:rPr>
            </a:br>
            <a:endParaRPr lang="lv-LV" b="1" dirty="0">
              <a:solidFill>
                <a:schemeClr val="accent3">
                  <a:lumMod val="50000"/>
                </a:schemeClr>
              </a:solidFill>
              <a:latin typeface="Bookman Old Style" panose="02050604050505020204" pitchFamily="18" charset="0"/>
            </a:endParaRPr>
          </a:p>
          <a:p>
            <a:pPr marL="0" indent="0">
              <a:buNone/>
            </a:pPr>
            <a:r>
              <a:rPr lang="lv-LV" b="1" dirty="0">
                <a:solidFill>
                  <a:schemeClr val="accent3">
                    <a:lumMod val="50000"/>
                  </a:schemeClr>
                </a:solidFill>
                <a:latin typeface="Bookman Old Style" panose="02050604050505020204" pitchFamily="18" charset="0"/>
              </a:rPr>
              <a:t>  Aizņēmumu kopsumma Valsts kasei sastāda: </a:t>
            </a:r>
          </a:p>
          <a:p>
            <a:pPr marL="0" indent="0">
              <a:buNone/>
            </a:pPr>
            <a:r>
              <a:rPr lang="lv-LV" b="1" dirty="0">
                <a:solidFill>
                  <a:schemeClr val="accent3">
                    <a:lumMod val="50000"/>
                  </a:schemeClr>
                </a:solidFill>
                <a:latin typeface="Bookman Old Style" panose="02050604050505020204" pitchFamily="18" charset="0"/>
              </a:rPr>
              <a:t>		uz pārskata gada sākumu EUR 25 508 225</a:t>
            </a:r>
          </a:p>
          <a:p>
            <a:pPr marL="0" indent="0">
              <a:buNone/>
            </a:pPr>
            <a:r>
              <a:rPr lang="lv-LV" b="1" dirty="0">
                <a:solidFill>
                  <a:schemeClr val="accent3">
                    <a:lumMod val="50000"/>
                  </a:schemeClr>
                </a:solidFill>
                <a:latin typeface="Bookman Old Style" panose="02050604050505020204" pitchFamily="18" charset="0"/>
              </a:rPr>
              <a:t>		uz pārskata gada beigām EUR 27 981 335</a:t>
            </a:r>
            <a:endParaRPr lang="lv-LV" dirty="0">
              <a:solidFill>
                <a:schemeClr val="accent3">
                  <a:lumMod val="50000"/>
                </a:schemeClr>
              </a:solidFill>
            </a:endParaRPr>
          </a:p>
        </p:txBody>
      </p:sp>
      <p:pic>
        <p:nvPicPr>
          <p:cNvPr id="4" name="Attēls 3"/>
          <p:cNvPicPr>
            <a:picLocks noChangeAspect="1"/>
          </p:cNvPicPr>
          <p:nvPr/>
        </p:nvPicPr>
        <p:blipFill rotWithShape="1">
          <a:blip r:embed="rId3">
            <a:extLst>
              <a:ext uri="{28A0092B-C50C-407E-A947-70E740481C1C}">
                <a14:useLocalDpi xmlns:a14="http://schemas.microsoft.com/office/drawing/2010/main" val="0"/>
              </a:ext>
            </a:extLst>
          </a:blip>
          <a:srcRect l="10106" t="11130" r="6655" b="14218"/>
          <a:stretch/>
        </p:blipFill>
        <p:spPr>
          <a:xfrm rot="717111">
            <a:off x="8141023" y="4649458"/>
            <a:ext cx="2094661" cy="2013475"/>
          </a:xfrm>
          <a:prstGeom prst="rect">
            <a:avLst/>
          </a:prstGeom>
        </p:spPr>
      </p:pic>
    </p:spTree>
    <p:extLst>
      <p:ext uri="{BB962C8B-B14F-4D97-AF65-F5344CB8AC3E}">
        <p14:creationId xmlns:p14="http://schemas.microsoft.com/office/powerpoint/2010/main" val="14104911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lum bright="70000" contrast="-70000"/>
          </a:blip>
          <a:tile tx="0" ty="0" sx="100000" sy="100000" flip="none" algn="tl"/>
        </a:blipFill>
        <a:effectLst/>
      </p:bgPr>
    </p:bg>
    <p:spTree>
      <p:nvGrpSpPr>
        <p:cNvPr id="1" name=""/>
        <p:cNvGrpSpPr/>
        <p:nvPr/>
      </p:nvGrpSpPr>
      <p:grpSpPr>
        <a:xfrm>
          <a:off x="0" y="0"/>
          <a:ext cx="0" cy="0"/>
          <a:chOff x="0" y="0"/>
          <a:chExt cx="0" cy="0"/>
        </a:xfrm>
      </p:grpSpPr>
      <p:sp>
        <p:nvSpPr>
          <p:cNvPr id="2" name="Virsraksts 1"/>
          <p:cNvSpPr>
            <a:spLocks noGrp="1"/>
          </p:cNvSpPr>
          <p:nvPr>
            <p:ph type="title"/>
          </p:nvPr>
        </p:nvSpPr>
        <p:spPr>
          <a:xfrm>
            <a:off x="1141412" y="368486"/>
            <a:ext cx="9905998" cy="1175657"/>
          </a:xfrm>
        </p:spPr>
        <p:txBody>
          <a:bodyPr/>
          <a:lstStyle/>
          <a:p>
            <a:pPr algn="ctr"/>
            <a:r>
              <a:rPr lang="lv-LV" b="1" dirty="0">
                <a:solidFill>
                  <a:schemeClr val="accent3">
                    <a:lumMod val="50000"/>
                  </a:schemeClr>
                </a:solidFill>
                <a:latin typeface="Bookman Old Style" panose="02050604050505020204" pitchFamily="18" charset="0"/>
              </a:rPr>
              <a:t>Pārskats par galvojumiem</a:t>
            </a:r>
          </a:p>
        </p:txBody>
      </p:sp>
      <p:graphicFrame>
        <p:nvGraphicFramePr>
          <p:cNvPr id="4" name="Satura vietturis 3"/>
          <p:cNvGraphicFramePr>
            <a:graphicFrameLocks noGrp="1"/>
          </p:cNvGraphicFramePr>
          <p:nvPr>
            <p:ph idx="1"/>
            <p:extLst>
              <p:ext uri="{D42A27DB-BD31-4B8C-83A1-F6EECF244321}">
                <p14:modId xmlns:p14="http://schemas.microsoft.com/office/powerpoint/2010/main" val="91766515"/>
              </p:ext>
            </p:extLst>
          </p:nvPr>
        </p:nvGraphicFramePr>
        <p:xfrm>
          <a:off x="154046" y="951852"/>
          <a:ext cx="10676553" cy="3286592"/>
        </p:xfrm>
        <a:graphic>
          <a:graphicData uri="http://schemas.openxmlformats.org/drawingml/2006/table">
            <a:tbl>
              <a:tblPr>
                <a:tableStyleId>{5C22544A-7EE6-4342-B048-85BDC9FD1C3A}</a:tableStyleId>
              </a:tblPr>
              <a:tblGrid>
                <a:gridCol w="1117840">
                  <a:extLst>
                    <a:ext uri="{9D8B030D-6E8A-4147-A177-3AD203B41FA5}">
                      <a16:colId xmlns:a16="http://schemas.microsoft.com/office/drawing/2014/main" val="20000"/>
                    </a:ext>
                  </a:extLst>
                </a:gridCol>
                <a:gridCol w="2558242">
                  <a:extLst>
                    <a:ext uri="{9D8B030D-6E8A-4147-A177-3AD203B41FA5}">
                      <a16:colId xmlns:a16="http://schemas.microsoft.com/office/drawing/2014/main" val="20001"/>
                    </a:ext>
                  </a:extLst>
                </a:gridCol>
                <a:gridCol w="1086888">
                  <a:extLst>
                    <a:ext uri="{9D8B030D-6E8A-4147-A177-3AD203B41FA5}">
                      <a16:colId xmlns:a16="http://schemas.microsoft.com/office/drawing/2014/main" val="20002"/>
                    </a:ext>
                  </a:extLst>
                </a:gridCol>
                <a:gridCol w="1067083">
                  <a:extLst>
                    <a:ext uri="{9D8B030D-6E8A-4147-A177-3AD203B41FA5}">
                      <a16:colId xmlns:a16="http://schemas.microsoft.com/office/drawing/2014/main" val="20003"/>
                    </a:ext>
                  </a:extLst>
                </a:gridCol>
                <a:gridCol w="103862">
                  <a:extLst>
                    <a:ext uri="{9D8B030D-6E8A-4147-A177-3AD203B41FA5}">
                      <a16:colId xmlns:a16="http://schemas.microsoft.com/office/drawing/2014/main" val="20004"/>
                    </a:ext>
                  </a:extLst>
                </a:gridCol>
                <a:gridCol w="942391">
                  <a:extLst>
                    <a:ext uri="{9D8B030D-6E8A-4147-A177-3AD203B41FA5}">
                      <a16:colId xmlns:a16="http://schemas.microsoft.com/office/drawing/2014/main" val="20005"/>
                    </a:ext>
                  </a:extLst>
                </a:gridCol>
                <a:gridCol w="1306286">
                  <a:extLst>
                    <a:ext uri="{9D8B030D-6E8A-4147-A177-3AD203B41FA5}">
                      <a16:colId xmlns:a16="http://schemas.microsoft.com/office/drawing/2014/main" val="20006"/>
                    </a:ext>
                  </a:extLst>
                </a:gridCol>
                <a:gridCol w="1259633">
                  <a:extLst>
                    <a:ext uri="{9D8B030D-6E8A-4147-A177-3AD203B41FA5}">
                      <a16:colId xmlns:a16="http://schemas.microsoft.com/office/drawing/2014/main" val="20007"/>
                    </a:ext>
                  </a:extLst>
                </a:gridCol>
                <a:gridCol w="1234328">
                  <a:extLst>
                    <a:ext uri="{9D8B030D-6E8A-4147-A177-3AD203B41FA5}">
                      <a16:colId xmlns:a16="http://schemas.microsoft.com/office/drawing/2014/main" val="20008"/>
                    </a:ext>
                  </a:extLst>
                </a:gridCol>
              </a:tblGrid>
              <a:tr h="980392">
                <a:tc>
                  <a:txBody>
                    <a:bodyPr/>
                    <a:lstStyle/>
                    <a:p>
                      <a:pPr algn="ctr" fontAlgn="ctr"/>
                      <a:r>
                        <a:rPr lang="lv-LV" sz="1000" b="1" i="1" u="none" strike="noStrike" dirty="0">
                          <a:solidFill>
                            <a:schemeClr val="accent3">
                              <a:lumMod val="50000"/>
                            </a:schemeClr>
                          </a:solidFill>
                          <a:effectLst/>
                          <a:latin typeface="Bookman Old Style" panose="02050604050505020204" pitchFamily="18" charset="0"/>
                        </a:rPr>
                        <a:t>Aizdevējs</a:t>
                      </a:r>
                    </a:p>
                  </a:txBody>
                  <a:tcPr marL="9525" marR="9525" marT="9525" marB="0" anchor="ctr"/>
                </a:tc>
                <a:tc>
                  <a:txBody>
                    <a:bodyPr/>
                    <a:lstStyle/>
                    <a:p>
                      <a:pPr algn="ctr" fontAlgn="ctr"/>
                      <a:r>
                        <a:rPr lang="lv-LV" sz="1000" b="1" i="1" u="none" strike="noStrike" dirty="0">
                          <a:solidFill>
                            <a:schemeClr val="accent3">
                              <a:lumMod val="50000"/>
                            </a:schemeClr>
                          </a:solidFill>
                          <a:effectLst/>
                          <a:latin typeface="Bookman Old Style" panose="02050604050505020204" pitchFamily="18" charset="0"/>
                        </a:rPr>
                        <a:t>Aizņēmējs</a:t>
                      </a:r>
                    </a:p>
                  </a:txBody>
                  <a:tcPr marL="9525" marR="9525" marT="9525" marB="0" anchor="ctr"/>
                </a:tc>
                <a:tc>
                  <a:txBody>
                    <a:bodyPr/>
                    <a:lstStyle/>
                    <a:p>
                      <a:pPr algn="ctr" fontAlgn="ctr"/>
                      <a:r>
                        <a:rPr lang="lv-LV" sz="1000" b="1" i="1" u="none" strike="noStrike" dirty="0">
                          <a:solidFill>
                            <a:schemeClr val="accent3">
                              <a:lumMod val="50000"/>
                            </a:schemeClr>
                          </a:solidFill>
                          <a:effectLst/>
                          <a:latin typeface="Bookman Old Style" panose="02050604050505020204" pitchFamily="18" charset="0"/>
                        </a:rPr>
                        <a:t>Līguma noslēgšanas datums</a:t>
                      </a:r>
                    </a:p>
                  </a:txBody>
                  <a:tcPr marL="9525" marR="9525" marT="9525" marB="0" anchor="ctr"/>
                </a:tc>
                <a:tc>
                  <a:txBody>
                    <a:bodyPr/>
                    <a:lstStyle/>
                    <a:p>
                      <a:pPr algn="ctr" fontAlgn="ctr"/>
                      <a:r>
                        <a:rPr lang="lv-LV" sz="1000" b="1" i="1" u="none" strike="noStrike" dirty="0">
                          <a:solidFill>
                            <a:schemeClr val="accent3">
                              <a:lumMod val="50000"/>
                            </a:schemeClr>
                          </a:solidFill>
                          <a:effectLst/>
                          <a:latin typeface="Bookman Old Style" panose="02050604050505020204" pitchFamily="18" charset="0"/>
                        </a:rPr>
                        <a:t>Atmaksas termiņš</a:t>
                      </a:r>
                    </a:p>
                  </a:txBody>
                  <a:tcPr marL="9525" marR="9525" marT="9525" marB="0" anchor="ctr"/>
                </a:tc>
                <a:tc>
                  <a:txBody>
                    <a:bodyPr/>
                    <a:lstStyle/>
                    <a:p>
                      <a:pPr algn="ctr" fontAlgn="ctr"/>
                      <a:endParaRPr lang="lv-LV" sz="1000" b="1" i="1"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ctr" fontAlgn="ctr"/>
                      <a:r>
                        <a:rPr lang="lv-LV" sz="1000" b="1" i="1" u="none" strike="noStrike" dirty="0">
                          <a:solidFill>
                            <a:schemeClr val="accent3">
                              <a:lumMod val="50000"/>
                            </a:schemeClr>
                          </a:solidFill>
                          <a:effectLst/>
                          <a:latin typeface="Bookman Old Style" panose="02050604050505020204" pitchFamily="18" charset="0"/>
                        </a:rPr>
                        <a:t>Palielinājums (</a:t>
                      </a:r>
                      <a:r>
                        <a:rPr lang="lv-LV" sz="1000" b="1" i="1" u="none" strike="noStrike" dirty="0" err="1">
                          <a:solidFill>
                            <a:schemeClr val="accent3">
                              <a:lumMod val="50000"/>
                            </a:schemeClr>
                          </a:solidFill>
                          <a:effectLst/>
                          <a:latin typeface="Bookman Old Style" panose="02050604050505020204" pitchFamily="18" charset="0"/>
                        </a:rPr>
                        <a:t>euro</a:t>
                      </a:r>
                      <a:r>
                        <a:rPr lang="lv-LV" sz="1000" b="1" i="1" u="none" strike="noStrike" dirty="0">
                          <a:solidFill>
                            <a:schemeClr val="accent3">
                              <a:lumMod val="50000"/>
                            </a:schemeClr>
                          </a:solidFill>
                          <a:effectLst/>
                          <a:latin typeface="Bookman Old Style" panose="02050604050505020204" pitchFamily="18" charset="0"/>
                        </a:rPr>
                        <a:t>)</a:t>
                      </a:r>
                    </a:p>
                  </a:txBody>
                  <a:tcPr marL="9525" marR="9525" marT="9525" marB="0" anchor="ctr"/>
                </a:tc>
                <a:tc>
                  <a:txBody>
                    <a:bodyPr/>
                    <a:lstStyle/>
                    <a:p>
                      <a:pPr algn="ctr" fontAlgn="ctr"/>
                      <a:r>
                        <a:rPr lang="lv-LV" sz="1000" b="1" i="1" u="none" strike="noStrike" dirty="0">
                          <a:solidFill>
                            <a:schemeClr val="accent3">
                              <a:lumMod val="50000"/>
                            </a:schemeClr>
                          </a:solidFill>
                          <a:effectLst/>
                          <a:latin typeface="Bookman Old Style" panose="02050604050505020204" pitchFamily="18" charset="0"/>
                        </a:rPr>
                        <a:t>Samazinājums (</a:t>
                      </a:r>
                      <a:r>
                        <a:rPr lang="lv-LV" sz="1000" b="1" i="1" u="none" strike="noStrike" dirty="0" err="1">
                          <a:solidFill>
                            <a:schemeClr val="accent3">
                              <a:lumMod val="50000"/>
                            </a:schemeClr>
                          </a:solidFill>
                          <a:effectLst/>
                          <a:latin typeface="Bookman Old Style" panose="02050604050505020204" pitchFamily="18" charset="0"/>
                        </a:rPr>
                        <a:t>euro</a:t>
                      </a:r>
                      <a:r>
                        <a:rPr lang="lv-LV" sz="1000" b="1" i="1" u="none" strike="noStrike" dirty="0">
                          <a:solidFill>
                            <a:schemeClr val="accent3">
                              <a:lumMod val="50000"/>
                            </a:schemeClr>
                          </a:solidFill>
                          <a:effectLst/>
                          <a:latin typeface="Bookman Old Style" panose="02050604050505020204" pitchFamily="18" charset="0"/>
                        </a:rPr>
                        <a:t>)</a:t>
                      </a:r>
                    </a:p>
                  </a:txBody>
                  <a:tcPr marL="9525" marR="9525" marT="9525" marB="0" anchor="ctr"/>
                </a:tc>
                <a:tc>
                  <a:txBody>
                    <a:bodyPr/>
                    <a:lstStyle/>
                    <a:p>
                      <a:pPr algn="ctr" fontAlgn="ctr"/>
                      <a:r>
                        <a:rPr lang="lv-LV" sz="1000" b="1" i="1" u="none" strike="noStrike" dirty="0">
                          <a:solidFill>
                            <a:schemeClr val="accent3">
                              <a:lumMod val="50000"/>
                            </a:schemeClr>
                          </a:solidFill>
                          <a:effectLst/>
                          <a:latin typeface="Bookman Old Style" panose="02050604050505020204" pitchFamily="18" charset="0"/>
                        </a:rPr>
                        <a:t>Pārskata perioda sākumā (</a:t>
                      </a:r>
                      <a:r>
                        <a:rPr lang="lv-LV" sz="1000" b="1" i="1" u="none" strike="noStrike" dirty="0" err="1">
                          <a:solidFill>
                            <a:schemeClr val="accent3">
                              <a:lumMod val="50000"/>
                            </a:schemeClr>
                          </a:solidFill>
                          <a:effectLst/>
                          <a:latin typeface="Bookman Old Style" panose="02050604050505020204" pitchFamily="18" charset="0"/>
                        </a:rPr>
                        <a:t>euro</a:t>
                      </a:r>
                      <a:r>
                        <a:rPr lang="lv-LV" sz="1000" b="1" i="1" u="none" strike="noStrike" dirty="0">
                          <a:solidFill>
                            <a:schemeClr val="accent3">
                              <a:lumMod val="50000"/>
                            </a:schemeClr>
                          </a:solidFill>
                          <a:effectLst/>
                          <a:latin typeface="Bookman Old Style" panose="02050604050505020204" pitchFamily="18" charset="0"/>
                        </a:rPr>
                        <a:t>)</a:t>
                      </a:r>
                    </a:p>
                  </a:txBody>
                  <a:tcPr marL="9525" marR="9525" marT="9525" marB="0" anchor="ctr"/>
                </a:tc>
                <a:tc>
                  <a:txBody>
                    <a:bodyPr/>
                    <a:lstStyle/>
                    <a:p>
                      <a:pPr algn="ctr" fontAlgn="ctr"/>
                      <a:r>
                        <a:rPr lang="lv-LV" sz="1000" b="1" i="1" u="none" strike="noStrike" dirty="0">
                          <a:solidFill>
                            <a:schemeClr val="accent3">
                              <a:lumMod val="50000"/>
                            </a:schemeClr>
                          </a:solidFill>
                          <a:effectLst/>
                          <a:latin typeface="Bookman Old Style" panose="02050604050505020204" pitchFamily="18" charset="0"/>
                        </a:rPr>
                        <a:t>Pārskata perioda beigās (</a:t>
                      </a:r>
                      <a:r>
                        <a:rPr lang="lv-LV" sz="1000" b="1" i="1" u="none" strike="noStrike" dirty="0" err="1">
                          <a:solidFill>
                            <a:schemeClr val="accent3">
                              <a:lumMod val="50000"/>
                            </a:schemeClr>
                          </a:solidFill>
                          <a:effectLst/>
                          <a:latin typeface="Bookman Old Style" panose="02050604050505020204" pitchFamily="18" charset="0"/>
                        </a:rPr>
                        <a:t>euro</a:t>
                      </a:r>
                      <a:r>
                        <a:rPr lang="lv-LV" sz="1000" b="1" i="1" u="none" strike="noStrike" dirty="0">
                          <a:solidFill>
                            <a:schemeClr val="accent3">
                              <a:lumMod val="50000"/>
                            </a:schemeClr>
                          </a:solidFill>
                          <a:effectLst/>
                          <a:latin typeface="Bookman Old Style" panose="02050604050505020204" pitchFamily="18" charset="0"/>
                        </a:rPr>
                        <a:t>)</a:t>
                      </a:r>
                    </a:p>
                  </a:txBody>
                  <a:tcPr marL="9525" marR="9525" marT="9525" marB="0" anchor="ctr"/>
                </a:tc>
                <a:extLst>
                  <a:ext uri="{0D108BD9-81ED-4DB2-BD59-A6C34878D82A}">
                    <a16:rowId xmlns:a16="http://schemas.microsoft.com/office/drawing/2014/main" val="10000"/>
                  </a:ext>
                </a:extLst>
              </a:tr>
              <a:tr h="611347">
                <a:tc>
                  <a:txBody>
                    <a:bodyPr/>
                    <a:lstStyle/>
                    <a:p>
                      <a:pPr algn="l" fontAlgn="ctr"/>
                      <a:r>
                        <a:rPr lang="lv-LV" sz="1200" u="none" strike="noStrike" dirty="0">
                          <a:solidFill>
                            <a:schemeClr val="accent3">
                              <a:lumMod val="50000"/>
                            </a:schemeClr>
                          </a:solidFill>
                          <a:effectLst/>
                          <a:latin typeface="Bookman Old Style" panose="02050604050505020204" pitchFamily="18" charset="0"/>
                        </a:rPr>
                        <a:t>Valsts kase</a:t>
                      </a:r>
                      <a:endParaRPr lang="lv-LV" sz="1200" b="0"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l" fontAlgn="ctr"/>
                      <a:r>
                        <a:rPr lang="lv-LV" sz="1400" b="0" u="none" strike="noStrike" dirty="0">
                          <a:solidFill>
                            <a:schemeClr val="accent3">
                              <a:lumMod val="50000"/>
                            </a:schemeClr>
                          </a:solidFill>
                          <a:effectLst/>
                          <a:latin typeface="Bookman Old Style" panose="02050604050505020204" pitchFamily="18" charset="0"/>
                        </a:rPr>
                        <a:t>SIA Aizkraukles ūdens</a:t>
                      </a:r>
                      <a:endParaRPr lang="lv-LV" sz="1400" b="0"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ctr" fontAlgn="ctr"/>
                      <a:r>
                        <a:rPr lang="lv-LV" sz="1200" b="0" i="0" u="none" strike="noStrike" dirty="0">
                          <a:solidFill>
                            <a:schemeClr val="accent3">
                              <a:lumMod val="50000"/>
                            </a:schemeClr>
                          </a:solidFill>
                          <a:effectLst/>
                          <a:latin typeface="Bookman Old Style" panose="02050604050505020204" pitchFamily="18" charset="0"/>
                        </a:rPr>
                        <a:t>29.08.2012.</a:t>
                      </a:r>
                    </a:p>
                  </a:txBody>
                  <a:tcPr marL="9525" marR="9525" marT="9525" marB="0" anchor="ctr"/>
                </a:tc>
                <a:tc>
                  <a:txBody>
                    <a:bodyPr/>
                    <a:lstStyle/>
                    <a:p>
                      <a:pPr algn="ctr" fontAlgn="ctr"/>
                      <a:r>
                        <a:rPr lang="lv-LV" sz="1200" b="0" i="0" u="none" strike="noStrike" dirty="0">
                          <a:solidFill>
                            <a:schemeClr val="accent3">
                              <a:lumMod val="50000"/>
                            </a:schemeClr>
                          </a:solidFill>
                          <a:effectLst/>
                          <a:latin typeface="Bookman Old Style" panose="02050604050505020204" pitchFamily="18" charset="0"/>
                        </a:rPr>
                        <a:t>20.08.2032.</a:t>
                      </a:r>
                    </a:p>
                  </a:txBody>
                  <a:tcPr marL="9525" marR="9525" marT="9525" marB="0" anchor="ctr"/>
                </a:tc>
                <a:tc>
                  <a:txBody>
                    <a:bodyPr/>
                    <a:lstStyle/>
                    <a:p>
                      <a:pPr algn="ctr" fontAlgn="ctr"/>
                      <a:endParaRPr lang="lv-LV" sz="1200" b="0"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endParaRPr lang="lv-LV" sz="1200" b="0"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r>
                        <a:rPr lang="lv-LV" sz="1200" b="0" i="0" u="none" strike="noStrike" dirty="0">
                          <a:solidFill>
                            <a:schemeClr val="accent3">
                              <a:lumMod val="50000"/>
                            </a:schemeClr>
                          </a:solidFill>
                          <a:effectLst/>
                          <a:latin typeface="Bookman Old Style" panose="02050604050505020204" pitchFamily="18" charset="0"/>
                        </a:rPr>
                        <a:t>6 904</a:t>
                      </a:r>
                    </a:p>
                  </a:txBody>
                  <a:tcPr marL="9525" marR="9525" marT="9525" marB="0" anchor="ctr"/>
                </a:tc>
                <a:tc>
                  <a:txBody>
                    <a:bodyPr/>
                    <a:lstStyle/>
                    <a:p>
                      <a:pPr algn="r" fontAlgn="ctr"/>
                      <a:r>
                        <a:rPr lang="lv-LV" sz="1200" b="0" i="0" u="none" strike="noStrike" dirty="0">
                          <a:solidFill>
                            <a:schemeClr val="accent3">
                              <a:lumMod val="50000"/>
                            </a:schemeClr>
                          </a:solidFill>
                          <a:effectLst/>
                          <a:latin typeface="Bookman Old Style" panose="02050604050505020204" pitchFamily="18" charset="0"/>
                        </a:rPr>
                        <a:t>53 506</a:t>
                      </a:r>
                    </a:p>
                  </a:txBody>
                  <a:tcPr marL="9525" marR="9525" marT="9525" marB="0" anchor="ctr"/>
                </a:tc>
                <a:tc>
                  <a:txBody>
                    <a:bodyPr/>
                    <a:lstStyle/>
                    <a:p>
                      <a:pPr algn="r" fontAlgn="ctr"/>
                      <a:r>
                        <a:rPr lang="lv-LV" sz="1200" b="0" i="0" u="none" strike="noStrike" dirty="0">
                          <a:solidFill>
                            <a:schemeClr val="accent3">
                              <a:lumMod val="50000"/>
                            </a:schemeClr>
                          </a:solidFill>
                          <a:effectLst/>
                          <a:latin typeface="Bookman Old Style" panose="02050604050505020204" pitchFamily="18" charset="0"/>
                        </a:rPr>
                        <a:t>46 602</a:t>
                      </a:r>
                    </a:p>
                  </a:txBody>
                  <a:tcPr marL="9525" marR="9525" marT="9525" marB="0" anchor="ctr"/>
                </a:tc>
                <a:extLst>
                  <a:ext uri="{0D108BD9-81ED-4DB2-BD59-A6C34878D82A}">
                    <a16:rowId xmlns:a16="http://schemas.microsoft.com/office/drawing/2014/main" val="10001"/>
                  </a:ext>
                </a:extLst>
              </a:tr>
              <a:tr h="636753">
                <a:tc>
                  <a:txBody>
                    <a:bodyPr/>
                    <a:lstStyle/>
                    <a:p>
                      <a:pPr algn="l" fontAlgn="ctr"/>
                      <a:r>
                        <a:rPr lang="lv-LV" sz="1200" u="none" strike="noStrike" dirty="0">
                          <a:solidFill>
                            <a:schemeClr val="accent3">
                              <a:lumMod val="50000"/>
                            </a:schemeClr>
                          </a:solidFill>
                          <a:effectLst/>
                          <a:latin typeface="Bookman Old Style" panose="02050604050505020204" pitchFamily="18" charset="0"/>
                        </a:rPr>
                        <a:t>Valsts kase</a:t>
                      </a:r>
                      <a:endParaRPr lang="lv-LV" sz="1200" b="0"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l" fontAlgn="ctr"/>
                      <a:r>
                        <a:rPr lang="lv-LV" sz="1400" b="0" u="none" strike="noStrike" dirty="0">
                          <a:solidFill>
                            <a:schemeClr val="accent3">
                              <a:lumMod val="50000"/>
                            </a:schemeClr>
                          </a:solidFill>
                          <a:effectLst/>
                          <a:latin typeface="Bookman Old Style" panose="02050604050505020204" pitchFamily="18" charset="0"/>
                        </a:rPr>
                        <a:t>SIA </a:t>
                      </a:r>
                      <a:r>
                        <a:rPr lang="lv-LV" sz="1400" b="0" u="none" strike="noStrike" dirty="0" err="1">
                          <a:solidFill>
                            <a:schemeClr val="accent3">
                              <a:lumMod val="50000"/>
                            </a:schemeClr>
                          </a:solidFill>
                          <a:effectLst/>
                          <a:latin typeface="Bookman Old Style" panose="02050604050505020204" pitchFamily="18" charset="0"/>
                        </a:rPr>
                        <a:t>Vidusdaugavas</a:t>
                      </a:r>
                      <a:r>
                        <a:rPr lang="lv-LV" sz="1400" b="0" u="none" strike="noStrike" dirty="0">
                          <a:solidFill>
                            <a:schemeClr val="accent3">
                              <a:lumMod val="50000"/>
                            </a:schemeClr>
                          </a:solidFill>
                          <a:effectLst/>
                          <a:latin typeface="Bookman Old Style" panose="02050604050505020204" pitchFamily="18" charset="0"/>
                        </a:rPr>
                        <a:t> SPAAO</a:t>
                      </a:r>
                      <a:endParaRPr lang="lv-LV" sz="1400" b="0"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ctr" fontAlgn="ctr"/>
                      <a:r>
                        <a:rPr lang="lv-LV" sz="1200" b="0" i="0" u="none" strike="noStrike" dirty="0">
                          <a:solidFill>
                            <a:schemeClr val="accent3">
                              <a:lumMod val="50000"/>
                            </a:schemeClr>
                          </a:solidFill>
                          <a:effectLst/>
                          <a:latin typeface="Bookman Old Style" panose="02050604050505020204" pitchFamily="18" charset="0"/>
                        </a:rPr>
                        <a:t>13.12.2011.</a:t>
                      </a:r>
                    </a:p>
                  </a:txBody>
                  <a:tcPr marL="9525" marR="9525" marT="9525" marB="0" anchor="ctr"/>
                </a:tc>
                <a:tc>
                  <a:txBody>
                    <a:bodyPr/>
                    <a:lstStyle/>
                    <a:p>
                      <a:pPr algn="ctr" fontAlgn="ctr"/>
                      <a:r>
                        <a:rPr lang="lv-LV" sz="1200" b="0" i="0" u="none" strike="noStrike" dirty="0">
                          <a:solidFill>
                            <a:schemeClr val="accent3">
                              <a:lumMod val="50000"/>
                            </a:schemeClr>
                          </a:solidFill>
                          <a:effectLst/>
                          <a:latin typeface="Bookman Old Style" panose="02050604050505020204" pitchFamily="18" charset="0"/>
                        </a:rPr>
                        <a:t>20.12.2041.</a:t>
                      </a:r>
                    </a:p>
                  </a:txBody>
                  <a:tcPr marL="9525" marR="9525" marT="9525" marB="0" anchor="ctr"/>
                </a:tc>
                <a:tc>
                  <a:txBody>
                    <a:bodyPr/>
                    <a:lstStyle/>
                    <a:p>
                      <a:pPr algn="ctr" fontAlgn="ctr"/>
                      <a:endParaRPr lang="lv-LV" sz="1200" b="0"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endParaRPr lang="lv-LV" sz="1200" b="0"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r>
                        <a:rPr lang="lv-LV" sz="1200" b="0" i="0" u="none" strike="noStrike" dirty="0">
                          <a:solidFill>
                            <a:schemeClr val="accent3">
                              <a:lumMod val="50000"/>
                            </a:schemeClr>
                          </a:solidFill>
                          <a:effectLst/>
                          <a:latin typeface="Bookman Old Style" panose="02050604050505020204" pitchFamily="18" charset="0"/>
                        </a:rPr>
                        <a:t>4 330</a:t>
                      </a:r>
                    </a:p>
                  </a:txBody>
                  <a:tcPr marL="9525" marR="9525" marT="9525" marB="0" anchor="ctr"/>
                </a:tc>
                <a:tc>
                  <a:txBody>
                    <a:bodyPr/>
                    <a:lstStyle/>
                    <a:p>
                      <a:pPr algn="r" fontAlgn="ctr"/>
                      <a:r>
                        <a:rPr lang="lv-LV" sz="1200" b="0" i="0" u="none" strike="noStrike" dirty="0">
                          <a:solidFill>
                            <a:schemeClr val="accent3">
                              <a:lumMod val="50000"/>
                            </a:schemeClr>
                          </a:solidFill>
                          <a:effectLst/>
                          <a:latin typeface="Bookman Old Style" panose="02050604050505020204" pitchFamily="18" charset="0"/>
                        </a:rPr>
                        <a:t>73 603</a:t>
                      </a:r>
                    </a:p>
                  </a:txBody>
                  <a:tcPr marL="9525" marR="9525" marT="9525" marB="0" anchor="ctr"/>
                </a:tc>
                <a:tc>
                  <a:txBody>
                    <a:bodyPr/>
                    <a:lstStyle/>
                    <a:p>
                      <a:pPr algn="r" fontAlgn="ctr"/>
                      <a:r>
                        <a:rPr lang="lv-LV" sz="1200" b="0" u="none" strike="noStrike" dirty="0">
                          <a:solidFill>
                            <a:schemeClr val="accent3">
                              <a:lumMod val="50000"/>
                            </a:schemeClr>
                          </a:solidFill>
                          <a:effectLst/>
                          <a:latin typeface="Bookman Old Style" panose="02050604050505020204" pitchFamily="18" charset="0"/>
                        </a:rPr>
                        <a:t>69 273</a:t>
                      </a:r>
                    </a:p>
                  </a:txBody>
                  <a:tcPr marL="9525" marR="9525" marT="9525" marB="0" anchor="ctr"/>
                </a:tc>
                <a:extLst>
                  <a:ext uri="{0D108BD9-81ED-4DB2-BD59-A6C34878D82A}">
                    <a16:rowId xmlns:a16="http://schemas.microsoft.com/office/drawing/2014/main" val="10002"/>
                  </a:ext>
                </a:extLst>
              </a:tr>
              <a:tr h="1058100">
                <a:tc>
                  <a:txBody>
                    <a:bodyPr/>
                    <a:lstStyle/>
                    <a:p>
                      <a:pPr algn="l" fontAlgn="ctr"/>
                      <a:r>
                        <a:rPr lang="lv-LV" sz="1200" b="0" i="0" u="none" strike="noStrike" dirty="0">
                          <a:solidFill>
                            <a:schemeClr val="accent3">
                              <a:lumMod val="50000"/>
                            </a:schemeClr>
                          </a:solidFill>
                          <a:effectLst/>
                          <a:latin typeface="Bookman Old Style" panose="02050604050505020204" pitchFamily="18" charset="0"/>
                        </a:rPr>
                        <a:t>Valsts kase</a:t>
                      </a:r>
                    </a:p>
                  </a:txBody>
                  <a:tcPr marL="9525" marR="9525" marT="9525" marB="0" anchor="ctr"/>
                </a:tc>
                <a:tc>
                  <a:txBody>
                    <a:bodyPr/>
                    <a:lstStyle/>
                    <a:p>
                      <a:pPr algn="l" fontAlgn="ctr"/>
                      <a:r>
                        <a:rPr lang="lv-LV" sz="1400" b="0" i="0" u="none" strike="noStrike" dirty="0">
                          <a:solidFill>
                            <a:schemeClr val="accent3">
                              <a:lumMod val="50000"/>
                            </a:schemeClr>
                          </a:solidFill>
                          <a:effectLst/>
                          <a:latin typeface="Bookman Old Style" panose="02050604050505020204" pitchFamily="18" charset="0"/>
                        </a:rPr>
                        <a:t>SIA LK komunālie pakalpojumi (2)</a:t>
                      </a:r>
                    </a:p>
                  </a:txBody>
                  <a:tcPr marL="9525" marR="9525" marT="9525" marB="0" anchor="ctr"/>
                </a:tc>
                <a:tc>
                  <a:txBody>
                    <a:bodyPr/>
                    <a:lstStyle/>
                    <a:p>
                      <a:pPr algn="l" fontAlgn="ctr"/>
                      <a:r>
                        <a:rPr lang="lv-LV" sz="1200" b="0" i="0" u="none" strike="noStrike" dirty="0">
                          <a:solidFill>
                            <a:schemeClr val="accent3">
                              <a:lumMod val="50000"/>
                            </a:schemeClr>
                          </a:solidFill>
                          <a:effectLst/>
                          <a:latin typeface="Bookman Old Style" panose="02050604050505020204" pitchFamily="18" charset="0"/>
                        </a:rPr>
                        <a:t>03.08.2020. 13.06.2012.</a:t>
                      </a:r>
                    </a:p>
                  </a:txBody>
                  <a:tcPr marL="9525" marR="9525" marT="9525" marB="0" anchor="ctr"/>
                </a:tc>
                <a:tc>
                  <a:txBody>
                    <a:bodyPr/>
                    <a:lstStyle/>
                    <a:p>
                      <a:pPr algn="l" fontAlgn="ctr"/>
                      <a:r>
                        <a:rPr lang="lv-LV" sz="1200" b="0" i="0" u="none" strike="noStrike" dirty="0">
                          <a:solidFill>
                            <a:schemeClr val="accent3">
                              <a:lumMod val="50000"/>
                            </a:schemeClr>
                          </a:solidFill>
                          <a:effectLst/>
                          <a:latin typeface="Bookman Old Style" panose="02050604050505020204" pitchFamily="18" charset="0"/>
                        </a:rPr>
                        <a:t>20.07.2025. 20.06.2031.</a:t>
                      </a:r>
                    </a:p>
                  </a:txBody>
                  <a:tcPr marL="9525" marR="9525" marT="9525" marB="0" anchor="ctr"/>
                </a:tc>
                <a:tc>
                  <a:txBody>
                    <a:bodyPr/>
                    <a:lstStyle/>
                    <a:p>
                      <a:pPr algn="ctr" fontAlgn="ctr"/>
                      <a:endParaRPr lang="lv-LV" sz="1200" b="1"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endParaRPr lang="lv-LV" sz="1200" b="0"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r>
                        <a:rPr lang="lv-LV" sz="1200" b="0" i="0" u="none" strike="noStrike" dirty="0">
                          <a:solidFill>
                            <a:schemeClr val="accent3">
                              <a:lumMod val="50000"/>
                            </a:schemeClr>
                          </a:solidFill>
                          <a:effectLst/>
                          <a:latin typeface="Bookman Old Style" panose="02050604050505020204" pitchFamily="18" charset="0"/>
                        </a:rPr>
                        <a:t>27 588</a:t>
                      </a:r>
                    </a:p>
                  </a:txBody>
                  <a:tcPr marL="9525" marR="9525" marT="9525" marB="0" anchor="ctr"/>
                </a:tc>
                <a:tc>
                  <a:txBody>
                    <a:bodyPr/>
                    <a:lstStyle/>
                    <a:p>
                      <a:pPr algn="r" fontAlgn="ctr"/>
                      <a:r>
                        <a:rPr lang="lv-LV" sz="1200" b="0" i="0" u="none" strike="noStrike" dirty="0">
                          <a:solidFill>
                            <a:schemeClr val="accent3">
                              <a:lumMod val="50000"/>
                            </a:schemeClr>
                          </a:solidFill>
                          <a:effectLst/>
                          <a:latin typeface="Bookman Old Style" panose="02050604050505020204" pitchFamily="18" charset="0"/>
                        </a:rPr>
                        <a:t>124 264</a:t>
                      </a:r>
                    </a:p>
                  </a:txBody>
                  <a:tcPr marL="9525" marR="9525" marT="9525" marB="0" anchor="ctr"/>
                </a:tc>
                <a:tc>
                  <a:txBody>
                    <a:bodyPr/>
                    <a:lstStyle/>
                    <a:p>
                      <a:pPr algn="r" fontAlgn="ctr"/>
                      <a:r>
                        <a:rPr lang="lv-LV" sz="1200" b="0" i="0" u="none" strike="noStrike" dirty="0">
                          <a:solidFill>
                            <a:schemeClr val="accent3">
                              <a:lumMod val="50000"/>
                            </a:schemeClr>
                          </a:solidFill>
                          <a:effectLst/>
                          <a:latin typeface="Bookman Old Style" panose="02050604050505020204" pitchFamily="18" charset="0"/>
                        </a:rPr>
                        <a:t>96 676</a:t>
                      </a:r>
                    </a:p>
                  </a:txBody>
                  <a:tcPr marL="9525" marR="9525" marT="9525" marB="0" anchor="ctr"/>
                </a:tc>
                <a:extLst>
                  <a:ext uri="{0D108BD9-81ED-4DB2-BD59-A6C34878D82A}">
                    <a16:rowId xmlns:a16="http://schemas.microsoft.com/office/drawing/2014/main" val="10004"/>
                  </a:ext>
                </a:extLst>
              </a:tr>
            </a:tbl>
          </a:graphicData>
        </a:graphic>
      </p:graphicFrame>
      <p:graphicFrame>
        <p:nvGraphicFramePr>
          <p:cNvPr id="3" name="Tabula 2">
            <a:extLst>
              <a:ext uri="{FF2B5EF4-FFF2-40B4-BE49-F238E27FC236}">
                <a16:creationId xmlns:a16="http://schemas.microsoft.com/office/drawing/2014/main" id="{1A1BC252-A5FB-612D-504D-BFDE85A28257}"/>
              </a:ext>
            </a:extLst>
          </p:cNvPr>
          <p:cNvGraphicFramePr>
            <a:graphicFrameLocks noGrp="1"/>
          </p:cNvGraphicFramePr>
          <p:nvPr>
            <p:extLst>
              <p:ext uri="{D42A27DB-BD31-4B8C-83A1-F6EECF244321}">
                <p14:modId xmlns:p14="http://schemas.microsoft.com/office/powerpoint/2010/main" val="3853779370"/>
              </p:ext>
            </p:extLst>
          </p:nvPr>
        </p:nvGraphicFramePr>
        <p:xfrm>
          <a:off x="93662" y="4238445"/>
          <a:ext cx="10676552" cy="583365"/>
        </p:xfrm>
        <a:graphic>
          <a:graphicData uri="http://schemas.openxmlformats.org/drawingml/2006/table">
            <a:tbl>
              <a:tblPr>
                <a:tableStyleId>{5C22544A-7EE6-4342-B048-85BDC9FD1C3A}</a:tableStyleId>
              </a:tblPr>
              <a:tblGrid>
                <a:gridCol w="1117840">
                  <a:extLst>
                    <a:ext uri="{9D8B030D-6E8A-4147-A177-3AD203B41FA5}">
                      <a16:colId xmlns:a16="http://schemas.microsoft.com/office/drawing/2014/main" val="2238822428"/>
                    </a:ext>
                  </a:extLst>
                </a:gridCol>
                <a:gridCol w="2601373">
                  <a:extLst>
                    <a:ext uri="{9D8B030D-6E8A-4147-A177-3AD203B41FA5}">
                      <a16:colId xmlns:a16="http://schemas.microsoft.com/office/drawing/2014/main" val="1987963661"/>
                    </a:ext>
                  </a:extLst>
                </a:gridCol>
                <a:gridCol w="1043757">
                  <a:extLst>
                    <a:ext uri="{9D8B030D-6E8A-4147-A177-3AD203B41FA5}">
                      <a16:colId xmlns:a16="http://schemas.microsoft.com/office/drawing/2014/main" val="601103306"/>
                    </a:ext>
                  </a:extLst>
                </a:gridCol>
                <a:gridCol w="1117163">
                  <a:extLst>
                    <a:ext uri="{9D8B030D-6E8A-4147-A177-3AD203B41FA5}">
                      <a16:colId xmlns:a16="http://schemas.microsoft.com/office/drawing/2014/main" val="1177468009"/>
                    </a:ext>
                  </a:extLst>
                </a:gridCol>
                <a:gridCol w="107828">
                  <a:extLst>
                    <a:ext uri="{9D8B030D-6E8A-4147-A177-3AD203B41FA5}">
                      <a16:colId xmlns:a16="http://schemas.microsoft.com/office/drawing/2014/main" val="976044770"/>
                    </a:ext>
                  </a:extLst>
                </a:gridCol>
                <a:gridCol w="897675">
                  <a:extLst>
                    <a:ext uri="{9D8B030D-6E8A-4147-A177-3AD203B41FA5}">
                      <a16:colId xmlns:a16="http://schemas.microsoft.com/office/drawing/2014/main" val="1664929570"/>
                    </a:ext>
                  </a:extLst>
                </a:gridCol>
                <a:gridCol w="1296955">
                  <a:extLst>
                    <a:ext uri="{9D8B030D-6E8A-4147-A177-3AD203B41FA5}">
                      <a16:colId xmlns:a16="http://schemas.microsoft.com/office/drawing/2014/main" val="2372490602"/>
                    </a:ext>
                  </a:extLst>
                </a:gridCol>
                <a:gridCol w="1268963">
                  <a:extLst>
                    <a:ext uri="{9D8B030D-6E8A-4147-A177-3AD203B41FA5}">
                      <a16:colId xmlns:a16="http://schemas.microsoft.com/office/drawing/2014/main" val="1832022051"/>
                    </a:ext>
                  </a:extLst>
                </a:gridCol>
                <a:gridCol w="1224998">
                  <a:extLst>
                    <a:ext uri="{9D8B030D-6E8A-4147-A177-3AD203B41FA5}">
                      <a16:colId xmlns:a16="http://schemas.microsoft.com/office/drawing/2014/main" val="631985573"/>
                    </a:ext>
                  </a:extLst>
                </a:gridCol>
              </a:tblGrid>
              <a:tr h="583365">
                <a:tc>
                  <a:txBody>
                    <a:bodyPr/>
                    <a:lstStyle/>
                    <a:p>
                      <a:pPr algn="l" fontAlgn="ctr"/>
                      <a:r>
                        <a:rPr lang="lv-LV" sz="1200" u="none" strike="noStrike" dirty="0">
                          <a:solidFill>
                            <a:schemeClr val="accent3">
                              <a:lumMod val="50000"/>
                            </a:schemeClr>
                          </a:solidFill>
                          <a:effectLst/>
                          <a:latin typeface="Bookman Old Style" panose="02050604050505020204" pitchFamily="18" charset="0"/>
                        </a:rPr>
                        <a:t>Valsts kase</a:t>
                      </a:r>
                      <a:endParaRPr lang="lv-LV" sz="1200" b="0"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l" fontAlgn="ctr"/>
                      <a:r>
                        <a:rPr lang="lv-LV" sz="1400" b="0" i="0" u="none" strike="noStrike" dirty="0">
                          <a:solidFill>
                            <a:schemeClr val="accent3">
                              <a:lumMod val="50000"/>
                            </a:schemeClr>
                          </a:solidFill>
                          <a:effectLst/>
                          <a:latin typeface="Bookman Old Style" panose="02050604050505020204" pitchFamily="18" charset="0"/>
                        </a:rPr>
                        <a:t>SIA Kokneses komunālie pakalpojumi (2)</a:t>
                      </a:r>
                    </a:p>
                  </a:txBody>
                  <a:tcPr marL="9525" marR="9525" marT="9525" marB="0" anchor="ctr"/>
                </a:tc>
                <a:tc>
                  <a:txBody>
                    <a:bodyPr/>
                    <a:lstStyle/>
                    <a:p>
                      <a:pPr algn="ctr" fontAlgn="ctr"/>
                      <a:r>
                        <a:rPr lang="lv-LV" sz="1200" b="0" i="0" u="none" strike="noStrike" dirty="0">
                          <a:solidFill>
                            <a:schemeClr val="accent3">
                              <a:lumMod val="50000"/>
                            </a:schemeClr>
                          </a:solidFill>
                          <a:effectLst/>
                          <a:latin typeface="Bookman Old Style" panose="02050604050505020204" pitchFamily="18" charset="0"/>
                        </a:rPr>
                        <a:t>16.12.2014.</a:t>
                      </a:r>
                    </a:p>
                    <a:p>
                      <a:pPr algn="ctr" fontAlgn="ctr"/>
                      <a:r>
                        <a:rPr lang="lv-LV" sz="1200" b="0" i="0" u="none" strike="noStrike" dirty="0">
                          <a:solidFill>
                            <a:schemeClr val="accent3">
                              <a:lumMod val="50000"/>
                            </a:schemeClr>
                          </a:solidFill>
                          <a:effectLst/>
                          <a:latin typeface="Bookman Old Style" panose="02050604050505020204" pitchFamily="18" charset="0"/>
                        </a:rPr>
                        <a:t>23.10.2024.</a:t>
                      </a:r>
                    </a:p>
                  </a:txBody>
                  <a:tcPr marL="9525" marR="9525" marT="9525" marB="0" anchor="ctr"/>
                </a:tc>
                <a:tc>
                  <a:txBody>
                    <a:bodyPr/>
                    <a:lstStyle/>
                    <a:p>
                      <a:pPr algn="ctr" fontAlgn="ctr"/>
                      <a:r>
                        <a:rPr lang="lv-LV" sz="1200" b="0" i="0" u="none" strike="noStrike" dirty="0">
                          <a:solidFill>
                            <a:schemeClr val="accent3">
                              <a:lumMod val="50000"/>
                            </a:schemeClr>
                          </a:solidFill>
                          <a:effectLst/>
                          <a:latin typeface="Bookman Old Style" panose="02050604050505020204" pitchFamily="18" charset="0"/>
                        </a:rPr>
                        <a:t>20.12.2034.</a:t>
                      </a:r>
                    </a:p>
                    <a:p>
                      <a:pPr algn="ctr" fontAlgn="ctr"/>
                      <a:r>
                        <a:rPr lang="lv-LV" sz="1200" b="0" i="0" u="none" strike="noStrike" dirty="0">
                          <a:solidFill>
                            <a:schemeClr val="accent3">
                              <a:lumMod val="50000"/>
                            </a:schemeClr>
                          </a:solidFill>
                          <a:effectLst/>
                          <a:latin typeface="Bookman Old Style" panose="02050604050505020204" pitchFamily="18" charset="0"/>
                        </a:rPr>
                        <a:t>23.10.2025.</a:t>
                      </a:r>
                    </a:p>
                  </a:txBody>
                  <a:tcPr marL="9525" marR="9525" marT="9525" marB="0" anchor="ctr"/>
                </a:tc>
                <a:tc>
                  <a:txBody>
                    <a:bodyPr/>
                    <a:lstStyle/>
                    <a:p>
                      <a:pPr algn="ctr" fontAlgn="ctr"/>
                      <a:endParaRPr lang="lv-LV" sz="1200" b="0"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r>
                        <a:rPr lang="lv-LV" sz="1200" b="0" i="0" u="none" strike="noStrike" dirty="0">
                          <a:solidFill>
                            <a:schemeClr val="accent3">
                              <a:lumMod val="50000"/>
                            </a:schemeClr>
                          </a:solidFill>
                          <a:effectLst/>
                          <a:latin typeface="Bookman Old Style" panose="02050604050505020204" pitchFamily="18" charset="0"/>
                        </a:rPr>
                        <a:t>46 198</a:t>
                      </a:r>
                    </a:p>
                  </a:txBody>
                  <a:tcPr marL="9525" marR="9525" marT="9525" marB="0" anchor="ctr"/>
                </a:tc>
                <a:tc>
                  <a:txBody>
                    <a:bodyPr/>
                    <a:lstStyle/>
                    <a:p>
                      <a:pPr algn="r" fontAlgn="ctr"/>
                      <a:r>
                        <a:rPr lang="lv-LV" sz="1200" b="0" i="0" u="none" strike="noStrike" dirty="0">
                          <a:solidFill>
                            <a:schemeClr val="accent3">
                              <a:lumMod val="50000"/>
                            </a:schemeClr>
                          </a:solidFill>
                          <a:effectLst/>
                          <a:latin typeface="Bookman Old Style" panose="02050604050505020204" pitchFamily="18" charset="0"/>
                        </a:rPr>
                        <a:t>150 000</a:t>
                      </a:r>
                    </a:p>
                  </a:txBody>
                  <a:tcPr marL="9525" marR="9525" marT="9525" marB="0" anchor="ctr"/>
                </a:tc>
                <a:tc>
                  <a:txBody>
                    <a:bodyPr/>
                    <a:lstStyle/>
                    <a:p>
                      <a:pPr algn="r" fontAlgn="ctr"/>
                      <a:r>
                        <a:rPr lang="lv-LV" sz="1200" b="0" i="0" u="none" strike="noStrike" dirty="0">
                          <a:solidFill>
                            <a:schemeClr val="accent3">
                              <a:lumMod val="50000"/>
                            </a:schemeClr>
                          </a:solidFill>
                          <a:effectLst/>
                          <a:latin typeface="Bookman Old Style" panose="02050604050505020204" pitchFamily="18" charset="0"/>
                        </a:rPr>
                        <a:t>178 735</a:t>
                      </a:r>
                    </a:p>
                  </a:txBody>
                  <a:tcPr marL="9525" marR="9525" marT="9525" marB="0" anchor="ctr"/>
                </a:tc>
                <a:tc>
                  <a:txBody>
                    <a:bodyPr/>
                    <a:lstStyle/>
                    <a:p>
                      <a:pPr algn="r" fontAlgn="ctr"/>
                      <a:r>
                        <a:rPr lang="lv-LV" sz="1200" b="0" i="0" u="none" strike="noStrike" dirty="0">
                          <a:solidFill>
                            <a:schemeClr val="accent3">
                              <a:lumMod val="50000"/>
                            </a:schemeClr>
                          </a:solidFill>
                          <a:effectLst/>
                          <a:latin typeface="Bookman Old Style" panose="02050604050505020204" pitchFamily="18" charset="0"/>
                        </a:rPr>
                        <a:t>74 933</a:t>
                      </a:r>
                    </a:p>
                  </a:txBody>
                  <a:tcPr marL="9525" marR="9525" marT="9525" marB="0" anchor="ctr"/>
                </a:tc>
                <a:extLst>
                  <a:ext uri="{0D108BD9-81ED-4DB2-BD59-A6C34878D82A}">
                    <a16:rowId xmlns:a16="http://schemas.microsoft.com/office/drawing/2014/main" val="3996577776"/>
                  </a:ext>
                </a:extLst>
              </a:tr>
            </a:tbl>
          </a:graphicData>
        </a:graphic>
      </p:graphicFrame>
      <p:graphicFrame>
        <p:nvGraphicFramePr>
          <p:cNvPr id="6" name="Tabula 5">
            <a:extLst>
              <a:ext uri="{FF2B5EF4-FFF2-40B4-BE49-F238E27FC236}">
                <a16:creationId xmlns:a16="http://schemas.microsoft.com/office/drawing/2014/main" id="{CAACBCEE-4E66-93B4-DFEC-D3D1489853D5}"/>
              </a:ext>
            </a:extLst>
          </p:cNvPr>
          <p:cNvGraphicFramePr>
            <a:graphicFrameLocks noGrp="1"/>
          </p:cNvGraphicFramePr>
          <p:nvPr>
            <p:extLst>
              <p:ext uri="{D42A27DB-BD31-4B8C-83A1-F6EECF244321}">
                <p14:modId xmlns:p14="http://schemas.microsoft.com/office/powerpoint/2010/main" val="1596533575"/>
              </p:ext>
            </p:extLst>
          </p:nvPr>
        </p:nvGraphicFramePr>
        <p:xfrm>
          <a:off x="93661" y="4821810"/>
          <a:ext cx="10676553" cy="423050"/>
        </p:xfrm>
        <a:graphic>
          <a:graphicData uri="http://schemas.openxmlformats.org/drawingml/2006/table">
            <a:tbl>
              <a:tblPr>
                <a:tableStyleId>{5C22544A-7EE6-4342-B048-85BDC9FD1C3A}</a:tableStyleId>
              </a:tblPr>
              <a:tblGrid>
                <a:gridCol w="1117840">
                  <a:extLst>
                    <a:ext uri="{9D8B030D-6E8A-4147-A177-3AD203B41FA5}">
                      <a16:colId xmlns:a16="http://schemas.microsoft.com/office/drawing/2014/main" val="2626148629"/>
                    </a:ext>
                  </a:extLst>
                </a:gridCol>
                <a:gridCol w="2592748">
                  <a:extLst>
                    <a:ext uri="{9D8B030D-6E8A-4147-A177-3AD203B41FA5}">
                      <a16:colId xmlns:a16="http://schemas.microsoft.com/office/drawing/2014/main" val="1203288490"/>
                    </a:ext>
                  </a:extLst>
                </a:gridCol>
                <a:gridCol w="1052382">
                  <a:extLst>
                    <a:ext uri="{9D8B030D-6E8A-4147-A177-3AD203B41FA5}">
                      <a16:colId xmlns:a16="http://schemas.microsoft.com/office/drawing/2014/main" val="3921675577"/>
                    </a:ext>
                  </a:extLst>
                </a:gridCol>
                <a:gridCol w="1121475">
                  <a:extLst>
                    <a:ext uri="{9D8B030D-6E8A-4147-A177-3AD203B41FA5}">
                      <a16:colId xmlns:a16="http://schemas.microsoft.com/office/drawing/2014/main" val="4259254169"/>
                    </a:ext>
                  </a:extLst>
                </a:gridCol>
                <a:gridCol w="86264">
                  <a:extLst>
                    <a:ext uri="{9D8B030D-6E8A-4147-A177-3AD203B41FA5}">
                      <a16:colId xmlns:a16="http://schemas.microsoft.com/office/drawing/2014/main" val="3670140299"/>
                    </a:ext>
                  </a:extLst>
                </a:gridCol>
                <a:gridCol w="924259">
                  <a:extLst>
                    <a:ext uri="{9D8B030D-6E8A-4147-A177-3AD203B41FA5}">
                      <a16:colId xmlns:a16="http://schemas.microsoft.com/office/drawing/2014/main" val="3165561027"/>
                    </a:ext>
                  </a:extLst>
                </a:gridCol>
                <a:gridCol w="1296955">
                  <a:extLst>
                    <a:ext uri="{9D8B030D-6E8A-4147-A177-3AD203B41FA5}">
                      <a16:colId xmlns:a16="http://schemas.microsoft.com/office/drawing/2014/main" val="1471477784"/>
                    </a:ext>
                  </a:extLst>
                </a:gridCol>
                <a:gridCol w="1268963">
                  <a:extLst>
                    <a:ext uri="{9D8B030D-6E8A-4147-A177-3AD203B41FA5}">
                      <a16:colId xmlns:a16="http://schemas.microsoft.com/office/drawing/2014/main" val="3097788795"/>
                    </a:ext>
                  </a:extLst>
                </a:gridCol>
                <a:gridCol w="1215667">
                  <a:extLst>
                    <a:ext uri="{9D8B030D-6E8A-4147-A177-3AD203B41FA5}">
                      <a16:colId xmlns:a16="http://schemas.microsoft.com/office/drawing/2014/main" val="3531710883"/>
                    </a:ext>
                  </a:extLst>
                </a:gridCol>
              </a:tblGrid>
              <a:tr h="423050">
                <a:tc>
                  <a:txBody>
                    <a:bodyPr/>
                    <a:lstStyle/>
                    <a:p>
                      <a:pPr algn="l" fontAlgn="ctr"/>
                      <a:r>
                        <a:rPr lang="lv-LV" sz="1200" u="none" strike="noStrike" dirty="0">
                          <a:solidFill>
                            <a:schemeClr val="accent3">
                              <a:lumMod val="50000"/>
                            </a:schemeClr>
                          </a:solidFill>
                          <a:effectLst/>
                          <a:latin typeface="Bookman Old Style" panose="02050604050505020204" pitchFamily="18" charset="0"/>
                        </a:rPr>
                        <a:t>Valsts kase</a:t>
                      </a:r>
                      <a:endParaRPr lang="lv-LV" sz="1200" b="0"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l" fontAlgn="ctr"/>
                      <a:r>
                        <a:rPr lang="lv-LV" sz="1400" b="0" i="0" u="none" strike="noStrike" dirty="0">
                          <a:solidFill>
                            <a:schemeClr val="accent3">
                              <a:lumMod val="50000"/>
                            </a:schemeClr>
                          </a:solidFill>
                          <a:effectLst/>
                          <a:latin typeface="Bookman Old Style" panose="02050604050505020204" pitchFamily="18" charset="0"/>
                        </a:rPr>
                        <a:t>SIA Skrīveru saimnieks</a:t>
                      </a:r>
                    </a:p>
                  </a:txBody>
                  <a:tcPr marL="9525" marR="9525" marT="9525" marB="0" anchor="ctr"/>
                </a:tc>
                <a:tc>
                  <a:txBody>
                    <a:bodyPr/>
                    <a:lstStyle/>
                    <a:p>
                      <a:pPr algn="ctr" fontAlgn="ctr"/>
                      <a:r>
                        <a:rPr lang="lv-LV" sz="1200" b="0" i="0" u="none" strike="noStrike" dirty="0">
                          <a:solidFill>
                            <a:schemeClr val="accent3">
                              <a:lumMod val="50000"/>
                            </a:schemeClr>
                          </a:solidFill>
                          <a:effectLst/>
                          <a:latin typeface="Bookman Old Style" panose="02050604050505020204" pitchFamily="18" charset="0"/>
                        </a:rPr>
                        <a:t>06.07.2020.</a:t>
                      </a:r>
                    </a:p>
                  </a:txBody>
                  <a:tcPr marL="9525" marR="9525" marT="9525" marB="0" anchor="ctr"/>
                </a:tc>
                <a:tc>
                  <a:txBody>
                    <a:bodyPr/>
                    <a:lstStyle/>
                    <a:p>
                      <a:pPr algn="ctr" fontAlgn="ctr"/>
                      <a:r>
                        <a:rPr lang="lv-LV" sz="1200" b="0" i="0" u="none" strike="noStrike" dirty="0">
                          <a:solidFill>
                            <a:schemeClr val="accent3">
                              <a:lumMod val="50000"/>
                            </a:schemeClr>
                          </a:solidFill>
                          <a:effectLst/>
                          <a:latin typeface="Bookman Old Style" panose="02050604050505020204" pitchFamily="18" charset="0"/>
                        </a:rPr>
                        <a:t>20.06.2035.</a:t>
                      </a:r>
                    </a:p>
                  </a:txBody>
                  <a:tcPr marL="9525" marR="9525" marT="9525" marB="0" anchor="ctr"/>
                </a:tc>
                <a:tc>
                  <a:txBody>
                    <a:bodyPr/>
                    <a:lstStyle/>
                    <a:p>
                      <a:pPr algn="ctr" fontAlgn="ctr"/>
                      <a:endParaRPr lang="lv-LV" sz="1200" b="0"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endParaRPr lang="lv-LV" sz="1200" b="0" i="0" u="none" strike="noStrike" dirty="0">
                        <a:solidFill>
                          <a:schemeClr val="accent3">
                            <a:lumMod val="50000"/>
                          </a:schemeClr>
                        </a:solidFill>
                        <a:effectLst/>
                        <a:latin typeface="Bookman Old Style" panose="02050604050505020204" pitchFamily="18" charset="0"/>
                      </a:endParaRPr>
                    </a:p>
                  </a:txBody>
                  <a:tcPr marL="9525" marR="9525" marT="9525" marB="0" anchor="ctr"/>
                </a:tc>
                <a:tc>
                  <a:txBody>
                    <a:bodyPr/>
                    <a:lstStyle/>
                    <a:p>
                      <a:pPr algn="r" fontAlgn="ctr"/>
                      <a:r>
                        <a:rPr lang="lv-LV" sz="1200" b="0" i="0" u="none" strike="noStrike" dirty="0">
                          <a:solidFill>
                            <a:schemeClr val="accent3">
                              <a:lumMod val="50000"/>
                            </a:schemeClr>
                          </a:solidFill>
                          <a:effectLst/>
                          <a:latin typeface="Bookman Old Style" panose="02050604050505020204" pitchFamily="18" charset="0"/>
                        </a:rPr>
                        <a:t>26 076</a:t>
                      </a:r>
                    </a:p>
                  </a:txBody>
                  <a:tcPr marL="9525" marR="9525" marT="9525" marB="0" anchor="ctr"/>
                </a:tc>
                <a:tc>
                  <a:txBody>
                    <a:bodyPr/>
                    <a:lstStyle/>
                    <a:p>
                      <a:pPr algn="r" fontAlgn="ctr"/>
                      <a:r>
                        <a:rPr lang="lv-LV" sz="1200" b="0" i="0" u="none" strike="noStrike" dirty="0">
                          <a:solidFill>
                            <a:schemeClr val="accent3">
                              <a:lumMod val="50000"/>
                            </a:schemeClr>
                          </a:solidFill>
                          <a:effectLst/>
                          <a:latin typeface="Bookman Old Style" panose="02050604050505020204" pitchFamily="18" charset="0"/>
                        </a:rPr>
                        <a:t>273 798</a:t>
                      </a:r>
                    </a:p>
                  </a:txBody>
                  <a:tcPr marL="9525" marR="9525" marT="9525" marB="0" anchor="ctr"/>
                </a:tc>
                <a:tc>
                  <a:txBody>
                    <a:bodyPr/>
                    <a:lstStyle/>
                    <a:p>
                      <a:pPr algn="r" fontAlgn="ctr"/>
                      <a:r>
                        <a:rPr lang="lv-LV" sz="1200" b="0" i="0" u="none" strike="noStrike" dirty="0">
                          <a:solidFill>
                            <a:schemeClr val="accent3">
                              <a:lumMod val="50000"/>
                            </a:schemeClr>
                          </a:solidFill>
                          <a:effectLst/>
                          <a:latin typeface="Bookman Old Style" panose="02050604050505020204" pitchFamily="18" charset="0"/>
                        </a:rPr>
                        <a:t>247 722</a:t>
                      </a:r>
                    </a:p>
                  </a:txBody>
                  <a:tcPr marL="9525" marR="9525" marT="9525" marB="0" anchor="ctr"/>
                </a:tc>
                <a:extLst>
                  <a:ext uri="{0D108BD9-81ED-4DB2-BD59-A6C34878D82A}">
                    <a16:rowId xmlns:a16="http://schemas.microsoft.com/office/drawing/2014/main" val="494443799"/>
                  </a:ext>
                </a:extLst>
              </a:tr>
            </a:tbl>
          </a:graphicData>
        </a:graphic>
      </p:graphicFrame>
    </p:spTree>
    <p:extLst>
      <p:ext uri="{BB962C8B-B14F-4D97-AF65-F5344CB8AC3E}">
        <p14:creationId xmlns:p14="http://schemas.microsoft.com/office/powerpoint/2010/main" val="30444145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lum bright="70000" contrast="-70000"/>
          </a:blip>
          <a:tile tx="0" ty="0" sx="100000" sy="100000" flip="none" algn="tl"/>
        </a:blipFill>
        <a:effectLst/>
      </p:bgPr>
    </p:bg>
    <p:spTree>
      <p:nvGrpSpPr>
        <p:cNvPr id="1" name=""/>
        <p:cNvGrpSpPr/>
        <p:nvPr/>
      </p:nvGrpSpPr>
      <p:grpSpPr>
        <a:xfrm>
          <a:off x="0" y="0"/>
          <a:ext cx="0" cy="0"/>
          <a:chOff x="0" y="0"/>
          <a:chExt cx="0" cy="0"/>
        </a:xfrm>
      </p:grpSpPr>
      <p:graphicFrame>
        <p:nvGraphicFramePr>
          <p:cNvPr id="3" name="Diagramma 2"/>
          <p:cNvGraphicFramePr>
            <a:graphicFrameLocks/>
          </p:cNvGraphicFramePr>
          <p:nvPr>
            <p:extLst>
              <p:ext uri="{D42A27DB-BD31-4B8C-83A1-F6EECF244321}">
                <p14:modId xmlns:p14="http://schemas.microsoft.com/office/powerpoint/2010/main" val="3047451884"/>
              </p:ext>
            </p:extLst>
          </p:nvPr>
        </p:nvGraphicFramePr>
        <p:xfrm>
          <a:off x="704538" y="614597"/>
          <a:ext cx="10882859" cy="563630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Diagramma 3">
            <a:extLst>
              <a:ext uri="{FF2B5EF4-FFF2-40B4-BE49-F238E27FC236}">
                <a16:creationId xmlns:a16="http://schemas.microsoft.com/office/drawing/2014/main" id="{00DD8FD5-1108-D4D5-B44B-EF00B03C2760}"/>
              </a:ext>
            </a:extLst>
          </p:cNvPr>
          <p:cNvGraphicFramePr>
            <a:graphicFrameLocks/>
          </p:cNvGraphicFramePr>
          <p:nvPr>
            <p:extLst>
              <p:ext uri="{D42A27DB-BD31-4B8C-83A1-F6EECF244321}">
                <p14:modId xmlns:p14="http://schemas.microsoft.com/office/powerpoint/2010/main" val="1321790059"/>
              </p:ext>
            </p:extLst>
          </p:nvPr>
        </p:nvGraphicFramePr>
        <p:xfrm>
          <a:off x="604603" y="610849"/>
          <a:ext cx="8475897" cy="5636301"/>
        </p:xfrm>
        <a:graphic>
          <a:graphicData uri="http://schemas.openxmlformats.org/drawingml/2006/chart">
            <c:chart xmlns:c="http://schemas.openxmlformats.org/drawingml/2006/chart" xmlns:r="http://schemas.openxmlformats.org/officeDocument/2006/relationships" r:id="rId4"/>
          </a:graphicData>
        </a:graphic>
      </p:graphicFrame>
      <p:sp>
        <p:nvSpPr>
          <p:cNvPr id="6" name="Virsraksts 5">
            <a:extLst>
              <a:ext uri="{FF2B5EF4-FFF2-40B4-BE49-F238E27FC236}">
                <a16:creationId xmlns:a16="http://schemas.microsoft.com/office/drawing/2014/main" id="{8073CB45-5D77-C784-3648-817A6964BDB4}"/>
              </a:ext>
            </a:extLst>
          </p:cNvPr>
          <p:cNvSpPr>
            <a:spLocks noGrp="1"/>
          </p:cNvSpPr>
          <p:nvPr>
            <p:ph type="title"/>
          </p:nvPr>
        </p:nvSpPr>
        <p:spPr/>
        <p:txBody>
          <a:bodyPr>
            <a:normAutofit/>
          </a:bodyPr>
          <a:lstStyle/>
          <a:p>
            <a:pPr algn="ctr"/>
            <a:r>
              <a:rPr lang="lv-LV" sz="2400" b="1" dirty="0">
                <a:solidFill>
                  <a:schemeClr val="accent6">
                    <a:lumMod val="50000"/>
                  </a:schemeClr>
                </a:solidFill>
                <a:latin typeface="Bookman Old Style" panose="02050604050505020204" pitchFamily="18" charset="0"/>
              </a:rPr>
              <a:t>Pamatbudžeta izdevumu pārskats pa funkcionālajām kategorijām</a:t>
            </a:r>
          </a:p>
        </p:txBody>
      </p:sp>
      <p:graphicFrame>
        <p:nvGraphicFramePr>
          <p:cNvPr id="9" name="Tabula 8">
            <a:extLst>
              <a:ext uri="{FF2B5EF4-FFF2-40B4-BE49-F238E27FC236}">
                <a16:creationId xmlns:a16="http://schemas.microsoft.com/office/drawing/2014/main" id="{6F3D8BEB-E38B-4226-B0C4-792273735B5D}"/>
              </a:ext>
            </a:extLst>
          </p:cNvPr>
          <p:cNvGraphicFramePr>
            <a:graphicFrameLocks noGrp="1"/>
          </p:cNvGraphicFramePr>
          <p:nvPr>
            <p:extLst>
              <p:ext uri="{D42A27DB-BD31-4B8C-83A1-F6EECF244321}">
                <p14:modId xmlns:p14="http://schemas.microsoft.com/office/powerpoint/2010/main" val="1426075945"/>
              </p:ext>
            </p:extLst>
          </p:nvPr>
        </p:nvGraphicFramePr>
        <p:xfrm>
          <a:off x="9080500" y="4505739"/>
          <a:ext cx="3111500" cy="2249805"/>
        </p:xfrm>
        <a:graphic>
          <a:graphicData uri="http://schemas.openxmlformats.org/drawingml/2006/table">
            <a:tbl>
              <a:tblPr>
                <a:tableStyleId>{5C22544A-7EE6-4342-B048-85BDC9FD1C3A}</a:tableStyleId>
              </a:tblPr>
              <a:tblGrid>
                <a:gridCol w="2388338">
                  <a:extLst>
                    <a:ext uri="{9D8B030D-6E8A-4147-A177-3AD203B41FA5}">
                      <a16:colId xmlns:a16="http://schemas.microsoft.com/office/drawing/2014/main" val="426246726"/>
                    </a:ext>
                  </a:extLst>
                </a:gridCol>
                <a:gridCol w="723162">
                  <a:extLst>
                    <a:ext uri="{9D8B030D-6E8A-4147-A177-3AD203B41FA5}">
                      <a16:colId xmlns:a16="http://schemas.microsoft.com/office/drawing/2014/main" val="3517498882"/>
                    </a:ext>
                  </a:extLst>
                </a:gridCol>
              </a:tblGrid>
              <a:tr h="190500">
                <a:tc>
                  <a:txBody>
                    <a:bodyPr/>
                    <a:lstStyle/>
                    <a:p>
                      <a:pPr algn="ctr" fontAlgn="ctr">
                        <a:buNone/>
                      </a:pPr>
                      <a:r>
                        <a:rPr lang="lv-LV" sz="1100" u="none" strike="noStrike">
                          <a:effectLst/>
                        </a:rPr>
                        <a:t>Posteņu nosaukums</a:t>
                      </a:r>
                      <a:endParaRPr lang="lv-LV" sz="1100" b="1"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buNone/>
                      </a:pPr>
                      <a:r>
                        <a:rPr lang="lv-LV" sz="1100" u="none" strike="noStrike">
                          <a:effectLst/>
                        </a:rPr>
                        <a:t>EUR</a:t>
                      </a:r>
                      <a:endParaRPr lang="lv-LV" sz="1100" b="1"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927367196"/>
                  </a:ext>
                </a:extLst>
              </a:tr>
              <a:tr h="190500">
                <a:tc>
                  <a:txBody>
                    <a:bodyPr/>
                    <a:lstStyle/>
                    <a:p>
                      <a:pPr algn="l" fontAlgn="b">
                        <a:buNone/>
                      </a:pPr>
                      <a:r>
                        <a:rPr lang="lv-LV" sz="1100" u="none" strike="noStrike" dirty="0">
                          <a:effectLst/>
                        </a:rPr>
                        <a:t>Vispārējie valdības dienesti</a:t>
                      </a:r>
                      <a:endParaRPr lang="lv-LV"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buNone/>
                      </a:pPr>
                      <a:r>
                        <a:rPr lang="lv-LV" sz="1100" u="none" strike="noStrike">
                          <a:effectLst/>
                        </a:rPr>
                        <a:t>4 990 874</a:t>
                      </a:r>
                      <a:endParaRPr lang="lv-LV"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82678980"/>
                  </a:ext>
                </a:extLst>
              </a:tr>
              <a:tr h="190500">
                <a:tc>
                  <a:txBody>
                    <a:bodyPr/>
                    <a:lstStyle/>
                    <a:p>
                      <a:pPr algn="l" fontAlgn="b">
                        <a:buNone/>
                      </a:pPr>
                      <a:r>
                        <a:rPr lang="lv-LV" sz="1100" u="none" strike="noStrike" dirty="0">
                          <a:effectLst/>
                        </a:rPr>
                        <a:t>Aizsardzība</a:t>
                      </a:r>
                      <a:endParaRPr lang="lv-LV"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buNone/>
                      </a:pPr>
                      <a:r>
                        <a:rPr lang="lv-LV" sz="1100" u="none" strike="noStrike">
                          <a:effectLst/>
                        </a:rPr>
                        <a:t>56 582</a:t>
                      </a:r>
                      <a:endParaRPr lang="lv-LV"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44907441"/>
                  </a:ext>
                </a:extLst>
              </a:tr>
              <a:tr h="190500">
                <a:tc>
                  <a:txBody>
                    <a:bodyPr/>
                    <a:lstStyle/>
                    <a:p>
                      <a:pPr algn="l" fontAlgn="b">
                        <a:buNone/>
                      </a:pPr>
                      <a:r>
                        <a:rPr lang="lv-LV" sz="1100" u="none" strike="noStrike" dirty="0">
                          <a:effectLst/>
                        </a:rPr>
                        <a:t>Sabiedriskā kārtība un drošība</a:t>
                      </a:r>
                      <a:endParaRPr lang="lv-LV"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buNone/>
                      </a:pPr>
                      <a:r>
                        <a:rPr lang="lv-LV" sz="1100" u="none" strike="noStrike">
                          <a:effectLst/>
                        </a:rPr>
                        <a:t>439 545</a:t>
                      </a:r>
                      <a:endParaRPr lang="lv-LV"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92621918"/>
                  </a:ext>
                </a:extLst>
              </a:tr>
              <a:tr h="190500">
                <a:tc>
                  <a:txBody>
                    <a:bodyPr/>
                    <a:lstStyle/>
                    <a:p>
                      <a:pPr algn="l" fontAlgn="b">
                        <a:buNone/>
                      </a:pPr>
                      <a:r>
                        <a:rPr lang="lv-LV" sz="1100" u="none" strike="noStrike">
                          <a:effectLst/>
                        </a:rPr>
                        <a:t>Ekonomiskā darbība </a:t>
                      </a:r>
                      <a:endParaRPr lang="lv-LV"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buNone/>
                      </a:pPr>
                      <a:r>
                        <a:rPr lang="lv-LV" sz="1100" u="none" strike="noStrike">
                          <a:effectLst/>
                        </a:rPr>
                        <a:t>6 768 868</a:t>
                      </a:r>
                      <a:endParaRPr lang="lv-LV"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62172282"/>
                  </a:ext>
                </a:extLst>
              </a:tr>
              <a:tr h="190500">
                <a:tc>
                  <a:txBody>
                    <a:bodyPr/>
                    <a:lstStyle/>
                    <a:p>
                      <a:pPr algn="l" fontAlgn="b">
                        <a:buNone/>
                      </a:pPr>
                      <a:r>
                        <a:rPr lang="lv-LV" sz="1100" u="none" strike="noStrike">
                          <a:effectLst/>
                        </a:rPr>
                        <a:t>Vides aizsardzība</a:t>
                      </a:r>
                      <a:endParaRPr lang="lv-LV"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buNone/>
                      </a:pPr>
                      <a:r>
                        <a:rPr lang="lv-LV" sz="1100" u="none" strike="noStrike">
                          <a:effectLst/>
                        </a:rPr>
                        <a:t>240 355</a:t>
                      </a:r>
                      <a:endParaRPr lang="lv-LV"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81569016"/>
                  </a:ext>
                </a:extLst>
              </a:tr>
              <a:tr h="190500">
                <a:tc>
                  <a:txBody>
                    <a:bodyPr/>
                    <a:lstStyle/>
                    <a:p>
                      <a:pPr algn="l" fontAlgn="b">
                        <a:buNone/>
                      </a:pPr>
                      <a:r>
                        <a:rPr lang="lv-LV" sz="1100" u="none" strike="noStrike">
                          <a:effectLst/>
                        </a:rPr>
                        <a:t>Teritoriju un mājokļu apsaimniekošana </a:t>
                      </a:r>
                      <a:endParaRPr lang="lv-LV"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buNone/>
                      </a:pPr>
                      <a:r>
                        <a:rPr lang="lv-LV" sz="1100" u="none" strike="noStrike">
                          <a:effectLst/>
                        </a:rPr>
                        <a:t>11 075 068</a:t>
                      </a:r>
                      <a:endParaRPr lang="lv-LV"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65109066"/>
                  </a:ext>
                </a:extLst>
              </a:tr>
              <a:tr h="190500">
                <a:tc>
                  <a:txBody>
                    <a:bodyPr/>
                    <a:lstStyle/>
                    <a:p>
                      <a:pPr algn="l" fontAlgn="b">
                        <a:buNone/>
                      </a:pPr>
                      <a:r>
                        <a:rPr lang="lv-LV" sz="1100" u="none" strike="noStrike">
                          <a:effectLst/>
                        </a:rPr>
                        <a:t>Veselība</a:t>
                      </a:r>
                      <a:endParaRPr lang="lv-LV"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buNone/>
                      </a:pPr>
                      <a:r>
                        <a:rPr lang="lv-LV" sz="1100" u="none" strike="noStrike">
                          <a:effectLst/>
                        </a:rPr>
                        <a:t>39 220</a:t>
                      </a:r>
                      <a:endParaRPr lang="lv-LV"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770032109"/>
                  </a:ext>
                </a:extLst>
              </a:tr>
              <a:tr h="190500">
                <a:tc>
                  <a:txBody>
                    <a:bodyPr/>
                    <a:lstStyle/>
                    <a:p>
                      <a:pPr algn="l" fontAlgn="b">
                        <a:buNone/>
                      </a:pPr>
                      <a:r>
                        <a:rPr lang="lv-LV" sz="1100" u="none" strike="noStrike">
                          <a:effectLst/>
                        </a:rPr>
                        <a:t>Atpūta, kultūra un reliģija</a:t>
                      </a:r>
                      <a:endParaRPr lang="lv-LV"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buNone/>
                      </a:pPr>
                      <a:r>
                        <a:rPr lang="lv-LV" sz="1100" u="none" strike="noStrike">
                          <a:effectLst/>
                        </a:rPr>
                        <a:t>5 581 083</a:t>
                      </a:r>
                      <a:endParaRPr lang="lv-LV"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837626291"/>
                  </a:ext>
                </a:extLst>
              </a:tr>
              <a:tr h="190500">
                <a:tc>
                  <a:txBody>
                    <a:bodyPr/>
                    <a:lstStyle/>
                    <a:p>
                      <a:pPr algn="l" fontAlgn="b">
                        <a:buNone/>
                      </a:pPr>
                      <a:r>
                        <a:rPr lang="lv-LV" sz="1100" u="none" strike="noStrike">
                          <a:effectLst/>
                        </a:rPr>
                        <a:t>Izglītība</a:t>
                      </a:r>
                      <a:endParaRPr lang="lv-LV"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buNone/>
                      </a:pPr>
                      <a:r>
                        <a:rPr lang="lv-LV" sz="1100" u="none" strike="noStrike">
                          <a:effectLst/>
                        </a:rPr>
                        <a:t>27 260 073</a:t>
                      </a:r>
                      <a:endParaRPr lang="lv-LV"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988785915"/>
                  </a:ext>
                </a:extLst>
              </a:tr>
              <a:tr h="190500">
                <a:tc>
                  <a:txBody>
                    <a:bodyPr/>
                    <a:lstStyle/>
                    <a:p>
                      <a:pPr algn="l" fontAlgn="b">
                        <a:buNone/>
                      </a:pPr>
                      <a:r>
                        <a:rPr lang="lv-LV" sz="1100" u="none" strike="noStrike">
                          <a:effectLst/>
                        </a:rPr>
                        <a:t>Sociālā aizsardzība</a:t>
                      </a:r>
                      <a:endParaRPr lang="lv-LV"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buNone/>
                      </a:pPr>
                      <a:r>
                        <a:rPr lang="lv-LV" sz="1100" u="none" strike="noStrike" dirty="0">
                          <a:effectLst/>
                        </a:rPr>
                        <a:t>9 650 081</a:t>
                      </a:r>
                      <a:endParaRPr lang="lv-LV"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74606179"/>
                  </a:ext>
                </a:extLst>
              </a:tr>
            </a:tbl>
          </a:graphicData>
        </a:graphic>
      </p:graphicFrame>
      <p:graphicFrame>
        <p:nvGraphicFramePr>
          <p:cNvPr id="10" name="Diagramma 9">
            <a:extLst>
              <a:ext uri="{FF2B5EF4-FFF2-40B4-BE49-F238E27FC236}">
                <a16:creationId xmlns:a16="http://schemas.microsoft.com/office/drawing/2014/main" id="{F40ADE71-FF08-06B7-A2FF-672584DD528A}"/>
              </a:ext>
            </a:extLst>
          </p:cNvPr>
          <p:cNvGraphicFramePr>
            <a:graphicFrameLocks/>
          </p:cNvGraphicFramePr>
          <p:nvPr>
            <p:extLst>
              <p:ext uri="{D42A27DB-BD31-4B8C-83A1-F6EECF244321}">
                <p14:modId xmlns:p14="http://schemas.microsoft.com/office/powerpoint/2010/main" val="1521230715"/>
              </p:ext>
            </p:extLst>
          </p:nvPr>
        </p:nvGraphicFramePr>
        <p:xfrm>
          <a:off x="221339" y="1649190"/>
          <a:ext cx="8181975" cy="3981451"/>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854525228"/>
      </p:ext>
    </p:extLst>
  </p:cSld>
  <p:clrMapOvr>
    <a:masterClrMapping/>
  </p:clrMapOvr>
</p:sld>
</file>

<file path=ppt/theme/theme1.xml><?xml version="1.0" encoding="utf-8"?>
<a:theme xmlns:a="http://schemas.openxmlformats.org/drawingml/2006/main" name="Šķautne">
  <a:themeElements>
    <a:clrScheme name="Parasta">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Šķautn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Šķautn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2186</TotalTime>
  <Words>812</Words>
  <Application>Microsoft Office PowerPoint</Application>
  <PresentationFormat>Platekrāna</PresentationFormat>
  <Paragraphs>190</Paragraphs>
  <Slides>11</Slides>
  <Notes>1</Notes>
  <HiddenSlides>0</HiddenSlides>
  <MMClips>0</MMClips>
  <ScaleCrop>false</ScaleCrop>
  <HeadingPairs>
    <vt:vector size="6" baseType="variant">
      <vt:variant>
        <vt:lpstr>Lietotie fonti</vt:lpstr>
      </vt:variant>
      <vt:variant>
        <vt:i4>6</vt:i4>
      </vt:variant>
      <vt:variant>
        <vt:lpstr>Dizains</vt:lpstr>
      </vt:variant>
      <vt:variant>
        <vt:i4>1</vt:i4>
      </vt:variant>
      <vt:variant>
        <vt:lpstr>Slaidu virsraksti</vt:lpstr>
      </vt:variant>
      <vt:variant>
        <vt:i4>11</vt:i4>
      </vt:variant>
    </vt:vector>
  </HeadingPairs>
  <TitlesOfParts>
    <vt:vector size="18" baseType="lpstr">
      <vt:lpstr>Arial</vt:lpstr>
      <vt:lpstr>Bookman Old Style</vt:lpstr>
      <vt:lpstr>Calibri</vt:lpstr>
      <vt:lpstr>Times New Roman</vt:lpstr>
      <vt:lpstr>Trebuchet MS</vt:lpstr>
      <vt:lpstr>Wingdings 3</vt:lpstr>
      <vt:lpstr>Šķautne</vt:lpstr>
      <vt:lpstr>Aizkraukles novada pašvaldības  2025.gada konsolidētais finanšu pārskats</vt:lpstr>
      <vt:lpstr>Iekļauti 2025.gada finanšu pārskati:</vt:lpstr>
      <vt:lpstr>Gada pārskata apjoms</vt:lpstr>
      <vt:lpstr>Naudas līdzekļu atlikums 31.12.2025. EUR 10 080 042,   t.sk.  Valsts kasē     EUR   8 806 154 AS SEB banka    EUR      490 895 AS Swedbank     EUR      711 724 AS Citadele banka   EUR        24 069 VAS Latvijas Pasts   EUR          4 042 kasēs       EUR        43 158 t.sk. aģentūra Kokneses sporta centrs EUR 51 401                                                    ( kasē EUR 5 893 un AS Swedbank EUR 45 5208) aģentūra Sociālās aprūpes centrs Ziedugravas EUR 113 078 (AS Swedbank)          </vt:lpstr>
      <vt:lpstr>Bilances kopsumma uz pārskata perioda beigām EUR 140 345 667   t.sk. ilgtermiņa ieguldījumi  EUR 127 340 825 apgrozāmie līdzekļi   EUR   13 004 842  pašu kapitāls     EUR 100 473 309 uzkrājumi     EUR        884 124 saistības          EUR   38 988 234</vt:lpstr>
      <vt:lpstr>Līdzdalība kapitālsabiedrību kapitālā</vt:lpstr>
      <vt:lpstr> Pārskats par aizņēmumiem  </vt:lpstr>
      <vt:lpstr>Pārskats par galvojumiem</vt:lpstr>
      <vt:lpstr>Pamatbudžeta izdevumu pārskats pa funkcionālajām kategorijām</vt:lpstr>
      <vt:lpstr>Pamatbudžeta izdevumi atbilstoši ekonomiskajai klasifikācijai</vt:lpstr>
      <vt:lpstr>PowerPoint prezentācija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Aizkraukles novada pašvaldības 2015.gada pārskats</dc:title>
  <cp:lastModifiedBy>Iluta Krastiņa-Luķe</cp:lastModifiedBy>
  <cp:revision>214</cp:revision>
  <cp:lastPrinted>2018-04-25T13:49:01Z</cp:lastPrinted>
  <dcterms:created xsi:type="dcterms:W3CDTF">2016-02-26T12:44:44Z</dcterms:created>
  <dcterms:modified xsi:type="dcterms:W3CDTF">2026-03-31T11:12:24Z</dcterms:modified>
</cp:coreProperties>
</file>