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76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1" r:id="rId14"/>
    <p:sldId id="279" r:id="rId15"/>
    <p:sldId id="271" r:id="rId16"/>
    <p:sldId id="272" r:id="rId17"/>
    <p:sldId id="273" r:id="rId18"/>
    <p:sldId id="280" r:id="rId19"/>
    <p:sldId id="275" r:id="rId20"/>
    <p:sldId id="282" r:id="rId2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Saņemtie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4381</c:v>
                </c:pt>
                <c:pt idx="1">
                  <c:v>4605</c:v>
                </c:pt>
                <c:pt idx="2">
                  <c:v>4976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78-4BD2-9BF6-0405BA79D19F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Nosūtītie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Lapa1!$C$2:$C$4</c:f>
              <c:numCache>
                <c:formatCode>General</c:formatCode>
                <c:ptCount val="3"/>
                <c:pt idx="0">
                  <c:v>4007</c:v>
                </c:pt>
                <c:pt idx="1">
                  <c:v>4129</c:v>
                </c:pt>
                <c:pt idx="2">
                  <c:v>4407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78-4BD2-9BF6-0405BA79D1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502175679"/>
        <c:axId val="502176639"/>
      </c:barChart>
      <c:catAx>
        <c:axId val="502175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2176639"/>
        <c:crosses val="autoZero"/>
        <c:auto val="1"/>
        <c:lblAlgn val="ctr"/>
        <c:lblOffset val="100"/>
        <c:noMultiLvlLbl val="0"/>
      </c:catAx>
      <c:valAx>
        <c:axId val="50217663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02175679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050952870021682"/>
          <c:y val="0.91046933765837046"/>
          <c:w val="0.25395669291338585"/>
          <c:h val="7.1498405494138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Kolonna1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1-48E7-88E3-CC4A04DDE8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491417871"/>
        <c:axId val="491421231"/>
      </c:barChart>
      <c:catAx>
        <c:axId val="491417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91421231"/>
        <c:crosses val="autoZero"/>
        <c:auto val="1"/>
        <c:lblAlgn val="ctr"/>
        <c:lblOffset val="100"/>
        <c:noMultiLvlLbl val="0"/>
      </c:catAx>
      <c:valAx>
        <c:axId val="491421231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9141787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Par pagaidu aizsardzību pret vardarbību</c:v>
                </c:pt>
                <c:pt idx="1">
                  <c:v>Par aizgādības tiesību atņemšanu</c:v>
                </c:pt>
              </c:strCache>
            </c:strRef>
          </c:cat>
          <c:val>
            <c:numRef>
              <c:f>Lapa1!$B$2:$B$3</c:f>
              <c:numCache>
                <c:formatCode>General</c:formatCode>
                <c:ptCount val="2"/>
                <c:pt idx="0">
                  <c:v>1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E-4C8F-93FA-F125F8D49380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accent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BDE-4C8F-93FA-F125F8D49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Par pagaidu aizsardzību pret vardarbību</c:v>
                </c:pt>
                <c:pt idx="1">
                  <c:v>Par aizgādības tiesību atņemšanu</c:v>
                </c:pt>
              </c:strCache>
            </c:strRef>
          </c:cat>
          <c:val>
            <c:numRef>
              <c:f>Lapa1!$C$2:$C$3</c:f>
              <c:numCache>
                <c:formatCode>General</c:formatCode>
                <c:ptCount val="2"/>
                <c:pt idx="0">
                  <c:v>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E-4C8F-93FA-F125F8D49380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accent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BDE-4C8F-93FA-F125F8D49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Par pagaidu aizsardzību pret vardarbību</c:v>
                </c:pt>
                <c:pt idx="1">
                  <c:v>Par aizgādības tiesību atņemšanu</c:v>
                </c:pt>
              </c:strCache>
            </c:strRef>
          </c:cat>
          <c:val>
            <c:numRef>
              <c:f>Lapa1!$D$2:$D$3</c:f>
              <c:numCache>
                <c:formatCode>General</c:formatCode>
                <c:ptCount val="2"/>
                <c:pt idx="0">
                  <c:v>0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DE-4C8F-93FA-F125F8D493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513909791"/>
        <c:axId val="513905471"/>
      </c:barChart>
      <c:catAx>
        <c:axId val="5139097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13905471"/>
        <c:crosses val="autoZero"/>
        <c:auto val="1"/>
        <c:lblAlgn val="ctr"/>
        <c:lblOffset val="100"/>
        <c:noMultiLvlLbl val="0"/>
      </c:catAx>
      <c:valAx>
        <c:axId val="51390547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13909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621704895583705"/>
          <c:y val="0.91559584661085847"/>
          <c:w val="0.40905996480553569"/>
          <c:h val="7.6255769896828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Administratīvo procesu skaits</c:v>
                </c:pt>
              </c:strCache>
            </c:strRef>
          </c:cat>
          <c:val>
            <c:numRef>
              <c:f>Lapa1!$B$2</c:f>
              <c:numCache>
                <c:formatCode>General</c:formatCode>
                <c:ptCount val="1"/>
                <c:pt idx="0">
                  <c:v>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A6-4031-8878-4172DAE56835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Administratīvo procesu skaits</c:v>
                </c:pt>
              </c:strCache>
            </c:strRef>
          </c:cat>
          <c:val>
            <c:numRef>
              <c:f>Lapa1!$C$2</c:f>
              <c:numCache>
                <c:formatCode>General</c:formatCode>
                <c:ptCount val="1"/>
                <c:pt idx="0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A6-4031-8878-4172DAE56835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Administratīvo procesu skaits</c:v>
                </c:pt>
              </c:strCache>
            </c:strRef>
          </c:cat>
          <c:val>
            <c:numRef>
              <c:f>Lapa1!$D$2</c:f>
              <c:numCache>
                <c:formatCode>General</c:formatCode>
                <c:ptCount val="1"/>
                <c:pt idx="0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5-4E54-B305-73C32EE26C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1191620288"/>
        <c:axId val="1191630368"/>
      </c:barChart>
      <c:catAx>
        <c:axId val="119162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91630368"/>
        <c:crosses val="autoZero"/>
        <c:auto val="1"/>
        <c:lblAlgn val="ctr"/>
        <c:lblOffset val="100"/>
        <c:noMultiLvlLbl val="0"/>
      </c:catAx>
      <c:valAx>
        <c:axId val="119163036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9162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739207584723577"/>
          <c:y val="0.89734904528216364"/>
          <c:w val="0.42836517645515526"/>
          <c:h val="8.1007497004369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lv-L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Fiziskā/emocionālā vardarbība</c:v>
                </c:pt>
                <c:pt idx="1">
                  <c:v>Seksuālā vardarbība</c:v>
                </c:pt>
              </c:strCache>
            </c:strRef>
          </c:cat>
          <c:val>
            <c:numRef>
              <c:f>Lapa1!$B$2:$B$3</c:f>
              <c:numCache>
                <c:formatCode>General</c:formatCode>
                <c:ptCount val="2"/>
                <c:pt idx="0">
                  <c:v>4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7-49C0-B988-73F72382E7DC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Fiziskā/emocionālā vardarbība</c:v>
                </c:pt>
                <c:pt idx="1">
                  <c:v>Seksuālā vardarbība</c:v>
                </c:pt>
              </c:strCache>
            </c:strRef>
          </c:cat>
          <c:val>
            <c:numRef>
              <c:f>Lapa1!$C$2:$C$3</c:f>
              <c:numCache>
                <c:formatCode>General</c:formatCode>
                <c:ptCount val="2"/>
                <c:pt idx="0">
                  <c:v>6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A7-49C0-B988-73F72382E7DC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Fiziskā/emocionālā vardarbība</c:v>
                </c:pt>
                <c:pt idx="1">
                  <c:v>Seksuālā vardarbība</c:v>
                </c:pt>
              </c:strCache>
            </c:strRef>
          </c:cat>
          <c:val>
            <c:numRef>
              <c:f>Lapa1!$D$2:$D$3</c:f>
              <c:numCache>
                <c:formatCode>General</c:formatCode>
                <c:ptCount val="2"/>
                <c:pt idx="0">
                  <c:v>2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C-4393-9F48-809B5BDA07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28826895"/>
        <c:axId val="228827375"/>
      </c:barChart>
      <c:catAx>
        <c:axId val="228826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28827375"/>
        <c:crosses val="autoZero"/>
        <c:auto val="1"/>
        <c:lblAlgn val="ctr"/>
        <c:lblOffset val="100"/>
        <c:noMultiLvlLbl val="0"/>
      </c:catAx>
      <c:valAx>
        <c:axId val="22882737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2882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452139984208509"/>
          <c:y val="0.91471599948120985"/>
          <c:w val="0.42644295581122427"/>
          <c:h val="7.6965016159790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Tiesas sēžu skaits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AE0-4355-A5B9-C7955440E0A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AE0-4355-A5B9-C7955440E0A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97B-42C2-850A-A7585BD6F3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99</c:v>
                </c:pt>
                <c:pt idx="1">
                  <c:v>85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0-4355-A5B9-C7955440E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1191618848"/>
        <c:axId val="1191621248"/>
      </c:barChart>
      <c:valAx>
        <c:axId val="119162124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91618848"/>
        <c:crosses val="autoZero"/>
        <c:crossBetween val="between"/>
      </c:valAx>
      <c:catAx>
        <c:axId val="1191618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191621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00435794550308"/>
          <c:y val="0.90046532395093526"/>
          <c:w val="0.2245777433266942"/>
          <c:h val="7.94875235227063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14177660190761"/>
          <c:y val="3.8211034318268104E-2"/>
          <c:w val="0.799382111299346"/>
          <c:h val="0.770140798224951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Sadarbības grupa</c:v>
                </c:pt>
                <c:pt idx="1">
                  <c:v>Starpprofesionāļu tikšanās (ar izglītības iestādēm)</c:v>
                </c:pt>
              </c:strCache>
            </c:strRef>
          </c:cat>
          <c:val>
            <c:numRef>
              <c:f>Lapa1!$B$2:$B$3</c:f>
              <c:numCache>
                <c:formatCode>General</c:formatCode>
                <c:ptCount val="2"/>
                <c:pt idx="0">
                  <c:v>17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E-4D1A-AFC9-5CC5DF1388D5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Sadarbības grupa</c:v>
                </c:pt>
                <c:pt idx="1">
                  <c:v>Starpprofesionāļu tikšanās (ar izglītības iestādēm)</c:v>
                </c:pt>
              </c:strCache>
            </c:strRef>
          </c:cat>
          <c:val>
            <c:numRef>
              <c:f>Lapa1!$C$2:$C$3</c:f>
              <c:numCache>
                <c:formatCode>General</c:formatCode>
                <c:ptCount val="2"/>
                <c:pt idx="0">
                  <c:v>18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DE-4D1A-AFC9-5CC5DF1388D5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Sadarbības grupa</c:v>
                </c:pt>
                <c:pt idx="1">
                  <c:v>Starpprofesionāļu tikšanās (ar izglītības iestādēm)</c:v>
                </c:pt>
              </c:strCache>
            </c:strRef>
          </c:cat>
          <c:val>
            <c:numRef>
              <c:f>Lapa1!$D$2:$D$3</c:f>
              <c:numCache>
                <c:formatCode>General</c:formatCode>
                <c:ptCount val="2"/>
                <c:pt idx="0">
                  <c:v>10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4E-48F2-B3FB-19D46CB74DF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40700847"/>
        <c:axId val="638944799"/>
      </c:barChart>
      <c:catAx>
        <c:axId val="240700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38944799"/>
        <c:crosses val="autoZero"/>
        <c:auto val="1"/>
        <c:lblAlgn val="ctr"/>
        <c:lblOffset val="100"/>
        <c:noMultiLvlLbl val="0"/>
      </c:catAx>
      <c:valAx>
        <c:axId val="63894479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40700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65542043693141"/>
          <c:y val="0.90402432013303802"/>
          <c:w val="0.42382197342549388"/>
          <c:h val="7.6645340235721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73403573443849"/>
          <c:y val="3.4611800303605916E-2"/>
          <c:w val="0.72220241958119147"/>
          <c:h val="0.77160650332665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Ieņēmumi (EUR)</c:v>
                </c:pt>
              </c:strCache>
            </c:strRef>
          </c:cat>
          <c:val>
            <c:numRef>
              <c:f>Lapa1!$B$2</c:f>
              <c:numCache>
                <c:formatCode>General</c:formatCode>
                <c:ptCount val="1"/>
                <c:pt idx="0">
                  <c:v>8934.07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5-4E70-A8DB-6E00A03B4CBF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335-4E70-A8DB-6E00A03B4C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Ieņēmumi (EUR)</c:v>
                </c:pt>
              </c:strCache>
            </c:strRef>
          </c:cat>
          <c:val>
            <c:numRef>
              <c:f>Lapa1!$C$2</c:f>
              <c:numCache>
                <c:formatCode>General</c:formatCode>
                <c:ptCount val="1"/>
                <c:pt idx="0">
                  <c:v>8417.9699999999993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5-4E70-A8DB-6E00A03B4CBF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Ieņēmumi (EUR)</c:v>
                </c:pt>
              </c:strCache>
            </c:strRef>
          </c:cat>
          <c:val>
            <c:numRef>
              <c:f>Lapa1!$D$2</c:f>
              <c:numCache>
                <c:formatCode>General</c:formatCode>
                <c:ptCount val="1"/>
                <c:pt idx="0">
                  <c:v>8929.24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35-4E70-A8DB-6E00A03B4C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axId val="519436863"/>
        <c:axId val="519447903"/>
      </c:barChart>
      <c:catAx>
        <c:axId val="519436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19447903"/>
        <c:crosses val="autoZero"/>
        <c:auto val="1"/>
        <c:lblAlgn val="ctr"/>
        <c:lblOffset val="100"/>
        <c:noMultiLvlLbl val="0"/>
      </c:catAx>
      <c:valAx>
        <c:axId val="51944790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19436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53564774395692"/>
          <c:y val="0.89837254500315777"/>
          <c:w val="0.68646431113483697"/>
          <c:h val="7.2854961805663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6943979699417"/>
          <c:y val="0.11997333959052096"/>
          <c:w val="0.64141247902852117"/>
          <c:h val="0.6763318322490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Apliecinājumu skaits</c:v>
                </c:pt>
              </c:strCache>
            </c:strRef>
          </c:cat>
          <c:val>
            <c:numRef>
              <c:f>Lapa1!$B$2</c:f>
              <c:numCache>
                <c:formatCode>General</c:formatCode>
                <c:ptCount val="1"/>
                <c:pt idx="0">
                  <c:v>1494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2D-4EB1-9DC5-623BC6E820DB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Apliecinājumu skaits</c:v>
                </c:pt>
              </c:strCache>
            </c:strRef>
          </c:cat>
          <c:val>
            <c:numRef>
              <c:f>Lapa1!$C$2</c:f>
              <c:numCache>
                <c:formatCode>General</c:formatCode>
                <c:ptCount val="1"/>
                <c:pt idx="0">
                  <c:v>1354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2D-4EB1-9DC5-623BC6E820DB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</c:f>
              <c:strCache>
                <c:ptCount val="1"/>
                <c:pt idx="0">
                  <c:v>Apliecinājumu skaits</c:v>
                </c:pt>
              </c:strCache>
            </c:strRef>
          </c:cat>
          <c:val>
            <c:numRef>
              <c:f>Lapa1!$D$2</c:f>
              <c:numCache>
                <c:formatCode>General</c:formatCode>
                <c:ptCount val="1"/>
                <c:pt idx="0">
                  <c:v>1121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2D-4EB1-9DC5-623BC6E820D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axId val="658828720"/>
        <c:axId val="658823440"/>
      </c:barChart>
      <c:catAx>
        <c:axId val="65882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58823440"/>
        <c:crosses val="autoZero"/>
        <c:auto val="1"/>
        <c:lblAlgn val="ctr"/>
        <c:lblOffset val="100"/>
        <c:noMultiLvlLbl val="0"/>
      </c:catAx>
      <c:valAx>
        <c:axId val="6588234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58828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19090295733835"/>
          <c:y val="0.8798915620402773"/>
          <c:w val="0.67344186917199989"/>
          <c:h val="6.3075220601416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811282521472962"/>
          <c:y val="2.6180608073708301E-2"/>
          <c:w val="0.5947693583850634"/>
          <c:h val="0.84397984415083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Lapa1!$A$2:$A$12</c:f>
              <c:strCache>
                <c:ptCount val="11"/>
                <c:pt idx="0">
                  <c:v>Darījumu apliecināšana</c:v>
                </c:pt>
                <c:pt idx="1">
                  <c:v>Testamentu sastādīšana</c:v>
                </c:pt>
                <c:pt idx="2">
                  <c:v>Testamenta atsaukšana</c:v>
                </c:pt>
                <c:pt idx="3">
                  <c:v>Pilnvaras sagatavošana un apliecināšana </c:v>
                </c:pt>
                <c:pt idx="4">
                  <c:v>Pilnvaras atsaukšana</c:v>
                </c:pt>
                <c:pt idx="5">
                  <c:v>Parakstu apliecināšana</c:v>
                </c:pt>
                <c:pt idx="6">
                  <c:v>Dokumenta noraksta, izraksta vai kopijas pareizības apliecināšana</c:v>
                </c:pt>
                <c:pt idx="7">
                  <c:v>Paraksta uz nostirpinājuma lūguma apliecināšana</c:v>
                </c:pt>
                <c:pt idx="8">
                  <c:v>Nostiprinājuma lūguma satagatvošana</c:v>
                </c:pt>
                <c:pt idx="9">
                  <c:v>Akts par mantojuma/inventāra saraksta sastādīšanu</c:v>
                </c:pt>
                <c:pt idx="10">
                  <c:v>Citu dokumentu projektu sagatavošana</c:v>
                </c:pt>
              </c:strCache>
            </c:strRef>
          </c:cat>
          <c:val>
            <c:numRef>
              <c:f>Lapa1!$B$2:$B$12</c:f>
              <c:numCache>
                <c:formatCode>General</c:formatCode>
                <c:ptCount val="11"/>
                <c:pt idx="0">
                  <c:v>141</c:v>
                </c:pt>
                <c:pt idx="1">
                  <c:v>13</c:v>
                </c:pt>
                <c:pt idx="2">
                  <c:v>0</c:v>
                </c:pt>
                <c:pt idx="3">
                  <c:v>230</c:v>
                </c:pt>
                <c:pt idx="4">
                  <c:v>0</c:v>
                </c:pt>
                <c:pt idx="5">
                  <c:v>48</c:v>
                </c:pt>
                <c:pt idx="6">
                  <c:v>40</c:v>
                </c:pt>
                <c:pt idx="7">
                  <c:v>373</c:v>
                </c:pt>
                <c:pt idx="8">
                  <c:v>238</c:v>
                </c:pt>
                <c:pt idx="9">
                  <c:v>10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5-4BB6-8D29-109E904DF20F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448-4506-9D86-0C051D1237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Lapa1!$A$2:$A$12</c:f>
              <c:strCache>
                <c:ptCount val="11"/>
                <c:pt idx="0">
                  <c:v>Darījumu apliecināšana</c:v>
                </c:pt>
                <c:pt idx="1">
                  <c:v>Testamentu sastādīšana</c:v>
                </c:pt>
                <c:pt idx="2">
                  <c:v>Testamenta atsaukšana</c:v>
                </c:pt>
                <c:pt idx="3">
                  <c:v>Pilnvaras sagatavošana un apliecināšana </c:v>
                </c:pt>
                <c:pt idx="4">
                  <c:v>Pilnvaras atsaukšana</c:v>
                </c:pt>
                <c:pt idx="5">
                  <c:v>Parakstu apliecināšana</c:v>
                </c:pt>
                <c:pt idx="6">
                  <c:v>Dokumenta noraksta, izraksta vai kopijas pareizības apliecināšana</c:v>
                </c:pt>
                <c:pt idx="7">
                  <c:v>Paraksta uz nostirpinājuma lūguma apliecināšana</c:v>
                </c:pt>
                <c:pt idx="8">
                  <c:v>Nostiprinājuma lūguma satagatvošana</c:v>
                </c:pt>
                <c:pt idx="9">
                  <c:v>Akts par mantojuma/inventāra saraksta sastādīšanu</c:v>
                </c:pt>
                <c:pt idx="10">
                  <c:v>Citu dokumentu projektu sagatavošana</c:v>
                </c:pt>
              </c:strCache>
            </c:strRef>
          </c:cat>
          <c:val>
            <c:numRef>
              <c:f>Lapa1!$C$2:$C$12</c:f>
              <c:numCache>
                <c:formatCode>General</c:formatCode>
                <c:ptCount val="11"/>
                <c:pt idx="0">
                  <c:v>141</c:v>
                </c:pt>
                <c:pt idx="1">
                  <c:v>13</c:v>
                </c:pt>
                <c:pt idx="2">
                  <c:v>0</c:v>
                </c:pt>
                <c:pt idx="3">
                  <c:v>230</c:v>
                </c:pt>
                <c:pt idx="4">
                  <c:v>0</c:v>
                </c:pt>
                <c:pt idx="5">
                  <c:v>217</c:v>
                </c:pt>
                <c:pt idx="6">
                  <c:v>23</c:v>
                </c:pt>
                <c:pt idx="7">
                  <c:v>541</c:v>
                </c:pt>
                <c:pt idx="8">
                  <c:v>215</c:v>
                </c:pt>
                <c:pt idx="9">
                  <c:v>5</c:v>
                </c:pt>
                <c:pt idx="10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25-4BB6-8D29-109E904DF20F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Lapa1!$A$2:$A$12</c:f>
              <c:strCache>
                <c:ptCount val="11"/>
                <c:pt idx="0">
                  <c:v>Darījumu apliecināšana</c:v>
                </c:pt>
                <c:pt idx="1">
                  <c:v>Testamentu sastādīšana</c:v>
                </c:pt>
                <c:pt idx="2">
                  <c:v>Testamenta atsaukšana</c:v>
                </c:pt>
                <c:pt idx="3">
                  <c:v>Pilnvaras sagatavošana un apliecināšana </c:v>
                </c:pt>
                <c:pt idx="4">
                  <c:v>Pilnvaras atsaukšana</c:v>
                </c:pt>
                <c:pt idx="5">
                  <c:v>Parakstu apliecināšana</c:v>
                </c:pt>
                <c:pt idx="6">
                  <c:v>Dokumenta noraksta, izraksta vai kopijas pareizības apliecināšana</c:v>
                </c:pt>
                <c:pt idx="7">
                  <c:v>Paraksta uz nostirpinājuma lūguma apliecināšana</c:v>
                </c:pt>
                <c:pt idx="8">
                  <c:v>Nostiprinājuma lūguma satagatvošana</c:v>
                </c:pt>
                <c:pt idx="9">
                  <c:v>Akts par mantojuma/inventāra saraksta sastādīšanu</c:v>
                </c:pt>
                <c:pt idx="10">
                  <c:v>Citu dokumentu projektu sagatavošana</c:v>
                </c:pt>
              </c:strCache>
            </c:strRef>
          </c:cat>
          <c:val>
            <c:numRef>
              <c:f>Lapa1!$D$2:$D$12</c:f>
              <c:numCache>
                <c:formatCode>General</c:formatCode>
                <c:ptCount val="11"/>
                <c:pt idx="0">
                  <c:v>159</c:v>
                </c:pt>
                <c:pt idx="1">
                  <c:v>6</c:v>
                </c:pt>
                <c:pt idx="2">
                  <c:v>1</c:v>
                </c:pt>
                <c:pt idx="3">
                  <c:v>306</c:v>
                </c:pt>
                <c:pt idx="4">
                  <c:v>2</c:v>
                </c:pt>
                <c:pt idx="5">
                  <c:v>193</c:v>
                </c:pt>
                <c:pt idx="6">
                  <c:v>81</c:v>
                </c:pt>
                <c:pt idx="7">
                  <c:v>609</c:v>
                </c:pt>
                <c:pt idx="8">
                  <c:v>258</c:v>
                </c:pt>
                <c:pt idx="9">
                  <c:v>2</c:v>
                </c:pt>
                <c:pt idx="1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1-4827-82AE-659CA6BF323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637285983"/>
        <c:axId val="637287903"/>
      </c:barChart>
      <c:catAx>
        <c:axId val="6372859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37287903"/>
        <c:crosses val="autoZero"/>
        <c:auto val="1"/>
        <c:lblAlgn val="ctr"/>
        <c:lblOffset val="100"/>
        <c:noMultiLvlLbl val="0"/>
      </c:catAx>
      <c:valAx>
        <c:axId val="63728790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37285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942519732319176"/>
          <c:y val="0.92454500743904189"/>
          <c:w val="0.24608878750894778"/>
          <c:h val="4.0144258097681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02172011107307"/>
          <c:y val="5.5635362357896213E-2"/>
          <c:w val="0.8179547529384914"/>
          <c:h val="0.740523137656036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Ģimeņu skaits (jauni gadījumi)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91</c:v>
                </c:pt>
                <c:pt idx="1">
                  <c:v>75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30-4FC5-AD07-E4150B36EF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1798871280"/>
        <c:axId val="1798858800"/>
      </c:barChart>
      <c:catAx>
        <c:axId val="1798871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98858800"/>
        <c:crosses val="autoZero"/>
        <c:auto val="1"/>
        <c:lblAlgn val="ctr"/>
        <c:lblOffset val="100"/>
        <c:noMultiLvlLbl val="0"/>
      </c:catAx>
      <c:valAx>
        <c:axId val="17988588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9887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46601240062382"/>
          <c:y val="0.88961590725157047"/>
          <c:w val="0.36853522385788728"/>
          <c:h val="6.78255217503241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Lietu skaits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310</c:v>
                </c:pt>
                <c:pt idx="1">
                  <c:v>340</c:v>
                </c:pt>
                <c:pt idx="2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F0-4C9A-A222-5AF9D53E7E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37831935"/>
        <c:axId val="237832415"/>
      </c:barChart>
      <c:catAx>
        <c:axId val="237831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37832415"/>
        <c:crosses val="autoZero"/>
        <c:auto val="1"/>
        <c:lblAlgn val="ctr"/>
        <c:lblOffset val="100"/>
        <c:noMultiLvlLbl val="0"/>
      </c:catAx>
      <c:valAx>
        <c:axId val="237832415"/>
        <c:scaling>
          <c:orientation val="minMax"/>
          <c:min val="150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37831935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0.30317927650348059"/>
          <c:y val="0.90610497276929525"/>
          <c:w val="0.14641684735060292"/>
          <c:h val="8.1007497004369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Jauno lietu skaits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D26-49C9-A38C-FD40D3EB77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2023.gadā</c:v>
                </c:pt>
                <c:pt idx="1">
                  <c:v>2024.gadā</c:v>
                </c:pt>
                <c:pt idx="2">
                  <c:v>2025.gadā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67</c:v>
                </c:pt>
                <c:pt idx="1">
                  <c:v>113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26-49C9-A38C-FD40D3EB77A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1798139520"/>
        <c:axId val="1798135200"/>
      </c:barChart>
      <c:valAx>
        <c:axId val="17981352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98139520"/>
        <c:crosses val="autoZero"/>
        <c:crossBetween val="between"/>
      </c:valAx>
      <c:catAx>
        <c:axId val="1798139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798135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292057242844645"/>
          <c:y val="0.90847134786681172"/>
          <c:w val="0.23178988043161272"/>
          <c:h val="6.8343877948095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33447594535"/>
          <c:y val="4.059383891503595E-2"/>
          <c:w val="0.87687568251048909"/>
          <c:h val="0.762686292417450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Vienpersoniskie lēmumi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2023.gads</c:v>
                </c:pt>
                <c:pt idx="1">
                  <c:v>2024.gads</c:v>
                </c:pt>
                <c:pt idx="2">
                  <c:v>2025.gads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93-4C59-9D8A-9DEBC19779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axId val="239098127"/>
        <c:axId val="493324415"/>
      </c:barChart>
      <c:catAx>
        <c:axId val="239098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93324415"/>
        <c:crosses val="autoZero"/>
        <c:auto val="1"/>
        <c:lblAlgn val="ctr"/>
        <c:lblOffset val="100"/>
        <c:noMultiLvlLbl val="0"/>
      </c:catAx>
      <c:valAx>
        <c:axId val="49332441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3909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85396164969463"/>
          <c:y val="0.90697841450307926"/>
          <c:w val="0.55828404666192855"/>
          <c:h val="7.64869607558710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Koleģiāli pieņemtie lēmumi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2023.gads</c:v>
                </c:pt>
                <c:pt idx="1">
                  <c:v>2024.gads</c:v>
                </c:pt>
                <c:pt idx="2">
                  <c:v>2025.gads</c:v>
                </c:pt>
              </c:strCache>
            </c:strRef>
          </c:cat>
          <c:val>
            <c:numRef>
              <c:f>Lapa1!$B$2:$B$4</c:f>
              <c:numCache>
                <c:formatCode>General</c:formatCode>
                <c:ptCount val="3"/>
                <c:pt idx="0">
                  <c:v>216</c:v>
                </c:pt>
                <c:pt idx="1">
                  <c:v>194</c:v>
                </c:pt>
                <c:pt idx="2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D5-492A-80F0-341BA9A7CC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axId val="2086268383"/>
        <c:axId val="2086268863"/>
      </c:barChart>
      <c:catAx>
        <c:axId val="20862683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86268863"/>
        <c:crosses val="autoZero"/>
        <c:auto val="1"/>
        <c:lblAlgn val="ctr"/>
        <c:lblOffset val="100"/>
        <c:noMultiLvlLbl val="0"/>
      </c:catAx>
      <c:valAx>
        <c:axId val="208626886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86268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40717466327155"/>
          <c:y val="0.90615594673869337"/>
          <c:w val="0.66192518096856445"/>
          <c:h val="7.49430418339551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46964962712995"/>
          <c:y val="3.3057851239669422E-2"/>
          <c:w val="0.63295765112694247"/>
          <c:h val="0.608803279755319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Lapa1!$A$2:$A$5</c:f>
              <c:strCache>
                <c:ptCount val="4"/>
                <c:pt idx="0">
                  <c:v>Aizbildņi</c:v>
                </c:pt>
                <c:pt idx="1">
                  <c:v>Audžuģimenes</c:v>
                </c:pt>
                <c:pt idx="2">
                  <c:v>Viesģimenes</c:v>
                </c:pt>
                <c:pt idx="3">
                  <c:v>Specializētā krīzes audžuģimene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52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3-4024-974C-78C351F56D3A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0837437835133899E-3"/>
                  <c:y val="-7.0511891588672269E-3"/>
                </c:manualLayout>
              </c:layout>
              <c:spPr>
                <a:solidFill>
                  <a:schemeClr val="accent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0983700578830117E-2"/>
                      <c:h val="4.09327827781420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33E-4243-9838-068B77F2F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Lapa1!$A$2:$A$5</c:f>
              <c:strCache>
                <c:ptCount val="4"/>
                <c:pt idx="0">
                  <c:v>Aizbildņi</c:v>
                </c:pt>
                <c:pt idx="1">
                  <c:v>Audžuģimenes</c:v>
                </c:pt>
                <c:pt idx="2">
                  <c:v>Viesģimenes</c:v>
                </c:pt>
                <c:pt idx="3">
                  <c:v>Specializētā krīzes audžuģimene</c:v>
                </c:pt>
              </c:strCache>
            </c:strRef>
          </c:cat>
          <c:val>
            <c:numRef>
              <c:f>Lapa1!$C$2:$C$5</c:f>
              <c:numCache>
                <c:formatCode>General</c:formatCode>
                <c:ptCount val="4"/>
                <c:pt idx="0">
                  <c:v>42</c:v>
                </c:pt>
                <c:pt idx="1">
                  <c:v>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D3-4024-974C-78C351F56D3A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7093594587834745E-3"/>
                  <c:y val="-1.5277869543145466E-2"/>
                </c:manualLayout>
              </c:layout>
              <c:spPr>
                <a:solidFill>
                  <a:schemeClr val="accent4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4234931929370285E-2"/>
                      <c:h val="2.91806466191880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33E-4243-9838-068B77F2F2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Lapa1!$A$2:$A$5</c:f>
              <c:strCache>
                <c:ptCount val="4"/>
                <c:pt idx="0">
                  <c:v>Aizbildņi</c:v>
                </c:pt>
                <c:pt idx="1">
                  <c:v>Audžuģimenes</c:v>
                </c:pt>
                <c:pt idx="2">
                  <c:v>Viesģimenes</c:v>
                </c:pt>
                <c:pt idx="3">
                  <c:v>Specializētā krīzes audžuģimene</c:v>
                </c:pt>
              </c:strCache>
            </c:strRef>
          </c:cat>
          <c:val>
            <c:numRef>
              <c:f>Lapa1!$D$2:$D$5</c:f>
              <c:numCache>
                <c:formatCode>General</c:formatCode>
                <c:ptCount val="4"/>
                <c:pt idx="0">
                  <c:v>36</c:v>
                </c:pt>
                <c:pt idx="1">
                  <c:v>8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D3-4024-974C-78C351F56D3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406149391"/>
        <c:axId val="406147471"/>
      </c:barChart>
      <c:catAx>
        <c:axId val="406149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06147471"/>
        <c:crosses val="autoZero"/>
        <c:auto val="1"/>
        <c:lblAlgn val="ctr"/>
        <c:lblOffset val="100"/>
        <c:noMultiLvlLbl val="0"/>
      </c:catAx>
      <c:valAx>
        <c:axId val="40614747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406149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11757536307337"/>
          <c:y val="0.74672925095585596"/>
          <c:w val="0.36909480172480819"/>
          <c:h val="6.5236570500879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3"/>
              <c:spPr>
                <a:solidFill>
                  <a:schemeClr val="accent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5936554079263143E-2"/>
                      <c:h val="3.44707469098039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6F4-4CED-8FE7-94BFDD1666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Lapa1!$A$2:$A$5</c:f>
              <c:strCache>
                <c:ptCount val="4"/>
                <c:pt idx="0">
                  <c:v>Aizbilstamie</c:v>
                </c:pt>
                <c:pt idx="1">
                  <c:v>Audžuģimenē</c:v>
                </c:pt>
                <c:pt idx="2">
                  <c:v>Ilgstošas sociālās aprūpes un sociālās rehabilitācijas institūcijā</c:v>
                </c:pt>
                <c:pt idx="3">
                  <c:v>Specializētā krīzes audžuģimene </c:v>
                </c:pt>
              </c:strCache>
            </c:strRef>
          </c:cat>
          <c:val>
            <c:numRef>
              <c:f>Lapa1!$B$2:$B$5</c:f>
              <c:numCache>
                <c:formatCode>General</c:formatCode>
                <c:ptCount val="4"/>
                <c:pt idx="0">
                  <c:v>72</c:v>
                </c:pt>
                <c:pt idx="1">
                  <c:v>18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1-4F66-BFF7-114D946074AE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3"/>
              <c:spPr>
                <a:solidFill>
                  <a:schemeClr val="accent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8563106330280466E-2"/>
                      <c:h val="3.20794425210448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6F4-4CED-8FE7-94BFDD1666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Lapa1!$A$2:$A$5</c:f>
              <c:strCache>
                <c:ptCount val="4"/>
                <c:pt idx="0">
                  <c:v>Aizbilstamie</c:v>
                </c:pt>
                <c:pt idx="1">
                  <c:v>Audžuģimenē</c:v>
                </c:pt>
                <c:pt idx="2">
                  <c:v>Ilgstošas sociālās aprūpes un sociālās rehabilitācijas institūcijā</c:v>
                </c:pt>
                <c:pt idx="3">
                  <c:v>Specializētā krīzes audžuģimene </c:v>
                </c:pt>
              </c:strCache>
            </c:strRef>
          </c:cat>
          <c:val>
            <c:numRef>
              <c:f>Lapa1!$C$2:$C$5</c:f>
              <c:numCache>
                <c:formatCode>General</c:formatCode>
                <c:ptCount val="4"/>
                <c:pt idx="0">
                  <c:v>56</c:v>
                </c:pt>
                <c:pt idx="1">
                  <c:v>16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1-4F66-BFF7-114D946074AE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Lapa1!$A$2:$A$5</c:f>
              <c:strCache>
                <c:ptCount val="4"/>
                <c:pt idx="0">
                  <c:v>Aizbilstamie</c:v>
                </c:pt>
                <c:pt idx="1">
                  <c:v>Audžuģimenē</c:v>
                </c:pt>
                <c:pt idx="2">
                  <c:v>Ilgstošas sociālās aprūpes un sociālās rehabilitācijas institūcijā</c:v>
                </c:pt>
                <c:pt idx="3">
                  <c:v>Specializētā krīzes audžuģimene </c:v>
                </c:pt>
              </c:strCache>
            </c:strRef>
          </c:cat>
          <c:val>
            <c:numRef>
              <c:f>Lapa1!$D$2:$D$5</c:f>
              <c:numCache>
                <c:formatCode>General</c:formatCode>
                <c:ptCount val="4"/>
                <c:pt idx="0">
                  <c:v>53</c:v>
                </c:pt>
                <c:pt idx="1">
                  <c:v>16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B1-4F66-BFF7-114D946074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40700367"/>
        <c:axId val="240697487"/>
      </c:barChart>
      <c:catAx>
        <c:axId val="240700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40697487"/>
        <c:crosses val="autoZero"/>
        <c:auto val="1"/>
        <c:lblAlgn val="ctr"/>
        <c:lblOffset val="100"/>
        <c:noMultiLvlLbl val="0"/>
      </c:catAx>
      <c:valAx>
        <c:axId val="240697487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40700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410980560204298"/>
          <c:y val="0.91688974523946842"/>
          <c:w val="0.45383389766290622"/>
          <c:h val="6.63711240392181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2023.gadā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659-4382-A4B7-1558C6A5927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659-4382-A4B7-1558C6A592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Aizgādņi (nepilngadīgām personām)</c:v>
                </c:pt>
                <c:pt idx="1">
                  <c:v>Aizgādnībā esošu personu skaits (rīcībspējas ierobežošana pilngadīgām personām)</c:v>
                </c:pt>
              </c:strCache>
            </c:strRef>
          </c:cat>
          <c:val>
            <c:numRef>
              <c:f>Lapa1!$B$2:$B$3</c:f>
              <c:numCache>
                <c:formatCode>General</c:formatCode>
                <c:ptCount val="2"/>
                <c:pt idx="0">
                  <c:v>68</c:v>
                </c:pt>
                <c:pt idx="1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9-4382-A4B7-1558C6A5927A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2024.gadā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Aizgādņi (nepilngadīgām personām)</c:v>
                </c:pt>
                <c:pt idx="1">
                  <c:v>Aizgādnībā esošu personu skaits (rīcībspējas ierobežošana pilngadīgām personām)</c:v>
                </c:pt>
              </c:strCache>
            </c:strRef>
          </c:cat>
          <c:val>
            <c:numRef>
              <c:f>Lapa1!$C$2:$C$3</c:f>
              <c:numCache>
                <c:formatCode>General</c:formatCode>
                <c:ptCount val="2"/>
                <c:pt idx="0">
                  <c:v>66</c:v>
                </c:pt>
                <c:pt idx="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59-4382-A4B7-1558C6A5927A}"/>
            </c:ext>
          </c:extLst>
        </c:ser>
        <c:ser>
          <c:idx val="2"/>
          <c:order val="2"/>
          <c:tx>
            <c:strRef>
              <c:f>Lapa1!$D$1</c:f>
              <c:strCache>
                <c:ptCount val="1"/>
                <c:pt idx="0">
                  <c:v>2025.gadā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Lapa1!$A$2:$A$3</c:f>
              <c:strCache>
                <c:ptCount val="2"/>
                <c:pt idx="0">
                  <c:v>Aizgādņi (nepilngadīgām personām)</c:v>
                </c:pt>
                <c:pt idx="1">
                  <c:v>Aizgādnībā esošu personu skaits (rīcībspējas ierobežošana pilngadīgām personām)</c:v>
                </c:pt>
              </c:strCache>
            </c:strRef>
          </c:cat>
          <c:val>
            <c:numRef>
              <c:f>Lapa1!$D$2:$D$3</c:f>
              <c:numCache>
                <c:formatCode>General</c:formatCode>
                <c:ptCount val="2"/>
                <c:pt idx="0">
                  <c:v>70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59-4382-A4B7-1558C6A592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264165391"/>
        <c:axId val="264164431"/>
      </c:barChart>
      <c:catAx>
        <c:axId val="2641653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4164431"/>
        <c:crosses val="autoZero"/>
        <c:auto val="1"/>
        <c:lblAlgn val="ctr"/>
        <c:lblOffset val="100"/>
        <c:noMultiLvlLbl val="0"/>
      </c:catAx>
      <c:valAx>
        <c:axId val="264164431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6416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13682293777835"/>
          <c:y val="0.90448493613688141"/>
          <c:w val="0.42406965165957033"/>
          <c:h val="7.2126926989111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07:50:52.66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83,'50'-2,"80"-15,-23 2,440-23,-494 35,721-4,-440 9,7272-2,-6795 13,-8 50,-639-41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07:51:02.07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CE6F8-D99E-4D8F-96E3-E9BAE8CC1572}" type="datetimeFigureOut">
              <a:rPr lang="lv-LV" smtClean="0"/>
              <a:t>24.04.2026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9EDC6-375C-403E-ACAA-779E872ABA4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392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1707D-4196-4DB2-9E47-57A5DD804E0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36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1707D-4196-4DB2-9E47-57A5DD804E0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6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9EDC6-375C-403E-ACAA-779E872ABA43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955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1707D-4196-4DB2-9E47-57A5DD804E0C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82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9EDC6-375C-403E-ACAA-779E872ABA43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3629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9EDC6-375C-403E-ACAA-779E872ABA43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696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6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6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1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2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5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9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1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2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DDF98-C922-483F-97E9-3E76B0201B42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2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87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9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955F5370-BFAE-0C2C-A1B6-577D2C6B9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961" y="4942270"/>
            <a:ext cx="8804444" cy="1295388"/>
          </a:xfrm>
        </p:spPr>
        <p:txBody>
          <a:bodyPr anchor="b">
            <a:normAutofit fontScale="90000"/>
          </a:bodyPr>
          <a:lstStyle/>
          <a:p>
            <a:pPr algn="l"/>
            <a:r>
              <a:rPr lang="lv-LV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STXingkai" panose="020B0503020204020204" pitchFamily="2" charset="-122"/>
              </a:rPr>
              <a:t>Aizkraukles novada bāriņtiesa</a:t>
            </a:r>
            <a:br>
              <a:rPr lang="lv-LV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lv-LV" sz="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9F05435F-2FF0-0D5F-0476-B62EC549D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188" y="5898511"/>
            <a:ext cx="3896660" cy="467947"/>
          </a:xfrm>
        </p:spPr>
        <p:txBody>
          <a:bodyPr>
            <a:noAutofit/>
          </a:bodyPr>
          <a:lstStyle/>
          <a:p>
            <a:pPr algn="l"/>
            <a:r>
              <a:rPr lang="lv-LV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Pārskats par 2025.gadu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F4E250B6-B49C-E93D-4005-8AD7151E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97" r="10949" b="-3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15" name="Picture 3" descr="Close up of pages of an open book in a bright studio">
            <a:extLst>
              <a:ext uri="{FF2B5EF4-FFF2-40B4-BE49-F238E27FC236}">
                <a16:creationId xmlns:a16="http://schemas.microsoft.com/office/drawing/2014/main" id="{F9CDFC8D-0DD1-6A06-7E38-6B92CE30B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r="21392"/>
          <a:stretch/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97" name="Freeform: Shape 91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5A6A414E-BB2F-2154-F5AD-DDB26C66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2" r="3588" b="3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28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C0F2B03-A819-3299-649B-13FE0EC0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457"/>
          </a:xfrm>
        </p:spPr>
        <p:txBody>
          <a:bodyPr>
            <a:normAutofit/>
          </a:bodyPr>
          <a:lstStyle/>
          <a:p>
            <a:r>
              <a:rPr lang="lv-LV" sz="3600" b="1" dirty="0" err="1">
                <a:latin typeface="+mn-lt"/>
                <a:cs typeface="Arial" panose="020B0604020202020204" pitchFamily="34" charset="0"/>
              </a:rPr>
              <a:t>Ārpusģimenes</a:t>
            </a:r>
            <a:r>
              <a:rPr lang="lv-LV" sz="3600" b="1" dirty="0">
                <a:latin typeface="+mn-lt"/>
                <a:cs typeface="Arial" panose="020B0604020202020204" pitchFamily="34" charset="0"/>
              </a:rPr>
              <a:t> aprūpē esošo bērnu skaits uz pārskata gada 31.decmbri 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0B442A30-1798-F321-3B16-C7458E33E6A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9792327"/>
              </p:ext>
            </p:extLst>
          </p:nvPr>
        </p:nvGraphicFramePr>
        <p:xfrm>
          <a:off x="969911" y="1391643"/>
          <a:ext cx="9670472" cy="531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488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B22FB67-A328-ADA2-DA6E-F56D66770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9566"/>
          </a:xfrm>
        </p:spPr>
        <p:txBody>
          <a:bodyPr>
            <a:normAutofit fontScale="90000"/>
          </a:bodyPr>
          <a:lstStyle/>
          <a:p>
            <a:r>
              <a:rPr lang="lv-LV" sz="3600" b="1" dirty="0">
                <a:latin typeface="+mn-lt"/>
                <a:cs typeface="Arial" panose="020B0604020202020204" pitchFamily="34" charset="0"/>
              </a:rPr>
              <a:t>Aizgādņu skaits un aizgādnībā esošu personu skaits uz pārskata gada 31.decembri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F9BBBAA9-99FA-15EC-2A26-DDAED8A08D2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02109029"/>
              </p:ext>
            </p:extLst>
          </p:nvPr>
        </p:nvGraphicFramePr>
        <p:xfrm>
          <a:off x="838200" y="1605781"/>
          <a:ext cx="10349215" cy="488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368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54BF8CE-EE88-F344-2694-04080BB3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393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>
                <a:latin typeface="+mn-lt"/>
                <a:cs typeface="Arial" panose="020B0604020202020204" pitchFamily="34" charset="0"/>
              </a:rPr>
              <a:t>Adopcijas</a:t>
            </a: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  <a:t>lietas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BDCCE966-970B-5ED3-6A5D-33F6494160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2047999"/>
              </p:ext>
            </p:extLst>
          </p:nvPr>
        </p:nvGraphicFramePr>
        <p:xfrm>
          <a:off x="1295400" y="1768987"/>
          <a:ext cx="10099675" cy="446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115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BCF628D-C77E-AD32-B516-080D32DF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Prasības pieteikumi aizgādības tiesību atņemšanai un pieteikumi par pagaidu aizsardzību pret vardarbību</a:t>
            </a:r>
            <a:endParaRPr lang="lv-LV" dirty="0"/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622244AE-54B8-01E6-4AC3-DB234E8E0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109978"/>
              </p:ext>
            </p:extLst>
          </p:nvPr>
        </p:nvGraphicFramePr>
        <p:xfrm>
          <a:off x="746760" y="1536192"/>
          <a:ext cx="10728960" cy="4622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366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C81D3B-72A0-FC85-35A4-612EE09B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3384"/>
          </a:xfrm>
        </p:spPr>
        <p:txBody>
          <a:bodyPr/>
          <a:lstStyle/>
          <a:p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Bērna 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tiesību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un interešu pārstāvība administratīvajā procesā</a:t>
            </a:r>
            <a:endParaRPr lang="lv-LV" dirty="0"/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24E535F0-070B-A384-00FE-36C0328B3B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626815"/>
              </p:ext>
            </p:extLst>
          </p:nvPr>
        </p:nvGraphicFramePr>
        <p:xfrm>
          <a:off x="1108364" y="1945698"/>
          <a:ext cx="1024543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132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9D9FFA1-503E-1B7D-449F-20C429B3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1930"/>
          </a:xfrm>
        </p:spPr>
        <p:txBody>
          <a:bodyPr>
            <a:normAutofit/>
          </a:bodyPr>
          <a:lstStyle/>
          <a:p>
            <a: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  <a:t>Bērna tiesību un interešu pārstāvība krimināllietās (fiziskā un seksuālā vardarbība)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66097C71-0314-3D1E-90CB-E730AAFF667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1279699"/>
              </p:ext>
            </p:extLst>
          </p:nvPr>
        </p:nvGraphicFramePr>
        <p:xfrm>
          <a:off x="838200" y="1718398"/>
          <a:ext cx="10291618" cy="457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713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0B52FE6-F444-E6F8-5F5F-218DCF8C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43"/>
            <a:ext cx="10515600" cy="765747"/>
          </a:xfrm>
        </p:spPr>
        <p:txBody>
          <a:bodyPr>
            <a:normAutofit/>
          </a:bodyPr>
          <a:lstStyle/>
          <a:p>
            <a: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  <a:t>Bāriņtiesas </a:t>
            </a:r>
            <a:r>
              <a:rPr lang="lv-LV" sz="3600" b="1" dirty="0">
                <a:latin typeface="+mn-lt"/>
                <a:cs typeface="Arial" panose="020B0604020202020204" pitchFamily="34" charset="0"/>
              </a:rPr>
              <a:t>piedalīšanās</a:t>
            </a:r>
            <a: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  <a:t> tiesas sēdēs (skaits)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3A298F27-D8E7-CDD9-14C5-DB10AEE1958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0265915"/>
              </p:ext>
            </p:extLst>
          </p:nvPr>
        </p:nvGraphicFramePr>
        <p:xfrm>
          <a:off x="838199" y="1562239"/>
          <a:ext cx="9912928" cy="4434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7B13028-F608-91B8-EDDA-46204B5BFBFD}"/>
              </a:ext>
            </a:extLst>
          </p:cNvPr>
          <p:cNvSpPr txBox="1"/>
          <p:nvPr/>
        </p:nvSpPr>
        <p:spPr>
          <a:xfrm>
            <a:off x="0" y="6550223"/>
            <a:ext cx="4454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*Lēmuma veidus skatīt skaidrojumā</a:t>
            </a:r>
          </a:p>
        </p:txBody>
      </p:sp>
    </p:spTree>
    <p:extLst>
      <p:ext uri="{BB962C8B-B14F-4D97-AF65-F5344CB8AC3E}">
        <p14:creationId xmlns:p14="http://schemas.microsoft.com/office/powerpoint/2010/main" val="188600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4EB9526-3021-193D-4363-644F546F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32" y="229611"/>
            <a:ext cx="10572135" cy="1216746"/>
          </a:xfrm>
        </p:spPr>
        <p:txBody>
          <a:bodyPr>
            <a:noAutofit/>
          </a:bodyPr>
          <a:lstStyle/>
          <a:p>
            <a:r>
              <a:rPr lang="lv-LV" sz="3200" b="1" dirty="0">
                <a:latin typeface="+mn-lt"/>
                <a:cs typeface="Arial" panose="020B0604020202020204" pitchFamily="34" charset="0"/>
              </a:rPr>
              <a:t>Bāriņtiesas dalība Aizkraukles novada pašvaldības bērnu tiesību aizsardzības sadarbības grupā un </a:t>
            </a:r>
            <a:r>
              <a:rPr lang="lv-LV" sz="3200" b="1" dirty="0" err="1">
                <a:latin typeface="+mn-lt"/>
                <a:cs typeface="Arial" panose="020B0604020202020204" pitchFamily="34" charset="0"/>
              </a:rPr>
              <a:t>starpprofesionālu</a:t>
            </a:r>
            <a:r>
              <a:rPr lang="lv-LV" sz="3200" b="1" dirty="0">
                <a:latin typeface="+mn-lt"/>
                <a:cs typeface="Arial" panose="020B0604020202020204" pitchFamily="34" charset="0"/>
              </a:rPr>
              <a:t> tikšanās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BBC5EFF0-9C39-6ED0-3785-A9B98040D8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6347496"/>
              </p:ext>
            </p:extLst>
          </p:nvPr>
        </p:nvGraphicFramePr>
        <p:xfrm>
          <a:off x="809932" y="1727921"/>
          <a:ext cx="10355263" cy="4598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3224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F98F2CC-D606-EDC7-2CD0-CB8E6893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723"/>
          </a:xfrm>
        </p:spPr>
        <p:txBody>
          <a:bodyPr/>
          <a:lstStyle/>
          <a:p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Apliecinājumu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skaits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un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ieņēmumi</a:t>
            </a:r>
            <a:r>
              <a:rPr kumimoji="0" lang="lv-LV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pārskata gadā</a:t>
            </a:r>
            <a:endParaRPr lang="lv-LV" dirty="0"/>
          </a:p>
        </p:txBody>
      </p:sp>
      <p:graphicFrame>
        <p:nvGraphicFramePr>
          <p:cNvPr id="11" name="Satura vietturis 10">
            <a:extLst>
              <a:ext uri="{FF2B5EF4-FFF2-40B4-BE49-F238E27FC236}">
                <a16:creationId xmlns:a16="http://schemas.microsoft.com/office/drawing/2014/main" id="{4080EDF2-C188-1F66-3B81-DACEFEFF52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1062692"/>
              </p:ext>
            </p:extLst>
          </p:nvPr>
        </p:nvGraphicFramePr>
        <p:xfrm>
          <a:off x="5474208" y="1545337"/>
          <a:ext cx="5754624" cy="4626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Attēls 7">
            <a:extLst>
              <a:ext uri="{FF2B5EF4-FFF2-40B4-BE49-F238E27FC236}">
                <a16:creationId xmlns:a16="http://schemas.microsoft.com/office/drawing/2014/main" id="{182C69EE-9450-FECC-049B-0907E61F1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4" y="6432390"/>
            <a:ext cx="4474852" cy="377985"/>
          </a:xfrm>
          <a:prstGeom prst="rect">
            <a:avLst/>
          </a:prstGeom>
        </p:spPr>
      </p:pic>
      <p:graphicFrame>
        <p:nvGraphicFramePr>
          <p:cNvPr id="16" name="Satura vietturis 15">
            <a:extLst>
              <a:ext uri="{FF2B5EF4-FFF2-40B4-BE49-F238E27FC236}">
                <a16:creationId xmlns:a16="http://schemas.microsoft.com/office/drawing/2014/main" id="{658D4903-E73F-3AA3-7C52-0AA3C1F22ED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3313210"/>
              </p:ext>
            </p:extLst>
          </p:nvPr>
        </p:nvGraphicFramePr>
        <p:xfrm>
          <a:off x="210312" y="1088136"/>
          <a:ext cx="6153912" cy="5344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270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96731D1-39E4-0E73-9401-12C032518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553" y="91433"/>
            <a:ext cx="9601200" cy="466351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600" b="1" dirty="0">
                <a:latin typeface="+mn-lt"/>
                <a:cs typeface="Arial" panose="020B0604020202020204" pitchFamily="34" charset="0"/>
              </a:rPr>
              <a:t>Apliecinājumu</a:t>
            </a:r>
            <a: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  <a:t> veidi 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5DE218FE-145D-595C-CDEF-99BD700EEBA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9967803"/>
              </p:ext>
            </p:extLst>
          </p:nvPr>
        </p:nvGraphicFramePr>
        <p:xfrm>
          <a:off x="-1295400" y="384048"/>
          <a:ext cx="13557504" cy="647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6621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A6FACF2-564E-3E28-608F-5093CE929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05311"/>
            <a:ext cx="9601200" cy="1309687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latin typeface="Arial" panose="020B0604020202020204" pitchFamily="34" charset="0"/>
                <a:cs typeface="Arial" panose="020B0604020202020204" pitchFamily="34" charset="0"/>
              </a:rPr>
              <a:t>Bāriņtiesas darbinieki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01AF6FD-1884-78B1-3BCB-021986B0F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94" y="2114704"/>
            <a:ext cx="9601200" cy="36433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lv-LV" sz="2400" dirty="0"/>
              <a:t>Bāriņtiesas funkciju un uzdevumu izpildi nodrošina 17 darbinieki: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1 – bāriņtiesas priekšsēdētājs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1 – bāriņtiesas priekšsēdētāja vietnieks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1 – bāriņtiesas priekšsēdētāja palīgs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1 – speciālists bērnu tiesību aizsardzības jautājumos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1 – lietvede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10 – bāriņtiesas locekļi </a:t>
            </a:r>
          </a:p>
          <a:p>
            <a:pPr lvl="2" algn="just">
              <a:buFont typeface="Courier New" panose="02070309020205020404" pitchFamily="49" charset="0"/>
              <a:buChar char="o"/>
            </a:pPr>
            <a:r>
              <a:rPr lang="lv-LV" sz="1800" dirty="0"/>
              <a:t>2 – bāriņtiesas locekļu palīgi </a:t>
            </a:r>
          </a:p>
          <a:p>
            <a:pPr lvl="2" algn="just">
              <a:buFont typeface="Courier New" panose="02070309020205020404" pitchFamily="49" charset="0"/>
              <a:buChar char="o"/>
            </a:pPr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2128038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56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CFAAFA0A-431F-EB47-1152-FB11C98F9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662" y="1014414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lv-LV" sz="5200" dirty="0"/>
              <a:t>Paldies par uzmanību!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96F7A12E-63DA-14DD-483B-A1482F78F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/>
          <a:stretch>
            <a:fillRect/>
          </a:stretch>
        </p:blipFill>
        <p:spPr>
          <a:xfrm>
            <a:off x="6175213" y="336340"/>
            <a:ext cx="5604892" cy="64005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okraksts 4">
                <a:extLst>
                  <a:ext uri="{FF2B5EF4-FFF2-40B4-BE49-F238E27FC236}">
                    <a16:creationId xmlns:a16="http://schemas.microsoft.com/office/drawing/2014/main" id="{89DD52F9-C490-0E01-B26C-206453D7A575}"/>
                  </a:ext>
                </a:extLst>
              </p14:cNvPr>
              <p14:cNvContentPartPr/>
              <p14:nvPr/>
            </p14:nvContentPartPr>
            <p14:xfrm>
              <a:off x="1190400" y="4084845"/>
              <a:ext cx="4097160" cy="36720"/>
            </p14:xfrm>
          </p:contentPart>
        </mc:Choice>
        <mc:Fallback xmlns="">
          <p:pic>
            <p:nvPicPr>
              <p:cNvPr id="5" name="Rokraksts 4">
                <a:extLst>
                  <a:ext uri="{FF2B5EF4-FFF2-40B4-BE49-F238E27FC236}">
                    <a16:creationId xmlns:a16="http://schemas.microsoft.com/office/drawing/2014/main" id="{89DD52F9-C490-0E01-B26C-206453D7A5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2760" y="4049205"/>
                <a:ext cx="413280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Rokraksts 5">
                <a:extLst>
                  <a:ext uri="{FF2B5EF4-FFF2-40B4-BE49-F238E27FC236}">
                    <a16:creationId xmlns:a16="http://schemas.microsoft.com/office/drawing/2014/main" id="{F7E7A5CC-13D0-DAF5-1D27-3E92C0439760}"/>
                  </a:ext>
                </a:extLst>
              </p14:cNvPr>
              <p14:cNvContentPartPr/>
              <p14:nvPr/>
            </p14:nvContentPartPr>
            <p14:xfrm>
              <a:off x="9286800" y="2590485"/>
              <a:ext cx="360" cy="360"/>
            </p14:xfrm>
          </p:contentPart>
        </mc:Choice>
        <mc:Fallback xmlns="">
          <p:pic>
            <p:nvPicPr>
              <p:cNvPr id="6" name="Rokraksts 5">
                <a:extLst>
                  <a:ext uri="{FF2B5EF4-FFF2-40B4-BE49-F238E27FC236}">
                    <a16:creationId xmlns:a16="http://schemas.microsoft.com/office/drawing/2014/main" id="{F7E7A5CC-13D0-DAF5-1D27-3E92C04397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69160" y="2554485"/>
                <a:ext cx="36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919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56DCF62-88B8-D1C1-90DC-35AED134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821" y="385916"/>
            <a:ext cx="10611465" cy="60861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lv-LV" sz="2800" dirty="0"/>
              <a:t>Bāriņtiesas funkciju un uzdevumu izpildes nodrošināšanai tiek izmantotas vairākas informācijas sistēmas un reģistri: 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 err="1"/>
              <a:t>Lietvaris</a:t>
            </a:r>
            <a:endParaRPr lang="lv-LV" sz="2000" dirty="0"/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 err="1"/>
              <a:t>Baris</a:t>
            </a:r>
            <a:endParaRPr lang="lv-LV" sz="2000" dirty="0"/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SOPA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Kadri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BUDŽETS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Darba laika uzskaite, 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Darbinieku iesniegumi un personas lietas, 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Tiesību pieprasīšana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Kontu reģistrs (VID)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Tiesu informatīvā sistēma (TIS)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NPAIS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Noziedzīgus nodarījumus izdarījušas personas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Administratīvus pārkāpumus izdarījušas personas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Audžuģimenes informācijas sistēma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Nederīgo dokumentu reģistrs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Administratīvo pārkāpumu atbalsta sistēma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Fizisko personu reģistra informācijas sistēma (FPRIS)</a:t>
            </a:r>
          </a:p>
          <a:p>
            <a:pPr marL="1437894" lvl="4" indent="-514350" algn="just">
              <a:buFont typeface="+mj-lt"/>
              <a:buAutoNum type="arabicPeriod"/>
            </a:pPr>
            <a:r>
              <a:rPr lang="lv-LV" sz="2000" dirty="0"/>
              <a:t>Valsts vienotās datorizētās zemesgrāmatas (VVZD) informācijas sistēma</a:t>
            </a:r>
          </a:p>
        </p:txBody>
      </p:sp>
    </p:spTree>
    <p:extLst>
      <p:ext uri="{BB962C8B-B14F-4D97-AF65-F5344CB8AC3E}">
        <p14:creationId xmlns:p14="http://schemas.microsoft.com/office/powerpoint/2010/main" val="133780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D22B823-702C-0F64-D4AD-2B5BFE78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0110"/>
          </a:xfrm>
        </p:spPr>
        <p:txBody>
          <a:bodyPr>
            <a:normAutofit/>
          </a:bodyPr>
          <a:lstStyle/>
          <a:p>
            <a:r>
              <a:rPr lang="lv-LV" sz="3600" b="1" dirty="0">
                <a:latin typeface="+mn-lt"/>
                <a:cs typeface="Arial" panose="020B0604020202020204" pitchFamily="34" charset="0"/>
              </a:rPr>
              <a:t>Bāriņtiesā saņemto un nosūtīto dokumentu skaits </a:t>
            </a:r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E8CD1FF6-8D69-A297-F2DE-0D83C90F8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026374"/>
              </p:ext>
            </p:extLst>
          </p:nvPr>
        </p:nvGraphicFramePr>
        <p:xfrm>
          <a:off x="838200" y="1246909"/>
          <a:ext cx="10515600" cy="4930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197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1A3FFCE2-F55C-40E1-693B-C69A263A0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682724"/>
              </p:ext>
            </p:extLst>
          </p:nvPr>
        </p:nvGraphicFramePr>
        <p:xfrm>
          <a:off x="838200" y="1505526"/>
          <a:ext cx="10515600" cy="5197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Virsraksts 1">
            <a:extLst>
              <a:ext uri="{FF2B5EF4-FFF2-40B4-BE49-F238E27FC236}">
                <a16:creationId xmlns:a16="http://schemas.microsoft.com/office/drawing/2014/main" id="{2354300F-0DC3-05D9-D495-F3DF1CF4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0402"/>
          </a:xfrm>
        </p:spPr>
        <p:txBody>
          <a:bodyPr>
            <a:noAutofit/>
          </a:bodyPr>
          <a:lstStyle/>
          <a:p>
            <a:r>
              <a:rPr lang="lv-LV" sz="2800" b="1" dirty="0">
                <a:latin typeface="+mn-lt"/>
                <a:cs typeface="Times New Roman" panose="02020603050405020304" pitchFamily="18" charset="0"/>
              </a:rPr>
              <a:t>Ģimeņu skaits, kurās netiek pietiekami nodrošināta bērna attīstība un audzināšana un par kurām Bāriņtiesa informēja Sociālo dienestu vai citu atbildīgo institūciju (</a:t>
            </a:r>
            <a:r>
              <a:rPr lang="lv-LV" sz="2800" b="1">
                <a:latin typeface="+mn-lt"/>
                <a:cs typeface="Times New Roman" panose="02020603050405020304" pitchFamily="18" charset="0"/>
              </a:rPr>
              <a:t>pārskata gadā)</a:t>
            </a:r>
            <a:endParaRPr lang="lv-LV" sz="28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0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DB08A0D-6D08-AD88-24D4-6C834664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9639"/>
          </a:xfrm>
        </p:spPr>
        <p:txBody>
          <a:bodyPr>
            <a:normAutofit fontScale="90000"/>
          </a:bodyPr>
          <a:lstStyle/>
          <a:p>
            <a:r>
              <a:rPr lang="lv-LV" sz="4000" b="1" dirty="0">
                <a:latin typeface="+mn-lt"/>
                <a:cs typeface="Arial" panose="020B0604020202020204" pitchFamily="34" charset="0"/>
              </a:rPr>
              <a:t>Bāriņtiesas </a:t>
            </a:r>
            <a:r>
              <a:rPr lang="lv-LV" sz="3600" b="1" dirty="0">
                <a:latin typeface="+mn-lt"/>
                <a:cs typeface="Arial" panose="020B0604020202020204" pitchFamily="34" charset="0"/>
              </a:rPr>
              <a:t>lietvedībā</a:t>
            </a:r>
            <a:r>
              <a:rPr lang="lv-LV" sz="4000" b="1" dirty="0">
                <a:latin typeface="+mn-lt"/>
                <a:cs typeface="Arial" panose="020B0604020202020204" pitchFamily="34" charset="0"/>
              </a:rPr>
              <a:t> esošu aktīvo lietu skaits pārskata gadā</a:t>
            </a:r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48D4C5FD-A71B-1515-95A1-6E5C1692C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6413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8797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5B6CEA9-27A1-E4CC-EBEB-31CA7F45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>
                <a:latin typeface="+mn-lt"/>
                <a:cs typeface="Arial" panose="020B0604020202020204" pitchFamily="34" charset="0"/>
              </a:rPr>
              <a:t>Bāriņtiesā uzsākto lietu skaits pārskata gadā </a:t>
            </a:r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A581238E-3342-D5EB-E0A1-2A861038F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693800"/>
              </p:ext>
            </p:extLst>
          </p:nvPr>
        </p:nvGraphicFramePr>
        <p:xfrm>
          <a:off x="1462549" y="1444752"/>
          <a:ext cx="9601200" cy="5157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4991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4CF17E1-3D70-4800-71E0-942B3C5A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9860"/>
          </a:xfrm>
        </p:spPr>
        <p:txBody>
          <a:bodyPr>
            <a:normAutofit/>
          </a:bodyPr>
          <a:lstStyle/>
          <a:p>
            <a:r>
              <a:rPr lang="lv-LV" sz="3600" b="1" dirty="0">
                <a:latin typeface="+mn-lt"/>
                <a:cs typeface="Arial" panose="020B0604020202020204" pitchFamily="34" charset="0"/>
              </a:rPr>
              <a:t>Vienpersoniski un koleģiāli pieņemto lēmumu skaits pārskata gadā</a:t>
            </a:r>
          </a:p>
        </p:txBody>
      </p:sp>
      <p:graphicFrame>
        <p:nvGraphicFramePr>
          <p:cNvPr id="8" name="Satura vietturis 7">
            <a:extLst>
              <a:ext uri="{FF2B5EF4-FFF2-40B4-BE49-F238E27FC236}">
                <a16:creationId xmlns:a16="http://schemas.microsoft.com/office/drawing/2014/main" id="{0F7461AD-CFDD-D994-87E9-29195A7430A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1537636"/>
              </p:ext>
            </p:extLst>
          </p:nvPr>
        </p:nvGraphicFramePr>
        <p:xfrm>
          <a:off x="648929" y="1595747"/>
          <a:ext cx="5326998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Satura vietturis 10">
            <a:extLst>
              <a:ext uri="{FF2B5EF4-FFF2-40B4-BE49-F238E27FC236}">
                <a16:creationId xmlns:a16="http://schemas.microsoft.com/office/drawing/2014/main" id="{7CC3891C-6923-D1A0-5B14-948B7B15D4F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15646250"/>
              </p:ext>
            </p:extLst>
          </p:nvPr>
        </p:nvGraphicFramePr>
        <p:xfrm>
          <a:off x="6664837" y="1595747"/>
          <a:ext cx="5046871" cy="4703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729F5CA-18DA-582E-C68D-B54C680BE6FE}"/>
              </a:ext>
            </a:extLst>
          </p:cNvPr>
          <p:cNvSpPr txBox="1"/>
          <p:nvPr/>
        </p:nvSpPr>
        <p:spPr>
          <a:xfrm>
            <a:off x="176980" y="6449961"/>
            <a:ext cx="4454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*Lēmumu veidus skatīt skaidrojumā</a:t>
            </a:r>
          </a:p>
        </p:txBody>
      </p:sp>
    </p:spTree>
    <p:extLst>
      <p:ext uri="{BB962C8B-B14F-4D97-AF65-F5344CB8AC3E}">
        <p14:creationId xmlns:p14="http://schemas.microsoft.com/office/powerpoint/2010/main" val="328408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21496C0-A967-B36C-E0CB-597A2885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857"/>
          </a:xfrm>
        </p:spPr>
        <p:txBody>
          <a:bodyPr>
            <a:noAutofit/>
          </a:bodyPr>
          <a:lstStyle/>
          <a:p>
            <a:r>
              <a:rPr lang="lv-LV" sz="3600" b="1" dirty="0">
                <a:latin typeface="+mn-lt"/>
                <a:cs typeface="Arial" panose="020B0604020202020204" pitchFamily="34" charset="0"/>
              </a:rPr>
              <a:t>Aizbildņu un audžuģimeņu skaits uz pārskata gada 31.decembri</a:t>
            </a:r>
          </a:p>
        </p:txBody>
      </p:sp>
      <p:graphicFrame>
        <p:nvGraphicFramePr>
          <p:cNvPr id="7" name="Satura vietturis 6">
            <a:extLst>
              <a:ext uri="{FF2B5EF4-FFF2-40B4-BE49-F238E27FC236}">
                <a16:creationId xmlns:a16="http://schemas.microsoft.com/office/drawing/2014/main" id="{E19A4C2F-D350-A11A-886A-4D66DA24D88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1564652"/>
              </p:ext>
            </p:extLst>
          </p:nvPr>
        </p:nvGraphicFramePr>
        <p:xfrm>
          <a:off x="0" y="1454727"/>
          <a:ext cx="11718637" cy="5403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7467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–2022 dizains">
  <a:themeElements>
    <a:clrScheme name="Office 2013–2022 dizai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–2022 dizains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–2022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305</Words>
  <Application>Microsoft Office PowerPoint</Application>
  <PresentationFormat>Platekrāna</PresentationFormat>
  <Paragraphs>56</Paragraphs>
  <Slides>20</Slides>
  <Notes>6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Courier New</vt:lpstr>
      <vt:lpstr>Times-Roman</vt:lpstr>
      <vt:lpstr>Office 2013–2022 dizains</vt:lpstr>
      <vt:lpstr>Aizkraukles novada bāriņtiesa </vt:lpstr>
      <vt:lpstr>Bāriņtiesas darbinieki </vt:lpstr>
      <vt:lpstr>PowerPoint prezentācija</vt:lpstr>
      <vt:lpstr>Bāriņtiesā saņemto un nosūtīto dokumentu skaits </vt:lpstr>
      <vt:lpstr>Ģimeņu skaits, kurās netiek pietiekami nodrošināta bērna attīstība un audzināšana un par kurām Bāriņtiesa informēja Sociālo dienestu vai citu atbildīgo institūciju (pārskata gadā)</vt:lpstr>
      <vt:lpstr>Bāriņtiesas lietvedībā esošu aktīvo lietu skaits pārskata gadā</vt:lpstr>
      <vt:lpstr>Bāriņtiesā uzsākto lietu skaits pārskata gadā </vt:lpstr>
      <vt:lpstr>Vienpersoniski un koleģiāli pieņemto lēmumu skaits pārskata gadā</vt:lpstr>
      <vt:lpstr>Aizbildņu un audžuģimeņu skaits uz pārskata gada 31.decembri</vt:lpstr>
      <vt:lpstr>Ārpusģimenes aprūpē esošo bērnu skaits uz pārskata gada 31.decmbri </vt:lpstr>
      <vt:lpstr>Aizgādņu skaits un aizgādnībā esošu personu skaits uz pārskata gada 31.decembri</vt:lpstr>
      <vt:lpstr>Adopcijas lietas</vt:lpstr>
      <vt:lpstr>Prasības pieteikumi aizgādības tiesību atņemšanai un pieteikumi par pagaidu aizsardzību pret vardarbību</vt:lpstr>
      <vt:lpstr>Bērna tiesību un interešu pārstāvība administratīvajā procesā</vt:lpstr>
      <vt:lpstr>Bērna tiesību un interešu pārstāvība krimināllietās (fiziskā un seksuālā vardarbība)</vt:lpstr>
      <vt:lpstr>Bāriņtiesas piedalīšanās tiesas sēdēs (skaits)</vt:lpstr>
      <vt:lpstr>Bāriņtiesas dalība Aizkraukles novada pašvaldības bērnu tiesību aizsardzības sadarbības grupā un starpprofesionālu tikšanās</vt:lpstr>
      <vt:lpstr>Apliecinājumu skaits un ieņēmumi pārskata gadā</vt:lpstr>
      <vt:lpstr>Apliecinājumu veidi 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Gita Sadovska</dc:creator>
  <cp:lastModifiedBy>Daiga Naroga</cp:lastModifiedBy>
  <cp:revision>3</cp:revision>
  <dcterms:created xsi:type="dcterms:W3CDTF">2026-04-08T05:20:44Z</dcterms:created>
  <dcterms:modified xsi:type="dcterms:W3CDTF">2026-04-24T09:34:28Z</dcterms:modified>
</cp:coreProperties>
</file>