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5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76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81" r:id="rId14"/>
    <p:sldId id="279" r:id="rId15"/>
    <p:sldId id="271" r:id="rId16"/>
    <p:sldId id="272" r:id="rId17"/>
    <p:sldId id="273" r:id="rId18"/>
    <p:sldId id="280" r:id="rId19"/>
    <p:sldId id="275" r:id="rId20"/>
    <p:sldId id="282" r:id="rId2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Saņemtie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2023.gadā</c:v>
                </c:pt>
                <c:pt idx="1">
                  <c:v>2024.gadā</c:v>
                </c:pt>
                <c:pt idx="2">
                  <c:v>2025.gadā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4381</c:v>
                </c:pt>
                <c:pt idx="1">
                  <c:v>4605</c:v>
                </c:pt>
                <c:pt idx="2">
                  <c:v>4976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78-4BD2-9BF6-0405BA79D19F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Nosūtītie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2023.gadā</c:v>
                </c:pt>
                <c:pt idx="1">
                  <c:v>2024.gadā</c:v>
                </c:pt>
                <c:pt idx="2">
                  <c:v>2025.gadā</c:v>
                </c:pt>
              </c:strCache>
            </c:strRef>
          </c:cat>
          <c:val>
            <c:numRef>
              <c:f>Lapa1!$C$2:$C$4</c:f>
              <c:numCache>
                <c:formatCode>General</c:formatCode>
                <c:ptCount val="3"/>
                <c:pt idx="0">
                  <c:v>4007</c:v>
                </c:pt>
                <c:pt idx="1">
                  <c:v>4129</c:v>
                </c:pt>
                <c:pt idx="2">
                  <c:v>4407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78-4BD2-9BF6-0405BA79D19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502175679"/>
        <c:axId val="502176639"/>
      </c:barChart>
      <c:catAx>
        <c:axId val="5021756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02176639"/>
        <c:crosses val="autoZero"/>
        <c:auto val="1"/>
        <c:lblAlgn val="ctr"/>
        <c:lblOffset val="100"/>
        <c:noMultiLvlLbl val="0"/>
      </c:catAx>
      <c:valAx>
        <c:axId val="50217663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02175679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050952870021682"/>
          <c:y val="0.91046933765837046"/>
          <c:w val="0.25395669291338585"/>
          <c:h val="7.14984054941386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Kolonna1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2023.gadā</c:v>
                </c:pt>
                <c:pt idx="1">
                  <c:v>2024.gadā</c:v>
                </c:pt>
                <c:pt idx="2">
                  <c:v>2025.gadā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51-48E7-88E3-CC4A04DDE8A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491417871"/>
        <c:axId val="491421231"/>
      </c:barChart>
      <c:catAx>
        <c:axId val="491417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1421231"/>
        <c:crosses val="autoZero"/>
        <c:auto val="1"/>
        <c:lblAlgn val="ctr"/>
        <c:lblOffset val="100"/>
        <c:noMultiLvlLbl val="0"/>
      </c:catAx>
      <c:valAx>
        <c:axId val="491421231"/>
        <c:scaling>
          <c:orientation val="minMax"/>
          <c:max val="3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1417871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2023.gadā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Par pagaidu aizsardzību pret vardarbību</c:v>
                </c:pt>
                <c:pt idx="1">
                  <c:v>Par aizgādības tiesību atņemšanu</c:v>
                </c:pt>
              </c:strCache>
            </c:strRef>
          </c:cat>
          <c:val>
            <c:numRef>
              <c:f>Lapa1!$B$2:$B$3</c:f>
              <c:numCache>
                <c:formatCode>General</c:formatCode>
                <c:ptCount val="2"/>
                <c:pt idx="0">
                  <c:v>1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DE-4C8F-93FA-F125F8D49380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2024.gadā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dLbl>
              <c:idx val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BDE-4C8F-93FA-F125F8D493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Par pagaidu aizsardzību pret vardarbību</c:v>
                </c:pt>
                <c:pt idx="1">
                  <c:v>Par aizgādības tiesību atņemšanu</c:v>
                </c:pt>
              </c:strCache>
            </c:strRef>
          </c:cat>
          <c:val>
            <c:numRef>
              <c:f>Lapa1!$C$2:$C$3</c:f>
              <c:numCache>
                <c:formatCode>General</c:formatCode>
                <c:ptCount val="2"/>
                <c:pt idx="0">
                  <c:v>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DE-4C8F-93FA-F125F8D49380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2025.gadā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dLbl>
              <c:idx val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9BDE-4C8F-93FA-F125F8D493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Par pagaidu aizsardzību pret vardarbību</c:v>
                </c:pt>
                <c:pt idx="1">
                  <c:v>Par aizgādības tiesību atņemšanu</c:v>
                </c:pt>
              </c:strCache>
            </c:strRef>
          </c:cat>
          <c:val>
            <c:numRef>
              <c:f>Lapa1!$D$2:$D$3</c:f>
              <c:numCache>
                <c:formatCode>General</c:formatCode>
                <c:ptCount val="2"/>
                <c:pt idx="0">
                  <c:v>0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DE-4C8F-93FA-F125F8D4938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513909791"/>
        <c:axId val="513905471"/>
      </c:barChart>
      <c:catAx>
        <c:axId val="5139097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13905471"/>
        <c:crosses val="autoZero"/>
        <c:auto val="1"/>
        <c:lblAlgn val="ctr"/>
        <c:lblOffset val="100"/>
        <c:noMultiLvlLbl val="0"/>
      </c:catAx>
      <c:valAx>
        <c:axId val="5139054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13909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621704895583705"/>
          <c:y val="0.91559584661085847"/>
          <c:w val="0.40905996480553569"/>
          <c:h val="7.6255769896828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2023.gadā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</c:f>
              <c:strCache>
                <c:ptCount val="1"/>
                <c:pt idx="0">
                  <c:v>Administratīvo procesu skaits</c:v>
                </c:pt>
              </c:strCache>
            </c:strRef>
          </c:cat>
          <c:val>
            <c:numRef>
              <c:f>Lapa1!$B$2</c:f>
              <c:numCache>
                <c:formatCode>General</c:formatCode>
                <c:ptCount val="1"/>
                <c:pt idx="0">
                  <c:v>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A6-4031-8878-4172DAE56835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2024.gadā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</c:f>
              <c:strCache>
                <c:ptCount val="1"/>
                <c:pt idx="0">
                  <c:v>Administratīvo procesu skaits</c:v>
                </c:pt>
              </c:strCache>
            </c:strRef>
          </c:cat>
          <c:val>
            <c:numRef>
              <c:f>Lapa1!$C$2</c:f>
              <c:numCache>
                <c:formatCode>General</c:formatCode>
                <c:ptCount val="1"/>
                <c:pt idx="0">
                  <c:v>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6A6-4031-8878-4172DAE56835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2025.gadā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</c:f>
              <c:strCache>
                <c:ptCount val="1"/>
                <c:pt idx="0">
                  <c:v>Administratīvo procesu skaits</c:v>
                </c:pt>
              </c:strCache>
            </c:strRef>
          </c:cat>
          <c:val>
            <c:numRef>
              <c:f>Lapa1!$D$2</c:f>
              <c:numCache>
                <c:formatCode>General</c:formatCode>
                <c:ptCount val="1"/>
                <c:pt idx="0">
                  <c:v>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C5-4E54-B305-73C32EE26CF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1191620288"/>
        <c:axId val="1191630368"/>
      </c:barChart>
      <c:catAx>
        <c:axId val="1191620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1630368"/>
        <c:crosses val="autoZero"/>
        <c:auto val="1"/>
        <c:lblAlgn val="ctr"/>
        <c:lblOffset val="100"/>
        <c:noMultiLvlLbl val="0"/>
      </c:catAx>
      <c:valAx>
        <c:axId val="11916303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1620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739207584723577"/>
          <c:y val="0.89734904528216364"/>
          <c:w val="0.42836517645515526"/>
          <c:h val="8.10074970043696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2023.gadā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Fiziskā/emocionālā vardarbība</c:v>
                </c:pt>
                <c:pt idx="1">
                  <c:v>Seksuālā vardarbība</c:v>
                </c:pt>
              </c:strCache>
            </c:strRef>
          </c:cat>
          <c:val>
            <c:numRef>
              <c:f>Lapa1!$B$2:$B$3</c:f>
              <c:numCache>
                <c:formatCode>General</c:formatCode>
                <c:ptCount val="2"/>
                <c:pt idx="0">
                  <c:v>4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A7-49C0-B988-73F72382E7DC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2024.gadā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Fiziskā/emocionālā vardarbība</c:v>
                </c:pt>
                <c:pt idx="1">
                  <c:v>Seksuālā vardarbība</c:v>
                </c:pt>
              </c:strCache>
            </c:strRef>
          </c:cat>
          <c:val>
            <c:numRef>
              <c:f>Lapa1!$C$2:$C$3</c:f>
              <c:numCache>
                <c:formatCode>General</c:formatCode>
                <c:ptCount val="2"/>
                <c:pt idx="0">
                  <c:v>6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A7-49C0-B988-73F72382E7DC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2025.gadā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Fiziskā/emocionālā vardarbība</c:v>
                </c:pt>
                <c:pt idx="1">
                  <c:v>Seksuālā vardarbība</c:v>
                </c:pt>
              </c:strCache>
            </c:strRef>
          </c:cat>
          <c:val>
            <c:numRef>
              <c:f>Lapa1!$D$2:$D$3</c:f>
              <c:numCache>
                <c:formatCode>General</c:formatCode>
                <c:ptCount val="2"/>
                <c:pt idx="0">
                  <c:v>2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1C-4393-9F48-809B5BDA07A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228826895"/>
        <c:axId val="228827375"/>
      </c:barChart>
      <c:catAx>
        <c:axId val="2288268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8827375"/>
        <c:crosses val="autoZero"/>
        <c:auto val="1"/>
        <c:lblAlgn val="ctr"/>
        <c:lblOffset val="100"/>
        <c:noMultiLvlLbl val="0"/>
      </c:catAx>
      <c:valAx>
        <c:axId val="22882737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8826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452139984208509"/>
          <c:y val="0.91471599948120985"/>
          <c:w val="0.42644295581122427"/>
          <c:h val="7.6965016159790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Tiesas sēžu skaits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AE0-4355-A5B9-C7955440E0A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AE0-4355-A5B9-C7955440E0A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497B-42C2-850A-A7585BD6F3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2023.gadā</c:v>
                </c:pt>
                <c:pt idx="1">
                  <c:v>2024.gadā</c:v>
                </c:pt>
                <c:pt idx="2">
                  <c:v>2025.gadā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99</c:v>
                </c:pt>
                <c:pt idx="1">
                  <c:v>85</c:v>
                </c:pt>
                <c:pt idx="2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E0-4355-A5B9-C7955440E0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6"/>
        <c:overlap val="-58"/>
        <c:axId val="1191618848"/>
        <c:axId val="1191621248"/>
      </c:barChart>
      <c:valAx>
        <c:axId val="119162124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1618848"/>
        <c:crosses val="autoZero"/>
        <c:crossBetween val="between"/>
      </c:valAx>
      <c:catAx>
        <c:axId val="1191618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16212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500435794550308"/>
          <c:y val="0.90046532395093526"/>
          <c:w val="0.2245777433266942"/>
          <c:h val="7.94875235227063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214177660190761"/>
          <c:y val="3.8211034318268104E-2"/>
          <c:w val="0.799382111299346"/>
          <c:h val="0.770140798224951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2023.gadā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Sadarbības grupa</c:v>
                </c:pt>
                <c:pt idx="1">
                  <c:v>Starpprofesionāļu tikšanās (ar izglītības iestādēm)</c:v>
                </c:pt>
              </c:strCache>
            </c:strRef>
          </c:cat>
          <c:val>
            <c:numRef>
              <c:f>Lapa1!$B$2:$B$3</c:f>
              <c:numCache>
                <c:formatCode>General</c:formatCode>
                <c:ptCount val="2"/>
                <c:pt idx="0">
                  <c:v>17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E-4D1A-AFC9-5CC5DF1388D5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2024.gadā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Sadarbības grupa</c:v>
                </c:pt>
                <c:pt idx="1">
                  <c:v>Starpprofesionāļu tikšanās (ar izglītības iestādēm)</c:v>
                </c:pt>
              </c:strCache>
            </c:strRef>
          </c:cat>
          <c:val>
            <c:numRef>
              <c:f>Lapa1!$C$2:$C$3</c:f>
              <c:numCache>
                <c:formatCode>General</c:formatCode>
                <c:ptCount val="2"/>
                <c:pt idx="0">
                  <c:v>18</c:v>
                </c:pt>
                <c:pt idx="1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DE-4D1A-AFC9-5CC5DF1388D5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2025.gadā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Sadarbības grupa</c:v>
                </c:pt>
                <c:pt idx="1">
                  <c:v>Starpprofesionāļu tikšanās (ar izglītības iestādēm)</c:v>
                </c:pt>
              </c:strCache>
            </c:strRef>
          </c:cat>
          <c:val>
            <c:numRef>
              <c:f>Lapa1!$D$2:$D$3</c:f>
              <c:numCache>
                <c:formatCode>General</c:formatCode>
                <c:ptCount val="2"/>
                <c:pt idx="0">
                  <c:v>10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4E-48F2-B3FB-19D46CB74DF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240700847"/>
        <c:axId val="638944799"/>
      </c:barChart>
      <c:catAx>
        <c:axId val="2407008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38944799"/>
        <c:crosses val="autoZero"/>
        <c:auto val="1"/>
        <c:lblAlgn val="ctr"/>
        <c:lblOffset val="100"/>
        <c:noMultiLvlLbl val="0"/>
      </c:catAx>
      <c:valAx>
        <c:axId val="63894479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40700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365542043693141"/>
          <c:y val="0.90402432013303802"/>
          <c:w val="0.42382197342549388"/>
          <c:h val="7.66453402357214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lv-LV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873403573443849"/>
          <c:y val="3.4611800303605916E-2"/>
          <c:w val="0.72220241958119147"/>
          <c:h val="0.771606503326657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2025.gadā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</c:f>
              <c:strCache>
                <c:ptCount val="1"/>
                <c:pt idx="0">
                  <c:v>Ieņēmumi (EUR)</c:v>
                </c:pt>
              </c:strCache>
            </c:strRef>
          </c:cat>
          <c:val>
            <c:numRef>
              <c:f>Lapa1!$B$2</c:f>
              <c:numCache>
                <c:formatCode>General</c:formatCode>
                <c:ptCount val="1"/>
                <c:pt idx="0">
                  <c:v>8934.07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35-4E70-A8DB-6E00A03B4CBF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2024.gadā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335-4E70-A8DB-6E00A03B4C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</c:f>
              <c:strCache>
                <c:ptCount val="1"/>
                <c:pt idx="0">
                  <c:v>Ieņēmumi (EUR)</c:v>
                </c:pt>
              </c:strCache>
            </c:strRef>
          </c:cat>
          <c:val>
            <c:numRef>
              <c:f>Lapa1!$C$2</c:f>
              <c:numCache>
                <c:formatCode>General</c:formatCode>
                <c:ptCount val="1"/>
                <c:pt idx="0">
                  <c:v>8417.9699999999993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35-4E70-A8DB-6E00A03B4CBF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2023.gadā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</c:f>
              <c:strCache>
                <c:ptCount val="1"/>
                <c:pt idx="0">
                  <c:v>Ieņēmumi (EUR)</c:v>
                </c:pt>
              </c:strCache>
            </c:strRef>
          </c:cat>
          <c:val>
            <c:numRef>
              <c:f>Lapa1!$D$2</c:f>
              <c:numCache>
                <c:formatCode>General</c:formatCode>
                <c:ptCount val="1"/>
                <c:pt idx="0">
                  <c:v>8929.24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35-4E70-A8DB-6E00A03B4CB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axId val="519436863"/>
        <c:axId val="519447903"/>
      </c:barChart>
      <c:catAx>
        <c:axId val="519436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19447903"/>
        <c:crosses val="autoZero"/>
        <c:auto val="1"/>
        <c:lblAlgn val="ctr"/>
        <c:lblOffset val="100"/>
        <c:noMultiLvlLbl val="0"/>
      </c:catAx>
      <c:valAx>
        <c:axId val="519447903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19436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353564774395692"/>
          <c:y val="0.89837254500315777"/>
          <c:w val="0.68646431113483697"/>
          <c:h val="7.28549618056636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36943979699417"/>
          <c:y val="0.11997333959052096"/>
          <c:w val="0.64141247902852117"/>
          <c:h val="0.676331832249082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2025.gadā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</c:f>
              <c:strCache>
                <c:ptCount val="1"/>
                <c:pt idx="0">
                  <c:v>Apliecinājumu skaits</c:v>
                </c:pt>
              </c:strCache>
            </c:strRef>
          </c:cat>
          <c:val>
            <c:numRef>
              <c:f>Lapa1!$B$2</c:f>
              <c:numCache>
                <c:formatCode>General</c:formatCode>
                <c:ptCount val="1"/>
                <c:pt idx="0">
                  <c:v>1494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2D-4EB1-9DC5-623BC6E820DB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2024.gadā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</c:f>
              <c:strCache>
                <c:ptCount val="1"/>
                <c:pt idx="0">
                  <c:v>Apliecinājumu skaits</c:v>
                </c:pt>
              </c:strCache>
            </c:strRef>
          </c:cat>
          <c:val>
            <c:numRef>
              <c:f>Lapa1!$C$2</c:f>
              <c:numCache>
                <c:formatCode>General</c:formatCode>
                <c:ptCount val="1"/>
                <c:pt idx="0">
                  <c:v>1354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2D-4EB1-9DC5-623BC6E820DB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2023.gadā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</c:f>
              <c:strCache>
                <c:ptCount val="1"/>
                <c:pt idx="0">
                  <c:v>Apliecinājumu skaits</c:v>
                </c:pt>
              </c:strCache>
            </c:strRef>
          </c:cat>
          <c:val>
            <c:numRef>
              <c:f>Lapa1!$D$2</c:f>
              <c:numCache>
                <c:formatCode>General</c:formatCode>
                <c:ptCount val="1"/>
                <c:pt idx="0">
                  <c:v>1121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2D-4EB1-9DC5-623BC6E820D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axId val="658828720"/>
        <c:axId val="658823440"/>
      </c:barChart>
      <c:catAx>
        <c:axId val="65882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58823440"/>
        <c:crosses val="autoZero"/>
        <c:auto val="1"/>
        <c:lblAlgn val="ctr"/>
        <c:lblOffset val="100"/>
        <c:noMultiLvlLbl val="0"/>
      </c:catAx>
      <c:valAx>
        <c:axId val="658823440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5882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519090295733835"/>
          <c:y val="0.8798915620402773"/>
          <c:w val="0.67344186917199989"/>
          <c:h val="6.30752206014160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811282521472962"/>
          <c:y val="2.6180608073708301E-2"/>
          <c:w val="0.5947693583850634"/>
          <c:h val="0.843979844150837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2023.gadā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Lapa1!$A$2:$A$12</c:f>
              <c:strCache>
                <c:ptCount val="11"/>
                <c:pt idx="0">
                  <c:v>Darījumu apliecināšana</c:v>
                </c:pt>
                <c:pt idx="1">
                  <c:v>Testamentu sastādīšana</c:v>
                </c:pt>
                <c:pt idx="2">
                  <c:v>Testamenta atsaukšana</c:v>
                </c:pt>
                <c:pt idx="3">
                  <c:v>Pilnvaras sagatavošana un apliecināšana </c:v>
                </c:pt>
                <c:pt idx="4">
                  <c:v>Pilnvaras atsaukšana</c:v>
                </c:pt>
                <c:pt idx="5">
                  <c:v>Parakstu apliecināšana</c:v>
                </c:pt>
                <c:pt idx="6">
                  <c:v>Dokumenta noraksta, izraksta vai kopijas pareizības apliecināšana</c:v>
                </c:pt>
                <c:pt idx="7">
                  <c:v>Paraksta uz nostirpinājuma lūguma apliecināšana</c:v>
                </c:pt>
                <c:pt idx="8">
                  <c:v>Nostiprinājuma lūguma satagatvošana</c:v>
                </c:pt>
                <c:pt idx="9">
                  <c:v>Akts par mantojuma/inventāra saraksta sastādīšanu</c:v>
                </c:pt>
                <c:pt idx="10">
                  <c:v>Citu dokumentu projektu sagatavošana</c:v>
                </c:pt>
              </c:strCache>
            </c:strRef>
          </c:cat>
          <c:val>
            <c:numRef>
              <c:f>Lapa1!$B$2:$B$12</c:f>
              <c:numCache>
                <c:formatCode>General</c:formatCode>
                <c:ptCount val="11"/>
                <c:pt idx="0">
                  <c:v>141</c:v>
                </c:pt>
                <c:pt idx="1">
                  <c:v>13</c:v>
                </c:pt>
                <c:pt idx="2">
                  <c:v>0</c:v>
                </c:pt>
                <c:pt idx="3">
                  <c:v>230</c:v>
                </c:pt>
                <c:pt idx="4">
                  <c:v>0</c:v>
                </c:pt>
                <c:pt idx="5">
                  <c:v>48</c:v>
                </c:pt>
                <c:pt idx="6">
                  <c:v>40</c:v>
                </c:pt>
                <c:pt idx="7">
                  <c:v>373</c:v>
                </c:pt>
                <c:pt idx="8">
                  <c:v>238</c:v>
                </c:pt>
                <c:pt idx="9">
                  <c:v>10</c:v>
                </c:pt>
                <c:pt idx="10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25-4BB6-8D29-109E904DF20F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2024.gadā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448-4506-9D86-0C051D1237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Lapa1!$A$2:$A$12</c:f>
              <c:strCache>
                <c:ptCount val="11"/>
                <c:pt idx="0">
                  <c:v>Darījumu apliecināšana</c:v>
                </c:pt>
                <c:pt idx="1">
                  <c:v>Testamentu sastādīšana</c:v>
                </c:pt>
                <c:pt idx="2">
                  <c:v>Testamenta atsaukšana</c:v>
                </c:pt>
                <c:pt idx="3">
                  <c:v>Pilnvaras sagatavošana un apliecināšana </c:v>
                </c:pt>
                <c:pt idx="4">
                  <c:v>Pilnvaras atsaukšana</c:v>
                </c:pt>
                <c:pt idx="5">
                  <c:v>Parakstu apliecināšana</c:v>
                </c:pt>
                <c:pt idx="6">
                  <c:v>Dokumenta noraksta, izraksta vai kopijas pareizības apliecināšana</c:v>
                </c:pt>
                <c:pt idx="7">
                  <c:v>Paraksta uz nostirpinājuma lūguma apliecināšana</c:v>
                </c:pt>
                <c:pt idx="8">
                  <c:v>Nostiprinājuma lūguma satagatvošana</c:v>
                </c:pt>
                <c:pt idx="9">
                  <c:v>Akts par mantojuma/inventāra saraksta sastādīšanu</c:v>
                </c:pt>
                <c:pt idx="10">
                  <c:v>Citu dokumentu projektu sagatavošana</c:v>
                </c:pt>
              </c:strCache>
            </c:strRef>
          </c:cat>
          <c:val>
            <c:numRef>
              <c:f>Lapa1!$C$2:$C$12</c:f>
              <c:numCache>
                <c:formatCode>General</c:formatCode>
                <c:ptCount val="11"/>
                <c:pt idx="0">
                  <c:v>141</c:v>
                </c:pt>
                <c:pt idx="1">
                  <c:v>13</c:v>
                </c:pt>
                <c:pt idx="2">
                  <c:v>0</c:v>
                </c:pt>
                <c:pt idx="3">
                  <c:v>230</c:v>
                </c:pt>
                <c:pt idx="4">
                  <c:v>0</c:v>
                </c:pt>
                <c:pt idx="5">
                  <c:v>217</c:v>
                </c:pt>
                <c:pt idx="6">
                  <c:v>23</c:v>
                </c:pt>
                <c:pt idx="7">
                  <c:v>541</c:v>
                </c:pt>
                <c:pt idx="8">
                  <c:v>215</c:v>
                </c:pt>
                <c:pt idx="9">
                  <c:v>5</c:v>
                </c:pt>
                <c:pt idx="10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25-4BB6-8D29-109E904DF20F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2025.gadā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Lapa1!$A$2:$A$12</c:f>
              <c:strCache>
                <c:ptCount val="11"/>
                <c:pt idx="0">
                  <c:v>Darījumu apliecināšana</c:v>
                </c:pt>
                <c:pt idx="1">
                  <c:v>Testamentu sastādīšana</c:v>
                </c:pt>
                <c:pt idx="2">
                  <c:v>Testamenta atsaukšana</c:v>
                </c:pt>
                <c:pt idx="3">
                  <c:v>Pilnvaras sagatavošana un apliecināšana </c:v>
                </c:pt>
                <c:pt idx="4">
                  <c:v>Pilnvaras atsaukšana</c:v>
                </c:pt>
                <c:pt idx="5">
                  <c:v>Parakstu apliecināšana</c:v>
                </c:pt>
                <c:pt idx="6">
                  <c:v>Dokumenta noraksta, izraksta vai kopijas pareizības apliecināšana</c:v>
                </c:pt>
                <c:pt idx="7">
                  <c:v>Paraksta uz nostirpinājuma lūguma apliecināšana</c:v>
                </c:pt>
                <c:pt idx="8">
                  <c:v>Nostiprinājuma lūguma satagatvošana</c:v>
                </c:pt>
                <c:pt idx="9">
                  <c:v>Akts par mantojuma/inventāra saraksta sastādīšanu</c:v>
                </c:pt>
                <c:pt idx="10">
                  <c:v>Citu dokumentu projektu sagatavošana</c:v>
                </c:pt>
              </c:strCache>
            </c:strRef>
          </c:cat>
          <c:val>
            <c:numRef>
              <c:f>Lapa1!$D$2:$D$12</c:f>
              <c:numCache>
                <c:formatCode>General</c:formatCode>
                <c:ptCount val="11"/>
                <c:pt idx="0">
                  <c:v>159</c:v>
                </c:pt>
                <c:pt idx="1">
                  <c:v>6</c:v>
                </c:pt>
                <c:pt idx="2">
                  <c:v>1</c:v>
                </c:pt>
                <c:pt idx="3">
                  <c:v>306</c:v>
                </c:pt>
                <c:pt idx="4">
                  <c:v>2</c:v>
                </c:pt>
                <c:pt idx="5">
                  <c:v>193</c:v>
                </c:pt>
                <c:pt idx="6">
                  <c:v>81</c:v>
                </c:pt>
                <c:pt idx="7">
                  <c:v>609</c:v>
                </c:pt>
                <c:pt idx="8">
                  <c:v>258</c:v>
                </c:pt>
                <c:pt idx="9">
                  <c:v>2</c:v>
                </c:pt>
                <c:pt idx="10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C1-4827-82AE-659CA6BF323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637285983"/>
        <c:axId val="637287903"/>
      </c:barChart>
      <c:catAx>
        <c:axId val="6372859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37287903"/>
        <c:crosses val="autoZero"/>
        <c:auto val="1"/>
        <c:lblAlgn val="ctr"/>
        <c:lblOffset val="100"/>
        <c:noMultiLvlLbl val="0"/>
      </c:catAx>
      <c:valAx>
        <c:axId val="63728790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37285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942519732319176"/>
          <c:y val="0.92454500743904189"/>
          <c:w val="0.24608878750894778"/>
          <c:h val="4.01442580976812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02172011107307"/>
          <c:y val="5.5635362357896213E-2"/>
          <c:w val="0.8179547529384914"/>
          <c:h val="0.7405231376560362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Ģimeņu skaits (jauni gadījumi)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2023.gadā</c:v>
                </c:pt>
                <c:pt idx="1">
                  <c:v>2024.gadā</c:v>
                </c:pt>
                <c:pt idx="2">
                  <c:v>2025.gadā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91</c:v>
                </c:pt>
                <c:pt idx="1">
                  <c:v>75</c:v>
                </c:pt>
                <c:pt idx="2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30-4FC5-AD07-E4150B36EFF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1798871280"/>
        <c:axId val="1798858800"/>
      </c:barChart>
      <c:catAx>
        <c:axId val="1798871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98858800"/>
        <c:crosses val="autoZero"/>
        <c:auto val="1"/>
        <c:lblAlgn val="ctr"/>
        <c:lblOffset val="100"/>
        <c:noMultiLvlLbl val="0"/>
      </c:catAx>
      <c:valAx>
        <c:axId val="179885880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98871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146601240062382"/>
          <c:y val="0.88961590725157047"/>
          <c:w val="0.36853522385788728"/>
          <c:h val="6.78255217503241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Lietu skaits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2023.gadā</c:v>
                </c:pt>
                <c:pt idx="1">
                  <c:v>2024.gadā</c:v>
                </c:pt>
                <c:pt idx="2">
                  <c:v>2025.gadā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310</c:v>
                </c:pt>
                <c:pt idx="1">
                  <c:v>340</c:v>
                </c:pt>
                <c:pt idx="2">
                  <c:v>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F0-4C9A-A222-5AF9D53E7E5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237831935"/>
        <c:axId val="237832415"/>
      </c:barChart>
      <c:catAx>
        <c:axId val="2378319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37832415"/>
        <c:crosses val="autoZero"/>
        <c:auto val="1"/>
        <c:lblAlgn val="ctr"/>
        <c:lblOffset val="100"/>
        <c:noMultiLvlLbl val="0"/>
      </c:catAx>
      <c:valAx>
        <c:axId val="237832415"/>
        <c:scaling>
          <c:orientation val="minMax"/>
          <c:min val="150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37831935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layout>
        <c:manualLayout>
          <c:xMode val="edge"/>
          <c:yMode val="edge"/>
          <c:x val="0.30317927650348059"/>
          <c:y val="0.90610497276929525"/>
          <c:w val="0.14641684735060292"/>
          <c:h val="8.10074970043696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Jauno lietu skaits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D26-49C9-A38C-FD40D3EB77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2023.gadā</c:v>
                </c:pt>
                <c:pt idx="1">
                  <c:v>2024.gadā</c:v>
                </c:pt>
                <c:pt idx="2">
                  <c:v>2025.gadā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67</c:v>
                </c:pt>
                <c:pt idx="1">
                  <c:v>113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26-49C9-A38C-FD40D3EB77A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1798139520"/>
        <c:axId val="1798135200"/>
      </c:barChart>
      <c:valAx>
        <c:axId val="179813520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98139520"/>
        <c:crosses val="autoZero"/>
        <c:crossBetween val="between"/>
      </c:valAx>
      <c:catAx>
        <c:axId val="1798139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981352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292057242844645"/>
          <c:y val="0.90847134786681172"/>
          <c:w val="0.23178988043161272"/>
          <c:h val="6.8343877948095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33447594535"/>
          <c:y val="4.059383891503595E-2"/>
          <c:w val="0.87687568251048909"/>
          <c:h val="0.7626862924174503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Vienpersoniskie lēmumi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2023.gads</c:v>
                </c:pt>
                <c:pt idx="1">
                  <c:v>2024.gads</c:v>
                </c:pt>
                <c:pt idx="2">
                  <c:v>2025.gads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10</c:v>
                </c:pt>
                <c:pt idx="1">
                  <c:v>11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93-4C59-9D8A-9DEBC197796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5"/>
        <c:axId val="239098127"/>
        <c:axId val="493324415"/>
      </c:barChart>
      <c:catAx>
        <c:axId val="2390981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3324415"/>
        <c:crosses val="autoZero"/>
        <c:auto val="1"/>
        <c:lblAlgn val="ctr"/>
        <c:lblOffset val="100"/>
        <c:noMultiLvlLbl val="0"/>
      </c:catAx>
      <c:valAx>
        <c:axId val="49332441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390981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85396164969463"/>
          <c:y val="0.90697841450307926"/>
          <c:w val="0.55828404666192855"/>
          <c:h val="7.64869607558710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Koleģiāli pieņemtie lēmumi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2023.gads</c:v>
                </c:pt>
                <c:pt idx="1">
                  <c:v>2024.gads</c:v>
                </c:pt>
                <c:pt idx="2">
                  <c:v>2025.gads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216</c:v>
                </c:pt>
                <c:pt idx="1">
                  <c:v>194</c:v>
                </c:pt>
                <c:pt idx="2">
                  <c:v>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D5-492A-80F0-341BA9A7CC5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5"/>
        <c:axId val="2086268383"/>
        <c:axId val="2086268863"/>
      </c:barChart>
      <c:catAx>
        <c:axId val="20862683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86268863"/>
        <c:crosses val="autoZero"/>
        <c:auto val="1"/>
        <c:lblAlgn val="ctr"/>
        <c:lblOffset val="100"/>
        <c:noMultiLvlLbl val="0"/>
      </c:catAx>
      <c:valAx>
        <c:axId val="208626886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86268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240717466327155"/>
          <c:y val="0.90615594673869337"/>
          <c:w val="0.66192518096856445"/>
          <c:h val="7.4943041833955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446964962712995"/>
          <c:y val="3.3057851239669422E-2"/>
          <c:w val="0.63295765112694247"/>
          <c:h val="0.608803279755319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2023.gadā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4"/>
                <c:pt idx="0">
                  <c:v>Aizbildņi</c:v>
                </c:pt>
                <c:pt idx="1">
                  <c:v>Audžuģimenes</c:v>
                </c:pt>
                <c:pt idx="2">
                  <c:v>Viesģimenes</c:v>
                </c:pt>
                <c:pt idx="3">
                  <c:v>Specializētā krīzes audžuģimene</c:v>
                </c:pt>
              </c:strCache>
            </c:strRef>
          </c:cat>
          <c:val>
            <c:numRef>
              <c:f>Lapa1!$B$2:$B$5</c:f>
              <c:numCache>
                <c:formatCode>General</c:formatCode>
                <c:ptCount val="4"/>
                <c:pt idx="0">
                  <c:v>52</c:v>
                </c:pt>
                <c:pt idx="1">
                  <c:v>7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D3-4024-974C-78C351F56D3A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2024.gadā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0837437835133899E-3"/>
                  <c:y val="-7.0511891588672269E-3"/>
                </c:manualLayout>
              </c:layout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0983700578830117E-2"/>
                      <c:h val="4.09327827781420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33E-4243-9838-068B77F2F2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4"/>
                <c:pt idx="0">
                  <c:v>Aizbildņi</c:v>
                </c:pt>
                <c:pt idx="1">
                  <c:v>Audžuģimenes</c:v>
                </c:pt>
                <c:pt idx="2">
                  <c:v>Viesģimenes</c:v>
                </c:pt>
                <c:pt idx="3">
                  <c:v>Specializētā krīzes audžuģimene</c:v>
                </c:pt>
              </c:strCache>
            </c:strRef>
          </c:cat>
          <c:val>
            <c:numRef>
              <c:f>Lapa1!$C$2:$C$5</c:f>
              <c:numCache>
                <c:formatCode>General</c:formatCode>
                <c:ptCount val="4"/>
                <c:pt idx="0">
                  <c:v>42</c:v>
                </c:pt>
                <c:pt idx="1">
                  <c:v>8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D3-4024-974C-78C351F56D3A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2025.gadā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2.7093594587834745E-3"/>
                  <c:y val="-1.5277869543145466E-2"/>
                </c:manualLayout>
              </c:layout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234931929370285E-2"/>
                      <c:h val="2.918064661918803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33E-4243-9838-068B77F2F2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4"/>
                <c:pt idx="0">
                  <c:v>Aizbildņi</c:v>
                </c:pt>
                <c:pt idx="1">
                  <c:v>Audžuģimenes</c:v>
                </c:pt>
                <c:pt idx="2">
                  <c:v>Viesģimenes</c:v>
                </c:pt>
                <c:pt idx="3">
                  <c:v>Specializētā krīzes audžuģimene</c:v>
                </c:pt>
              </c:strCache>
            </c:strRef>
          </c:cat>
          <c:val>
            <c:numRef>
              <c:f>Lapa1!$D$2:$D$5</c:f>
              <c:numCache>
                <c:formatCode>General</c:formatCode>
                <c:ptCount val="4"/>
                <c:pt idx="0">
                  <c:v>36</c:v>
                </c:pt>
                <c:pt idx="1">
                  <c:v>8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D3-4024-974C-78C351F56D3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406149391"/>
        <c:axId val="406147471"/>
      </c:barChart>
      <c:catAx>
        <c:axId val="4061493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6147471"/>
        <c:crosses val="autoZero"/>
        <c:auto val="1"/>
        <c:lblAlgn val="ctr"/>
        <c:lblOffset val="100"/>
        <c:noMultiLvlLbl val="0"/>
      </c:catAx>
      <c:valAx>
        <c:axId val="4061474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6149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111757536307337"/>
          <c:y val="0.74672925095585596"/>
          <c:w val="0.36909480172480819"/>
          <c:h val="6.52365705008797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2023.gadā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dLbl>
              <c:idx val="3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5936554079263143E-2"/>
                      <c:h val="3.447074690980394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6F4-4CED-8FE7-94BFDD1666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4"/>
                <c:pt idx="0">
                  <c:v>Aizbilstamie</c:v>
                </c:pt>
                <c:pt idx="1">
                  <c:v>Audžuģimenē</c:v>
                </c:pt>
                <c:pt idx="2">
                  <c:v>Ilgstošas sociālās aprūpes un sociālās rehabilitācijas institūcijā</c:v>
                </c:pt>
                <c:pt idx="3">
                  <c:v>Specializētā krīzes audžuģimene </c:v>
                </c:pt>
              </c:strCache>
            </c:strRef>
          </c:cat>
          <c:val>
            <c:numRef>
              <c:f>Lapa1!$B$2:$B$5</c:f>
              <c:numCache>
                <c:formatCode>General</c:formatCode>
                <c:ptCount val="4"/>
                <c:pt idx="0">
                  <c:v>72</c:v>
                </c:pt>
                <c:pt idx="1">
                  <c:v>18</c:v>
                </c:pt>
                <c:pt idx="2">
                  <c:v>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B1-4F66-BFF7-114D946074AE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2024.gadā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dLbl>
              <c:idx val="3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8563106330280466E-2"/>
                      <c:h val="3.20794425210448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6F4-4CED-8FE7-94BFDD1666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4"/>
                <c:pt idx="0">
                  <c:v>Aizbilstamie</c:v>
                </c:pt>
                <c:pt idx="1">
                  <c:v>Audžuģimenē</c:v>
                </c:pt>
                <c:pt idx="2">
                  <c:v>Ilgstošas sociālās aprūpes un sociālās rehabilitācijas institūcijā</c:v>
                </c:pt>
                <c:pt idx="3">
                  <c:v>Specializētā krīzes audžuģimene </c:v>
                </c:pt>
              </c:strCache>
            </c:strRef>
          </c:cat>
          <c:val>
            <c:numRef>
              <c:f>Lapa1!$C$2:$C$5</c:f>
              <c:numCache>
                <c:formatCode>General</c:formatCode>
                <c:ptCount val="4"/>
                <c:pt idx="0">
                  <c:v>56</c:v>
                </c:pt>
                <c:pt idx="1">
                  <c:v>16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B1-4F66-BFF7-114D946074AE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2025.gadā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Lapa1!$A$2:$A$5</c:f>
              <c:strCache>
                <c:ptCount val="4"/>
                <c:pt idx="0">
                  <c:v>Aizbilstamie</c:v>
                </c:pt>
                <c:pt idx="1">
                  <c:v>Audžuģimenē</c:v>
                </c:pt>
                <c:pt idx="2">
                  <c:v>Ilgstošas sociālās aprūpes un sociālās rehabilitācijas institūcijā</c:v>
                </c:pt>
                <c:pt idx="3">
                  <c:v>Specializētā krīzes audžuģimene </c:v>
                </c:pt>
              </c:strCache>
            </c:strRef>
          </c:cat>
          <c:val>
            <c:numRef>
              <c:f>Lapa1!$D$2:$D$5</c:f>
              <c:numCache>
                <c:formatCode>General</c:formatCode>
                <c:ptCount val="4"/>
                <c:pt idx="0">
                  <c:v>53</c:v>
                </c:pt>
                <c:pt idx="1">
                  <c:v>16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B1-4F66-BFF7-114D946074A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240700367"/>
        <c:axId val="240697487"/>
      </c:barChart>
      <c:catAx>
        <c:axId val="2407003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40697487"/>
        <c:crosses val="autoZero"/>
        <c:auto val="1"/>
        <c:lblAlgn val="ctr"/>
        <c:lblOffset val="100"/>
        <c:noMultiLvlLbl val="0"/>
      </c:catAx>
      <c:valAx>
        <c:axId val="24069748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407003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410980560204298"/>
          <c:y val="0.91688974523946842"/>
          <c:w val="0.45383389766290622"/>
          <c:h val="6.6371124039218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2023.gadā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659-4382-A4B7-1558C6A5927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659-4382-A4B7-1558C6A592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Aizgādņi (nepilngadīgām personām)</c:v>
                </c:pt>
                <c:pt idx="1">
                  <c:v>Aizgādnībā esošu personu skaits (rīcībspējas ierobežošana pilngadīgām personām)</c:v>
                </c:pt>
              </c:strCache>
            </c:strRef>
          </c:cat>
          <c:val>
            <c:numRef>
              <c:f>Lapa1!$B$2:$B$3</c:f>
              <c:numCache>
                <c:formatCode>General</c:formatCode>
                <c:ptCount val="2"/>
                <c:pt idx="0">
                  <c:v>68</c:v>
                </c:pt>
                <c:pt idx="1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59-4382-A4B7-1558C6A5927A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2024.gadā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Aizgādņi (nepilngadīgām personām)</c:v>
                </c:pt>
                <c:pt idx="1">
                  <c:v>Aizgādnībā esošu personu skaits (rīcībspējas ierobežošana pilngadīgām personām)</c:v>
                </c:pt>
              </c:strCache>
            </c:strRef>
          </c:cat>
          <c:val>
            <c:numRef>
              <c:f>Lapa1!$C$2:$C$3</c:f>
              <c:numCache>
                <c:formatCode>General</c:formatCode>
                <c:ptCount val="2"/>
                <c:pt idx="0">
                  <c:v>66</c:v>
                </c:pt>
                <c:pt idx="1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59-4382-A4B7-1558C6A5927A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2025.gadā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Lapa1!$A$2:$A$3</c:f>
              <c:strCache>
                <c:ptCount val="2"/>
                <c:pt idx="0">
                  <c:v>Aizgādņi (nepilngadīgām personām)</c:v>
                </c:pt>
                <c:pt idx="1">
                  <c:v>Aizgādnībā esošu personu skaits (rīcībspējas ierobežošana pilngadīgām personām)</c:v>
                </c:pt>
              </c:strCache>
            </c:strRef>
          </c:cat>
          <c:val>
            <c:numRef>
              <c:f>Lapa1!$D$2:$D$3</c:f>
              <c:numCache>
                <c:formatCode>General</c:formatCode>
                <c:ptCount val="2"/>
                <c:pt idx="0">
                  <c:v>70</c:v>
                </c:pt>
                <c:pt idx="1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59-4382-A4B7-1558C6A5927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264165391"/>
        <c:axId val="264164431"/>
      </c:barChart>
      <c:catAx>
        <c:axId val="2641653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4164431"/>
        <c:crosses val="autoZero"/>
        <c:auto val="1"/>
        <c:lblAlgn val="ctr"/>
        <c:lblOffset val="100"/>
        <c:noMultiLvlLbl val="0"/>
      </c:catAx>
      <c:valAx>
        <c:axId val="26416443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416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613682293777835"/>
          <c:y val="0.90448493613688141"/>
          <c:w val="0.42406965165957033"/>
          <c:h val="7.21269269891119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10T07:50:52.665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83,'50'-2,"80"-15,-23 2,440-23,-494 35,721-4,-440 9,7272-2,-6795 13,-8 50,-639-41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10T07:51:02.073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CE6F8-D99E-4D8F-96E3-E9BAE8CC1572}" type="datetimeFigureOut">
              <a:rPr lang="lv-LV" smtClean="0"/>
              <a:t>24.04.2026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9EDC6-375C-403E-ACAA-779E872ABA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3929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01707D-4196-4DB2-9E47-57A5DD804E0C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8364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01707D-4196-4DB2-9E47-57A5DD804E0C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166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9EDC6-375C-403E-ACAA-779E872ABA43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9550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01707D-4196-4DB2-9E47-57A5DD804E0C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826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9EDC6-375C-403E-ACAA-779E872ABA43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6294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9EDC6-375C-403E-ACAA-779E872ABA43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6962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6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026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52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1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21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45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93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15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7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25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7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DDF98-C922-483F-97E9-3E76B0201B42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2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5" Type="http://schemas.openxmlformats.org/officeDocument/2006/relationships/image" Target="../media/image6.png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87">
            <a:extLst>
              <a:ext uri="{FF2B5EF4-FFF2-40B4-BE49-F238E27FC236}">
                <a16:creationId xmlns:a16="http://schemas.microsoft.com/office/drawing/2014/main" id="{B7B42F36-B3C1-4247-AF36-090F0134E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2"/>
            <a:ext cx="12188952" cy="68579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89">
            <a:extLst>
              <a:ext uri="{FF2B5EF4-FFF2-40B4-BE49-F238E27FC236}">
                <a16:creationId xmlns:a16="http://schemas.microsoft.com/office/drawing/2014/main" id="{FEF131A2-E574-4D95-A322-C5FF0B64E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latin typeface="Times-Roman"/>
              </a:rPr>
              <a:t>FamilyID=Office_ArchiveTorn</a:t>
            </a:r>
            <a:endParaRPr lang="en-US" dirty="0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955F5370-BFAE-0C2C-A1B6-577D2C6B9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961" y="4942270"/>
            <a:ext cx="8804444" cy="1295388"/>
          </a:xfrm>
        </p:spPr>
        <p:txBody>
          <a:bodyPr anchor="b">
            <a:normAutofit fontScale="90000"/>
          </a:bodyPr>
          <a:lstStyle/>
          <a:p>
            <a:pPr algn="l"/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STXingkai" panose="020B0503020204020204" pitchFamily="2" charset="-122"/>
              </a:rPr>
              <a:t>Aizkraukles novada bāriņtiesa</a:t>
            </a:r>
            <a:br>
              <a:rPr lang="lv-LV" sz="33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lv-LV" sz="3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9F05435F-2FF0-0D5F-0476-B62EC549D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188" y="5898511"/>
            <a:ext cx="3896660" cy="467947"/>
          </a:xfrm>
        </p:spPr>
        <p:txBody>
          <a:bodyPr>
            <a:noAutofit/>
          </a:bodyPr>
          <a:lstStyle/>
          <a:p>
            <a:pPr algn="l"/>
            <a:r>
              <a:rPr lang="lv-LV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Pārskats par 2025.gadu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F4E250B6-B49C-E93D-4005-8AD7151EAC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97" r="10949" b="-3"/>
          <a:stretch>
            <a:fillRect/>
          </a:stretch>
        </p:blipFill>
        <p:spPr>
          <a:xfrm>
            <a:off x="4038601" y="10"/>
            <a:ext cx="4079551" cy="5121732"/>
          </a:xfrm>
          <a:custGeom>
            <a:avLst/>
            <a:gdLst/>
            <a:ahLst/>
            <a:cxnLst/>
            <a:rect l="l" t="t" r="r" b="b"/>
            <a:pathLst>
              <a:path w="4079551" h="5121742">
                <a:moveTo>
                  <a:pt x="0" y="0"/>
                </a:moveTo>
                <a:lnTo>
                  <a:pt x="1995194" y="0"/>
                </a:lnTo>
                <a:lnTo>
                  <a:pt x="2066032" y="17448"/>
                </a:lnTo>
                <a:cubicBezTo>
                  <a:pt x="2128997" y="23966"/>
                  <a:pt x="2110147" y="27214"/>
                  <a:pt x="2159511" y="26888"/>
                </a:cubicBezTo>
                <a:cubicBezTo>
                  <a:pt x="2164432" y="26525"/>
                  <a:pt x="2173850" y="35708"/>
                  <a:pt x="2192911" y="33431"/>
                </a:cubicBezTo>
                <a:cubicBezTo>
                  <a:pt x="2223081" y="37362"/>
                  <a:pt x="2206425" y="48416"/>
                  <a:pt x="2245068" y="52056"/>
                </a:cubicBezTo>
                <a:cubicBezTo>
                  <a:pt x="2241495" y="55478"/>
                  <a:pt x="2279354" y="53783"/>
                  <a:pt x="2283002" y="65933"/>
                </a:cubicBezTo>
                <a:cubicBezTo>
                  <a:pt x="2299420" y="69803"/>
                  <a:pt x="2324641" y="73066"/>
                  <a:pt x="2343575" y="75274"/>
                </a:cubicBezTo>
                <a:cubicBezTo>
                  <a:pt x="2371943" y="81224"/>
                  <a:pt x="2386065" y="87641"/>
                  <a:pt x="2390257" y="91880"/>
                </a:cubicBezTo>
                <a:cubicBezTo>
                  <a:pt x="2418657" y="98611"/>
                  <a:pt x="2415586" y="99822"/>
                  <a:pt x="2452878" y="114104"/>
                </a:cubicBezTo>
                <a:cubicBezTo>
                  <a:pt x="2474763" y="108974"/>
                  <a:pt x="2493568" y="120070"/>
                  <a:pt x="2502728" y="130204"/>
                </a:cubicBezTo>
                <a:cubicBezTo>
                  <a:pt x="2527501" y="139804"/>
                  <a:pt x="2581310" y="162727"/>
                  <a:pt x="2616700" y="165762"/>
                </a:cubicBezTo>
                <a:cubicBezTo>
                  <a:pt x="2670822" y="165032"/>
                  <a:pt x="2655678" y="176304"/>
                  <a:pt x="2679757" y="184874"/>
                </a:cubicBezTo>
                <a:cubicBezTo>
                  <a:pt x="2698501" y="195527"/>
                  <a:pt x="2695893" y="186329"/>
                  <a:pt x="2715454" y="199796"/>
                </a:cubicBezTo>
                <a:lnTo>
                  <a:pt x="2751684" y="215417"/>
                </a:lnTo>
                <a:lnTo>
                  <a:pt x="2795379" y="239878"/>
                </a:lnTo>
                <a:lnTo>
                  <a:pt x="2805381" y="246602"/>
                </a:lnTo>
                <a:cubicBezTo>
                  <a:pt x="2810511" y="246626"/>
                  <a:pt x="2813766" y="247045"/>
                  <a:pt x="2815845" y="247782"/>
                </a:cubicBezTo>
                <a:cubicBezTo>
                  <a:pt x="2815896" y="247881"/>
                  <a:pt x="2815949" y="247980"/>
                  <a:pt x="2816000" y="248079"/>
                </a:cubicBezTo>
                <a:lnTo>
                  <a:pt x="2830764" y="251040"/>
                </a:lnTo>
                <a:cubicBezTo>
                  <a:pt x="2847879" y="251404"/>
                  <a:pt x="2882218" y="277370"/>
                  <a:pt x="2898472" y="276678"/>
                </a:cubicBezTo>
                <a:cubicBezTo>
                  <a:pt x="2905647" y="293133"/>
                  <a:pt x="2902453" y="265766"/>
                  <a:pt x="2929804" y="280704"/>
                </a:cubicBezTo>
                <a:cubicBezTo>
                  <a:pt x="2941996" y="282696"/>
                  <a:pt x="2947122" y="284716"/>
                  <a:pt x="2957338" y="286247"/>
                </a:cubicBezTo>
                <a:cubicBezTo>
                  <a:pt x="2957479" y="286667"/>
                  <a:pt x="2990960" y="289467"/>
                  <a:pt x="2991101" y="289887"/>
                </a:cubicBezTo>
                <a:lnTo>
                  <a:pt x="3015504" y="293980"/>
                </a:lnTo>
                <a:lnTo>
                  <a:pt x="3021078" y="296051"/>
                </a:lnTo>
                <a:lnTo>
                  <a:pt x="3053567" y="292851"/>
                </a:lnTo>
                <a:lnTo>
                  <a:pt x="3069787" y="292672"/>
                </a:lnTo>
                <a:lnTo>
                  <a:pt x="3075539" y="289579"/>
                </a:lnTo>
                <a:cubicBezTo>
                  <a:pt x="3081105" y="287930"/>
                  <a:pt x="3088240" y="287741"/>
                  <a:pt x="3098888" y="290860"/>
                </a:cubicBezTo>
                <a:lnTo>
                  <a:pt x="3101129" y="292153"/>
                </a:lnTo>
                <a:lnTo>
                  <a:pt x="3133932" y="286561"/>
                </a:lnTo>
                <a:cubicBezTo>
                  <a:pt x="3140944" y="284784"/>
                  <a:pt x="3168952" y="294171"/>
                  <a:pt x="3174858" y="290616"/>
                </a:cubicBezTo>
                <a:cubicBezTo>
                  <a:pt x="3230764" y="295457"/>
                  <a:pt x="3264969" y="278925"/>
                  <a:pt x="3333227" y="290351"/>
                </a:cubicBezTo>
                <a:cubicBezTo>
                  <a:pt x="3378919" y="294938"/>
                  <a:pt x="3404596" y="294841"/>
                  <a:pt x="3434083" y="298450"/>
                </a:cubicBezTo>
                <a:cubicBezTo>
                  <a:pt x="3463570" y="302059"/>
                  <a:pt x="3491152" y="308462"/>
                  <a:pt x="3510149" y="312007"/>
                </a:cubicBezTo>
                <a:cubicBezTo>
                  <a:pt x="3529146" y="315552"/>
                  <a:pt x="3524019" y="317217"/>
                  <a:pt x="3548064" y="319723"/>
                </a:cubicBezTo>
                <a:cubicBezTo>
                  <a:pt x="3572109" y="322229"/>
                  <a:pt x="3631075" y="320322"/>
                  <a:pt x="3654421" y="327043"/>
                </a:cubicBezTo>
                <a:cubicBezTo>
                  <a:pt x="3679638" y="326359"/>
                  <a:pt x="3682937" y="337391"/>
                  <a:pt x="3696714" y="336075"/>
                </a:cubicBezTo>
                <a:cubicBezTo>
                  <a:pt x="3767949" y="352546"/>
                  <a:pt x="3827292" y="349618"/>
                  <a:pt x="3913983" y="346950"/>
                </a:cubicBezTo>
                <a:cubicBezTo>
                  <a:pt x="3971130" y="351831"/>
                  <a:pt x="3970098" y="354607"/>
                  <a:pt x="3995145" y="357420"/>
                </a:cubicBezTo>
                <a:cubicBezTo>
                  <a:pt x="4002790" y="360247"/>
                  <a:pt x="4006581" y="350414"/>
                  <a:pt x="4013468" y="354306"/>
                </a:cubicBezTo>
                <a:lnTo>
                  <a:pt x="4048834" y="359505"/>
                </a:lnTo>
                <a:lnTo>
                  <a:pt x="4074799" y="369645"/>
                </a:lnTo>
                <a:lnTo>
                  <a:pt x="4079551" y="370898"/>
                </a:lnTo>
                <a:lnTo>
                  <a:pt x="4079551" y="5121742"/>
                </a:lnTo>
                <a:lnTo>
                  <a:pt x="4068742" y="5113500"/>
                </a:lnTo>
                <a:cubicBezTo>
                  <a:pt x="4063338" y="5107661"/>
                  <a:pt x="4059868" y="5101409"/>
                  <a:pt x="4058894" y="5094665"/>
                </a:cubicBezTo>
                <a:cubicBezTo>
                  <a:pt x="3987852" y="5077156"/>
                  <a:pt x="4047488" y="5077984"/>
                  <a:pt x="3952029" y="5063154"/>
                </a:cubicBezTo>
                <a:cubicBezTo>
                  <a:pt x="3867363" y="5050598"/>
                  <a:pt x="3615061" y="5028910"/>
                  <a:pt x="3557637" y="5010001"/>
                </a:cubicBezTo>
                <a:cubicBezTo>
                  <a:pt x="3479990" y="5000422"/>
                  <a:pt x="3519950" y="4999882"/>
                  <a:pt x="3486145" y="5005680"/>
                </a:cubicBezTo>
                <a:cubicBezTo>
                  <a:pt x="3429218" y="5014226"/>
                  <a:pt x="3425986" y="4996913"/>
                  <a:pt x="3388517" y="4998135"/>
                </a:cubicBezTo>
                <a:cubicBezTo>
                  <a:pt x="3332792" y="4985135"/>
                  <a:pt x="3225211" y="4978839"/>
                  <a:pt x="3151800" y="4964999"/>
                </a:cubicBezTo>
                <a:cubicBezTo>
                  <a:pt x="3089955" y="4955605"/>
                  <a:pt x="3078013" y="4941781"/>
                  <a:pt x="3017820" y="4936923"/>
                </a:cubicBezTo>
                <a:cubicBezTo>
                  <a:pt x="2983861" y="4928606"/>
                  <a:pt x="2965335" y="4947639"/>
                  <a:pt x="2948051" y="4915098"/>
                </a:cubicBezTo>
                <a:cubicBezTo>
                  <a:pt x="2926332" y="4902193"/>
                  <a:pt x="2886343" y="4901643"/>
                  <a:pt x="2850186" y="4894812"/>
                </a:cubicBezTo>
                <a:cubicBezTo>
                  <a:pt x="2832001" y="4893294"/>
                  <a:pt x="2812810" y="4898744"/>
                  <a:pt x="2773357" y="4888477"/>
                </a:cubicBezTo>
                <a:cubicBezTo>
                  <a:pt x="2743350" y="4880689"/>
                  <a:pt x="2708497" y="4865066"/>
                  <a:pt x="2705025" y="4886289"/>
                </a:cubicBezTo>
                <a:cubicBezTo>
                  <a:pt x="2674575" y="4858628"/>
                  <a:pt x="2685763" y="4877642"/>
                  <a:pt x="2646233" y="4877189"/>
                </a:cubicBezTo>
                <a:cubicBezTo>
                  <a:pt x="2543240" y="4848149"/>
                  <a:pt x="2501889" y="4866909"/>
                  <a:pt x="2424169" y="4851885"/>
                </a:cubicBezTo>
                <a:cubicBezTo>
                  <a:pt x="2404486" y="4833480"/>
                  <a:pt x="2400682" y="4878338"/>
                  <a:pt x="2350685" y="4835310"/>
                </a:cubicBezTo>
                <a:cubicBezTo>
                  <a:pt x="2346969" y="4837458"/>
                  <a:pt x="2324430" y="4815003"/>
                  <a:pt x="2309189" y="4809282"/>
                </a:cubicBezTo>
                <a:cubicBezTo>
                  <a:pt x="2293948" y="4803561"/>
                  <a:pt x="2272811" y="4801970"/>
                  <a:pt x="2259235" y="4800986"/>
                </a:cubicBezTo>
                <a:cubicBezTo>
                  <a:pt x="2245658" y="4800001"/>
                  <a:pt x="2243609" y="4803372"/>
                  <a:pt x="2227729" y="4803372"/>
                </a:cubicBezTo>
                <a:cubicBezTo>
                  <a:pt x="2211848" y="4803372"/>
                  <a:pt x="2190174" y="4790407"/>
                  <a:pt x="2160878" y="4813279"/>
                </a:cubicBezTo>
                <a:cubicBezTo>
                  <a:pt x="2146951" y="4811561"/>
                  <a:pt x="2155252" y="4798893"/>
                  <a:pt x="2144167" y="4793069"/>
                </a:cubicBezTo>
                <a:cubicBezTo>
                  <a:pt x="2138625" y="4790157"/>
                  <a:pt x="2130209" y="4787368"/>
                  <a:pt x="2121162" y="4784859"/>
                </a:cubicBezTo>
                <a:lnTo>
                  <a:pt x="2094401" y="4778344"/>
                </a:lnTo>
                <a:lnTo>
                  <a:pt x="2094882" y="4776919"/>
                </a:lnTo>
                <a:cubicBezTo>
                  <a:pt x="2092677" y="4775558"/>
                  <a:pt x="2089097" y="4774323"/>
                  <a:pt x="2087794" y="4774223"/>
                </a:cubicBezTo>
                <a:cubicBezTo>
                  <a:pt x="2086491" y="4774123"/>
                  <a:pt x="2087466" y="4775159"/>
                  <a:pt x="2094371" y="4778337"/>
                </a:cubicBezTo>
                <a:lnTo>
                  <a:pt x="2094401" y="4778344"/>
                </a:lnTo>
                <a:lnTo>
                  <a:pt x="2093715" y="4780377"/>
                </a:lnTo>
                <a:cubicBezTo>
                  <a:pt x="2089515" y="4780985"/>
                  <a:pt x="2080286" y="4780711"/>
                  <a:pt x="2062375" y="4778549"/>
                </a:cubicBezTo>
                <a:cubicBezTo>
                  <a:pt x="2042674" y="4771181"/>
                  <a:pt x="2014477" y="4774492"/>
                  <a:pt x="1994248" y="4768862"/>
                </a:cubicBezTo>
                <a:cubicBezTo>
                  <a:pt x="1974019" y="4763231"/>
                  <a:pt x="1952871" y="4755713"/>
                  <a:pt x="1937256" y="4751678"/>
                </a:cubicBezTo>
                <a:cubicBezTo>
                  <a:pt x="1907785" y="4744300"/>
                  <a:pt x="1899543" y="4740617"/>
                  <a:pt x="1881810" y="4737737"/>
                </a:cubicBezTo>
                <a:cubicBezTo>
                  <a:pt x="1864077" y="4734858"/>
                  <a:pt x="1845240" y="4734501"/>
                  <a:pt x="1830859" y="4734403"/>
                </a:cubicBezTo>
                <a:cubicBezTo>
                  <a:pt x="1816479" y="4734305"/>
                  <a:pt x="1813540" y="4739700"/>
                  <a:pt x="1795527" y="4737148"/>
                </a:cubicBezTo>
                <a:cubicBezTo>
                  <a:pt x="1766274" y="4729435"/>
                  <a:pt x="1769196" y="4730400"/>
                  <a:pt x="1733366" y="4726150"/>
                </a:cubicBezTo>
                <a:lnTo>
                  <a:pt x="1642377" y="4726617"/>
                </a:lnTo>
                <a:lnTo>
                  <a:pt x="1611957" y="4723904"/>
                </a:lnTo>
                <a:cubicBezTo>
                  <a:pt x="1601202" y="4725929"/>
                  <a:pt x="1590447" y="4714121"/>
                  <a:pt x="1579694" y="4716145"/>
                </a:cubicBezTo>
                <a:lnTo>
                  <a:pt x="1529000" y="4712292"/>
                </a:lnTo>
                <a:cubicBezTo>
                  <a:pt x="1506629" y="4692374"/>
                  <a:pt x="1502551" y="4712551"/>
                  <a:pt x="1486695" y="4707303"/>
                </a:cubicBezTo>
                <a:cubicBezTo>
                  <a:pt x="1459462" y="4696523"/>
                  <a:pt x="1453852" y="4697563"/>
                  <a:pt x="1426366" y="4687718"/>
                </a:cubicBezTo>
                <a:cubicBezTo>
                  <a:pt x="1412560" y="4689453"/>
                  <a:pt x="1397512" y="4684365"/>
                  <a:pt x="1384037" y="4687843"/>
                </a:cubicBezTo>
                <a:lnTo>
                  <a:pt x="1346996" y="4686184"/>
                </a:lnTo>
                <a:lnTo>
                  <a:pt x="1308817" y="4690023"/>
                </a:lnTo>
                <a:lnTo>
                  <a:pt x="1268850" y="4701204"/>
                </a:lnTo>
                <a:cubicBezTo>
                  <a:pt x="1253323" y="4701949"/>
                  <a:pt x="1236826" y="4700974"/>
                  <a:pt x="1218909" y="4697243"/>
                </a:cubicBezTo>
                <a:cubicBezTo>
                  <a:pt x="1204883" y="4695263"/>
                  <a:pt x="1183521" y="4694006"/>
                  <a:pt x="1167081" y="4681108"/>
                </a:cubicBezTo>
                <a:cubicBezTo>
                  <a:pt x="1150641" y="4668210"/>
                  <a:pt x="1027982" y="4656956"/>
                  <a:pt x="1028065" y="4656732"/>
                </a:cubicBezTo>
                <a:cubicBezTo>
                  <a:pt x="997413" y="4653433"/>
                  <a:pt x="998916" y="4666066"/>
                  <a:pt x="983167" y="4667463"/>
                </a:cubicBezTo>
                <a:cubicBezTo>
                  <a:pt x="967418" y="4668859"/>
                  <a:pt x="959283" y="4663456"/>
                  <a:pt x="933575" y="4665113"/>
                </a:cubicBezTo>
                <a:cubicBezTo>
                  <a:pt x="907867" y="4666771"/>
                  <a:pt x="856664" y="4676890"/>
                  <a:pt x="828922" y="4677409"/>
                </a:cubicBezTo>
                <a:cubicBezTo>
                  <a:pt x="808598" y="4677652"/>
                  <a:pt x="807933" y="4665718"/>
                  <a:pt x="785859" y="4661311"/>
                </a:cubicBezTo>
                <a:cubicBezTo>
                  <a:pt x="764346" y="4676275"/>
                  <a:pt x="708123" y="4640980"/>
                  <a:pt x="709519" y="4662282"/>
                </a:cubicBezTo>
                <a:cubicBezTo>
                  <a:pt x="657776" y="4649495"/>
                  <a:pt x="666334" y="4651568"/>
                  <a:pt x="642835" y="4656529"/>
                </a:cubicBezTo>
                <a:lnTo>
                  <a:pt x="617041" y="4662947"/>
                </a:lnTo>
                <a:lnTo>
                  <a:pt x="530174" y="4659157"/>
                </a:lnTo>
                <a:lnTo>
                  <a:pt x="522967" y="4664296"/>
                </a:lnTo>
                <a:lnTo>
                  <a:pt x="505439" y="4665425"/>
                </a:lnTo>
                <a:lnTo>
                  <a:pt x="498947" y="4666124"/>
                </a:lnTo>
                <a:lnTo>
                  <a:pt x="494921" y="4663656"/>
                </a:lnTo>
                <a:cubicBezTo>
                  <a:pt x="492531" y="4662547"/>
                  <a:pt x="490756" y="4662473"/>
                  <a:pt x="489479" y="4664277"/>
                </a:cubicBezTo>
                <a:cubicBezTo>
                  <a:pt x="489277" y="4665254"/>
                  <a:pt x="489077" y="4666231"/>
                  <a:pt x="488876" y="4667208"/>
                </a:cubicBezTo>
                <a:lnTo>
                  <a:pt x="454603" y="4670897"/>
                </a:lnTo>
                <a:lnTo>
                  <a:pt x="208211" y="4676399"/>
                </a:lnTo>
                <a:cubicBezTo>
                  <a:pt x="153499" y="4693629"/>
                  <a:pt x="92158" y="4691047"/>
                  <a:pt x="29399" y="4685637"/>
                </a:cubicBezTo>
                <a:lnTo>
                  <a:pt x="0" y="4683114"/>
                </a:lnTo>
                <a:close/>
              </a:path>
            </a:pathLst>
          </a:custGeom>
        </p:spPr>
      </p:pic>
      <p:pic>
        <p:nvPicPr>
          <p:cNvPr id="15" name="Picture 3" descr="Close up of pages of an open book in a bright studio">
            <a:extLst>
              <a:ext uri="{FF2B5EF4-FFF2-40B4-BE49-F238E27FC236}">
                <a16:creationId xmlns:a16="http://schemas.microsoft.com/office/drawing/2014/main" id="{F9CDFC8D-0DD1-6A06-7E38-6B92CE30B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2" r="21392"/>
          <a:stretch/>
        </p:blipFill>
        <p:spPr>
          <a:xfrm>
            <a:off x="20" y="10"/>
            <a:ext cx="4044282" cy="4706602"/>
          </a:xfrm>
          <a:custGeom>
            <a:avLst/>
            <a:gdLst/>
            <a:ahLst/>
            <a:cxnLst/>
            <a:rect l="l" t="t" r="r" b="b"/>
            <a:pathLst>
              <a:path w="4044302" h="4706612">
                <a:moveTo>
                  <a:pt x="0" y="0"/>
                </a:moveTo>
                <a:lnTo>
                  <a:pt x="4044302" y="0"/>
                </a:lnTo>
                <a:lnTo>
                  <a:pt x="4044302" y="4683603"/>
                </a:lnTo>
                <a:lnTo>
                  <a:pt x="3973451" y="4677522"/>
                </a:lnTo>
                <a:cubicBezTo>
                  <a:pt x="3942015" y="4675526"/>
                  <a:pt x="3910877" y="4674945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  <p:sp>
        <p:nvSpPr>
          <p:cNvPr id="97" name="Freeform: Shape 91">
            <a:extLst>
              <a:ext uri="{FF2B5EF4-FFF2-40B4-BE49-F238E27FC236}">
                <a16:creationId xmlns:a16="http://schemas.microsoft.com/office/drawing/2014/main" id="{696B4F8D-F261-41C2-B0A1-B0899F667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00" y="4774216"/>
            <a:ext cx="7583" cy="4128"/>
          </a:xfrm>
          <a:custGeom>
            <a:avLst/>
            <a:gdLst>
              <a:gd name="connsiteX0" fmla="*/ 495 w 7583"/>
              <a:gd name="connsiteY0" fmla="*/ 7 h 4128"/>
              <a:gd name="connsiteX1" fmla="*/ 7583 w 7583"/>
              <a:gd name="connsiteY1" fmla="*/ 2703 h 4128"/>
              <a:gd name="connsiteX2" fmla="*/ 7102 w 7583"/>
              <a:gd name="connsiteY2" fmla="*/ 4128 h 4128"/>
              <a:gd name="connsiteX3" fmla="*/ 7072 w 7583"/>
              <a:gd name="connsiteY3" fmla="*/ 4121 h 4128"/>
              <a:gd name="connsiteX4" fmla="*/ 495 w 7583"/>
              <a:gd name="connsiteY4" fmla="*/ 7 h 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3" h="4128">
                <a:moveTo>
                  <a:pt x="495" y="7"/>
                </a:moveTo>
                <a:cubicBezTo>
                  <a:pt x="1798" y="107"/>
                  <a:pt x="5378" y="1342"/>
                  <a:pt x="7583" y="2703"/>
                </a:cubicBezTo>
                <a:lnTo>
                  <a:pt x="7102" y="4128"/>
                </a:lnTo>
                <a:lnTo>
                  <a:pt x="7072" y="4121"/>
                </a:lnTo>
                <a:cubicBezTo>
                  <a:pt x="167" y="943"/>
                  <a:pt x="-808" y="-93"/>
                  <a:pt x="495" y="7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A3C7563A-4B20-4E0B-8548-374928B55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00" y="4774216"/>
            <a:ext cx="7583" cy="4128"/>
          </a:xfrm>
          <a:custGeom>
            <a:avLst/>
            <a:gdLst>
              <a:gd name="connsiteX0" fmla="*/ 495 w 7583"/>
              <a:gd name="connsiteY0" fmla="*/ 7 h 4128"/>
              <a:gd name="connsiteX1" fmla="*/ 7583 w 7583"/>
              <a:gd name="connsiteY1" fmla="*/ 2703 h 4128"/>
              <a:gd name="connsiteX2" fmla="*/ 7102 w 7583"/>
              <a:gd name="connsiteY2" fmla="*/ 4128 h 4128"/>
              <a:gd name="connsiteX3" fmla="*/ 7072 w 7583"/>
              <a:gd name="connsiteY3" fmla="*/ 4121 h 4128"/>
              <a:gd name="connsiteX4" fmla="*/ 495 w 7583"/>
              <a:gd name="connsiteY4" fmla="*/ 7 h 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3" h="4128">
                <a:moveTo>
                  <a:pt x="495" y="7"/>
                </a:moveTo>
                <a:cubicBezTo>
                  <a:pt x="1798" y="107"/>
                  <a:pt x="5378" y="1342"/>
                  <a:pt x="7583" y="2703"/>
                </a:cubicBezTo>
                <a:lnTo>
                  <a:pt x="7102" y="4128"/>
                </a:lnTo>
                <a:lnTo>
                  <a:pt x="7072" y="4121"/>
                </a:lnTo>
                <a:cubicBezTo>
                  <a:pt x="167" y="943"/>
                  <a:pt x="-808" y="-93"/>
                  <a:pt x="495" y="7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5A6A414E-BB2F-2154-F5AD-DDB26C66E9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62" r="3588" b="3"/>
          <a:stretch>
            <a:fillRect/>
          </a:stretch>
        </p:blipFill>
        <p:spPr>
          <a:xfrm>
            <a:off x="8118152" y="370899"/>
            <a:ext cx="4073848" cy="5097855"/>
          </a:xfrm>
          <a:custGeom>
            <a:avLst/>
            <a:gdLst/>
            <a:ahLst/>
            <a:cxnLst/>
            <a:rect l="l" t="t" r="r" b="b"/>
            <a:pathLst>
              <a:path w="4073848" h="5097855">
                <a:moveTo>
                  <a:pt x="0" y="0"/>
                </a:moveTo>
                <a:lnTo>
                  <a:pt x="19820" y="5180"/>
                </a:lnTo>
                <a:lnTo>
                  <a:pt x="49402" y="7911"/>
                </a:lnTo>
                <a:cubicBezTo>
                  <a:pt x="58464" y="10327"/>
                  <a:pt x="59058" y="18121"/>
                  <a:pt x="71002" y="17994"/>
                </a:cubicBezTo>
                <a:cubicBezTo>
                  <a:pt x="107266" y="23166"/>
                  <a:pt x="172585" y="27649"/>
                  <a:pt x="221893" y="33346"/>
                </a:cubicBezTo>
                <a:cubicBezTo>
                  <a:pt x="246320" y="29951"/>
                  <a:pt x="281352" y="36453"/>
                  <a:pt x="291482" y="46142"/>
                </a:cubicBezTo>
                <a:cubicBezTo>
                  <a:pt x="303579" y="48837"/>
                  <a:pt x="332739" y="48886"/>
                  <a:pt x="344505" y="46978"/>
                </a:cubicBezTo>
                <a:cubicBezTo>
                  <a:pt x="354949" y="47257"/>
                  <a:pt x="356843" y="50945"/>
                  <a:pt x="370719" y="52379"/>
                </a:cubicBezTo>
                <a:cubicBezTo>
                  <a:pt x="385865" y="55758"/>
                  <a:pt x="418717" y="71770"/>
                  <a:pt x="432980" y="76777"/>
                </a:cubicBezTo>
                <a:cubicBezTo>
                  <a:pt x="447242" y="81784"/>
                  <a:pt x="432737" y="76599"/>
                  <a:pt x="456293" y="82419"/>
                </a:cubicBezTo>
                <a:cubicBezTo>
                  <a:pt x="464698" y="84403"/>
                  <a:pt x="462938" y="92138"/>
                  <a:pt x="481008" y="95827"/>
                </a:cubicBezTo>
                <a:cubicBezTo>
                  <a:pt x="499078" y="99517"/>
                  <a:pt x="539553" y="103782"/>
                  <a:pt x="564714" y="104556"/>
                </a:cubicBezTo>
                <a:cubicBezTo>
                  <a:pt x="592824" y="92037"/>
                  <a:pt x="582974" y="109081"/>
                  <a:pt x="634376" y="93326"/>
                </a:cubicBezTo>
                <a:cubicBezTo>
                  <a:pt x="635698" y="95341"/>
                  <a:pt x="656703" y="94474"/>
                  <a:pt x="678233" y="95822"/>
                </a:cubicBezTo>
                <a:cubicBezTo>
                  <a:pt x="699762" y="97170"/>
                  <a:pt x="745607" y="108465"/>
                  <a:pt x="763555" y="101412"/>
                </a:cubicBezTo>
                <a:lnTo>
                  <a:pt x="921892" y="100673"/>
                </a:lnTo>
                <a:lnTo>
                  <a:pt x="1012783" y="112509"/>
                </a:lnTo>
                <a:cubicBezTo>
                  <a:pt x="1044389" y="114404"/>
                  <a:pt x="1049697" y="123044"/>
                  <a:pt x="1070000" y="119654"/>
                </a:cubicBezTo>
                <a:cubicBezTo>
                  <a:pt x="1104224" y="121839"/>
                  <a:pt x="1082556" y="137881"/>
                  <a:pt x="1122043" y="124964"/>
                </a:cubicBezTo>
                <a:cubicBezTo>
                  <a:pt x="1111251" y="138700"/>
                  <a:pt x="1140599" y="121238"/>
                  <a:pt x="1160906" y="132297"/>
                </a:cubicBezTo>
                <a:cubicBezTo>
                  <a:pt x="1189386" y="124143"/>
                  <a:pt x="1218667" y="134414"/>
                  <a:pt x="1235955" y="135610"/>
                </a:cubicBezTo>
                <a:cubicBezTo>
                  <a:pt x="1253243" y="136806"/>
                  <a:pt x="1239866" y="140567"/>
                  <a:pt x="1264634" y="139474"/>
                </a:cubicBezTo>
                <a:lnTo>
                  <a:pt x="1299612" y="145010"/>
                </a:lnTo>
                <a:cubicBezTo>
                  <a:pt x="1297785" y="140439"/>
                  <a:pt x="1302846" y="141786"/>
                  <a:pt x="1316723" y="142501"/>
                </a:cubicBezTo>
                <a:lnTo>
                  <a:pt x="1353994" y="138427"/>
                </a:lnTo>
                <a:lnTo>
                  <a:pt x="1379571" y="142536"/>
                </a:lnTo>
                <a:cubicBezTo>
                  <a:pt x="1382999" y="142397"/>
                  <a:pt x="1407380" y="137923"/>
                  <a:pt x="1406891" y="134412"/>
                </a:cubicBezTo>
                <a:cubicBezTo>
                  <a:pt x="1433565" y="149140"/>
                  <a:pt x="1436234" y="139888"/>
                  <a:pt x="1463587" y="136134"/>
                </a:cubicBezTo>
                <a:cubicBezTo>
                  <a:pt x="1487038" y="137517"/>
                  <a:pt x="1466824" y="137982"/>
                  <a:pt x="1523495" y="139722"/>
                </a:cubicBezTo>
                <a:cubicBezTo>
                  <a:pt x="1545556" y="155891"/>
                  <a:pt x="1529698" y="128003"/>
                  <a:pt x="1573001" y="150645"/>
                </a:cubicBezTo>
                <a:cubicBezTo>
                  <a:pt x="1575121" y="148880"/>
                  <a:pt x="1601855" y="150499"/>
                  <a:pt x="1615848" y="152274"/>
                </a:cubicBezTo>
                <a:cubicBezTo>
                  <a:pt x="1629840" y="154049"/>
                  <a:pt x="1642482" y="151886"/>
                  <a:pt x="1656958" y="161298"/>
                </a:cubicBezTo>
                <a:cubicBezTo>
                  <a:pt x="1667535" y="164193"/>
                  <a:pt x="1648634" y="159956"/>
                  <a:pt x="1681709" y="164883"/>
                </a:cubicBezTo>
                <a:cubicBezTo>
                  <a:pt x="1714785" y="169810"/>
                  <a:pt x="1822594" y="186492"/>
                  <a:pt x="1855413" y="190858"/>
                </a:cubicBezTo>
                <a:cubicBezTo>
                  <a:pt x="1888232" y="195224"/>
                  <a:pt x="1865150" y="197788"/>
                  <a:pt x="1878624" y="198221"/>
                </a:cubicBezTo>
                <a:cubicBezTo>
                  <a:pt x="1892098" y="198654"/>
                  <a:pt x="1921110" y="191588"/>
                  <a:pt x="1936257" y="193458"/>
                </a:cubicBezTo>
                <a:cubicBezTo>
                  <a:pt x="1955273" y="195364"/>
                  <a:pt x="1958093" y="202665"/>
                  <a:pt x="1969506" y="202296"/>
                </a:cubicBezTo>
                <a:cubicBezTo>
                  <a:pt x="1980059" y="192079"/>
                  <a:pt x="1991264" y="192192"/>
                  <a:pt x="2009543" y="198388"/>
                </a:cubicBezTo>
                <a:cubicBezTo>
                  <a:pt x="2043643" y="201172"/>
                  <a:pt x="2043670" y="190662"/>
                  <a:pt x="2076599" y="192177"/>
                </a:cubicBezTo>
                <a:cubicBezTo>
                  <a:pt x="2091049" y="191598"/>
                  <a:pt x="2098780" y="194892"/>
                  <a:pt x="2122888" y="191618"/>
                </a:cubicBezTo>
                <a:cubicBezTo>
                  <a:pt x="2140054" y="192316"/>
                  <a:pt x="2174542" y="194072"/>
                  <a:pt x="2197782" y="183790"/>
                </a:cubicBezTo>
                <a:cubicBezTo>
                  <a:pt x="2222989" y="182481"/>
                  <a:pt x="2204683" y="182017"/>
                  <a:pt x="2232194" y="184607"/>
                </a:cubicBezTo>
                <a:cubicBezTo>
                  <a:pt x="2265802" y="185125"/>
                  <a:pt x="2279792" y="178894"/>
                  <a:pt x="2299212" y="180376"/>
                </a:cubicBezTo>
                <a:cubicBezTo>
                  <a:pt x="2311858" y="176121"/>
                  <a:pt x="2297536" y="181192"/>
                  <a:pt x="2346142" y="175851"/>
                </a:cubicBezTo>
                <a:cubicBezTo>
                  <a:pt x="2365406" y="185310"/>
                  <a:pt x="2381884" y="172374"/>
                  <a:pt x="2398368" y="174412"/>
                </a:cubicBezTo>
                <a:cubicBezTo>
                  <a:pt x="2424509" y="173378"/>
                  <a:pt x="2488760" y="173491"/>
                  <a:pt x="2512594" y="172027"/>
                </a:cubicBezTo>
                <a:cubicBezTo>
                  <a:pt x="2536428" y="170563"/>
                  <a:pt x="2511059" y="168382"/>
                  <a:pt x="2541375" y="165630"/>
                </a:cubicBezTo>
                <a:cubicBezTo>
                  <a:pt x="2597211" y="177879"/>
                  <a:pt x="2628371" y="155834"/>
                  <a:pt x="2684883" y="153136"/>
                </a:cubicBezTo>
                <a:cubicBezTo>
                  <a:pt x="2719188" y="136064"/>
                  <a:pt x="2743499" y="153798"/>
                  <a:pt x="2781009" y="140733"/>
                </a:cubicBezTo>
                <a:cubicBezTo>
                  <a:pt x="2806393" y="136738"/>
                  <a:pt x="2810080" y="140555"/>
                  <a:pt x="2824377" y="138690"/>
                </a:cubicBezTo>
                <a:cubicBezTo>
                  <a:pt x="2838674" y="136825"/>
                  <a:pt x="2854799" y="132329"/>
                  <a:pt x="2866792" y="129542"/>
                </a:cubicBezTo>
                <a:cubicBezTo>
                  <a:pt x="2873210" y="133180"/>
                  <a:pt x="2923100" y="126770"/>
                  <a:pt x="2921948" y="121966"/>
                </a:cubicBezTo>
                <a:cubicBezTo>
                  <a:pt x="2929361" y="123612"/>
                  <a:pt x="2949852" y="129984"/>
                  <a:pt x="2952165" y="122378"/>
                </a:cubicBezTo>
                <a:cubicBezTo>
                  <a:pt x="2990011" y="122297"/>
                  <a:pt x="3011272" y="121230"/>
                  <a:pt x="3044378" y="131368"/>
                </a:cubicBezTo>
                <a:cubicBezTo>
                  <a:pt x="3067906" y="135145"/>
                  <a:pt x="3051474" y="133118"/>
                  <a:pt x="3066117" y="135515"/>
                </a:cubicBezTo>
                <a:cubicBezTo>
                  <a:pt x="3080761" y="137912"/>
                  <a:pt x="3105156" y="133618"/>
                  <a:pt x="3129038" y="133048"/>
                </a:cubicBezTo>
                <a:cubicBezTo>
                  <a:pt x="3153252" y="133180"/>
                  <a:pt x="3181464" y="137262"/>
                  <a:pt x="3199396" y="138690"/>
                </a:cubicBezTo>
                <a:cubicBezTo>
                  <a:pt x="3217327" y="140118"/>
                  <a:pt x="3221605" y="139775"/>
                  <a:pt x="3236626" y="141617"/>
                </a:cubicBezTo>
                <a:cubicBezTo>
                  <a:pt x="3261693" y="138167"/>
                  <a:pt x="3282756" y="139985"/>
                  <a:pt x="3301529" y="147360"/>
                </a:cubicBezTo>
                <a:cubicBezTo>
                  <a:pt x="3316136" y="149253"/>
                  <a:pt x="3308650" y="153562"/>
                  <a:pt x="3319466" y="155359"/>
                </a:cubicBezTo>
                <a:cubicBezTo>
                  <a:pt x="3330283" y="157156"/>
                  <a:pt x="3337180" y="149032"/>
                  <a:pt x="3366431" y="150998"/>
                </a:cubicBezTo>
                <a:cubicBezTo>
                  <a:pt x="3376837" y="151395"/>
                  <a:pt x="3376489" y="159016"/>
                  <a:pt x="3398712" y="160121"/>
                </a:cubicBezTo>
                <a:cubicBezTo>
                  <a:pt x="3420936" y="161226"/>
                  <a:pt x="3510291" y="165983"/>
                  <a:pt x="3542998" y="167155"/>
                </a:cubicBezTo>
                <a:cubicBezTo>
                  <a:pt x="3575704" y="168327"/>
                  <a:pt x="3562463" y="165109"/>
                  <a:pt x="3578141" y="164774"/>
                </a:cubicBezTo>
                <a:cubicBezTo>
                  <a:pt x="3593820" y="164439"/>
                  <a:pt x="3612368" y="156036"/>
                  <a:pt x="3637070" y="165143"/>
                </a:cubicBezTo>
                <a:cubicBezTo>
                  <a:pt x="3655547" y="160298"/>
                  <a:pt x="3656022" y="171417"/>
                  <a:pt x="3676510" y="174285"/>
                </a:cubicBezTo>
                <a:cubicBezTo>
                  <a:pt x="3687814" y="178343"/>
                  <a:pt x="3701962" y="177166"/>
                  <a:pt x="3711295" y="179965"/>
                </a:cubicBezTo>
                <a:cubicBezTo>
                  <a:pt x="3720627" y="182764"/>
                  <a:pt x="3728005" y="183268"/>
                  <a:pt x="3734909" y="186315"/>
                </a:cubicBezTo>
                <a:cubicBezTo>
                  <a:pt x="3741813" y="189362"/>
                  <a:pt x="3743912" y="195469"/>
                  <a:pt x="3752716" y="198247"/>
                </a:cubicBezTo>
                <a:cubicBezTo>
                  <a:pt x="3761521" y="201025"/>
                  <a:pt x="3775291" y="205915"/>
                  <a:pt x="3785338" y="207746"/>
                </a:cubicBezTo>
                <a:cubicBezTo>
                  <a:pt x="3795386" y="209577"/>
                  <a:pt x="3793861" y="206743"/>
                  <a:pt x="3813002" y="209235"/>
                </a:cubicBezTo>
                <a:cubicBezTo>
                  <a:pt x="3844203" y="214556"/>
                  <a:pt x="3872302" y="218411"/>
                  <a:pt x="3907394" y="217935"/>
                </a:cubicBezTo>
                <a:cubicBezTo>
                  <a:pt x="3913972" y="227642"/>
                  <a:pt x="3924446" y="223236"/>
                  <a:pt x="3938455" y="218099"/>
                </a:cubicBezTo>
                <a:cubicBezTo>
                  <a:pt x="3964643" y="225179"/>
                  <a:pt x="4008872" y="230664"/>
                  <a:pt x="4053670" y="246493"/>
                </a:cubicBezTo>
                <a:cubicBezTo>
                  <a:pt x="4060026" y="249727"/>
                  <a:pt x="4064731" y="252068"/>
                  <a:pt x="4068686" y="253851"/>
                </a:cubicBezTo>
                <a:lnTo>
                  <a:pt x="4073848" y="255820"/>
                </a:lnTo>
                <a:lnTo>
                  <a:pt x="4073848" y="5096562"/>
                </a:lnTo>
                <a:lnTo>
                  <a:pt x="4062380" y="5097855"/>
                </a:lnTo>
                <a:cubicBezTo>
                  <a:pt x="4057192" y="5097055"/>
                  <a:pt x="4053199" y="5094472"/>
                  <a:pt x="4049820" y="5089388"/>
                </a:cubicBezTo>
                <a:cubicBezTo>
                  <a:pt x="4009878" y="5087267"/>
                  <a:pt x="3968705" y="5061632"/>
                  <a:pt x="3943125" y="5073727"/>
                </a:cubicBezTo>
                <a:cubicBezTo>
                  <a:pt x="3944749" y="5052314"/>
                  <a:pt x="3930432" y="5060350"/>
                  <a:pt x="3902578" y="5055197"/>
                </a:cubicBezTo>
                <a:cubicBezTo>
                  <a:pt x="3882656" y="5049199"/>
                  <a:pt x="3839627" y="5036588"/>
                  <a:pt x="3823591" y="5030823"/>
                </a:cubicBezTo>
                <a:cubicBezTo>
                  <a:pt x="3807556" y="5025058"/>
                  <a:pt x="3795270" y="5029266"/>
                  <a:pt x="3779178" y="5023718"/>
                </a:cubicBezTo>
                <a:cubicBezTo>
                  <a:pt x="3786402" y="5005404"/>
                  <a:pt x="3690441" y="5017899"/>
                  <a:pt x="3727041" y="5004453"/>
                </a:cubicBezTo>
                <a:cubicBezTo>
                  <a:pt x="3699629" y="4993542"/>
                  <a:pt x="3709708" y="4998999"/>
                  <a:pt x="3695215" y="5003935"/>
                </a:cubicBezTo>
                <a:cubicBezTo>
                  <a:pt x="3660744" y="4999180"/>
                  <a:pt x="3657695" y="4997754"/>
                  <a:pt x="3617918" y="5002257"/>
                </a:cubicBezTo>
                <a:cubicBezTo>
                  <a:pt x="3600258" y="5001551"/>
                  <a:pt x="3594004" y="4999083"/>
                  <a:pt x="3578292" y="4997633"/>
                </a:cubicBezTo>
                <a:cubicBezTo>
                  <a:pt x="3562580" y="4996183"/>
                  <a:pt x="3553912" y="4997238"/>
                  <a:pt x="3523647" y="4993560"/>
                </a:cubicBezTo>
                <a:cubicBezTo>
                  <a:pt x="3499709" y="4988949"/>
                  <a:pt x="3482330" y="4990238"/>
                  <a:pt x="3462999" y="4987582"/>
                </a:cubicBezTo>
                <a:cubicBezTo>
                  <a:pt x="3443667" y="4984927"/>
                  <a:pt x="3431887" y="4980755"/>
                  <a:pt x="3407661" y="4977626"/>
                </a:cubicBezTo>
                <a:cubicBezTo>
                  <a:pt x="3386862" y="4968882"/>
                  <a:pt x="3308417" y="4989840"/>
                  <a:pt x="3292705" y="4963636"/>
                </a:cubicBezTo>
                <a:cubicBezTo>
                  <a:pt x="3235824" y="4968918"/>
                  <a:pt x="3219730" y="4958334"/>
                  <a:pt x="3172975" y="4953691"/>
                </a:cubicBezTo>
                <a:cubicBezTo>
                  <a:pt x="3127763" y="4948837"/>
                  <a:pt x="3122071" y="4951787"/>
                  <a:pt x="3074842" y="4939189"/>
                </a:cubicBezTo>
                <a:cubicBezTo>
                  <a:pt x="3037951" y="4926629"/>
                  <a:pt x="3018156" y="4922664"/>
                  <a:pt x="2975114" y="4919945"/>
                </a:cubicBezTo>
                <a:cubicBezTo>
                  <a:pt x="2971916" y="4927359"/>
                  <a:pt x="2920569" y="4912496"/>
                  <a:pt x="2912264" y="4910306"/>
                </a:cubicBezTo>
                <a:cubicBezTo>
                  <a:pt x="2913215" y="4915182"/>
                  <a:pt x="2886096" y="4917324"/>
                  <a:pt x="2879068" y="4913219"/>
                </a:cubicBezTo>
                <a:cubicBezTo>
                  <a:pt x="2816888" y="4916083"/>
                  <a:pt x="2797908" y="4934735"/>
                  <a:pt x="2751306" y="4924939"/>
                </a:cubicBezTo>
                <a:cubicBezTo>
                  <a:pt x="2714930" y="4924870"/>
                  <a:pt x="2716667" y="4934409"/>
                  <a:pt x="2664406" y="4934300"/>
                </a:cubicBezTo>
                <a:cubicBezTo>
                  <a:pt x="2642420" y="4938458"/>
                  <a:pt x="2649006" y="4930226"/>
                  <a:pt x="2621651" y="4930533"/>
                </a:cubicBezTo>
                <a:cubicBezTo>
                  <a:pt x="2586738" y="4948131"/>
                  <a:pt x="2549613" y="4936664"/>
                  <a:pt x="2500282" y="4936142"/>
                </a:cubicBezTo>
                <a:cubicBezTo>
                  <a:pt x="2439944" y="4934837"/>
                  <a:pt x="2389504" y="4942093"/>
                  <a:pt x="2337000" y="4934320"/>
                </a:cubicBezTo>
                <a:cubicBezTo>
                  <a:pt x="2317698" y="4940567"/>
                  <a:pt x="2291907" y="4948971"/>
                  <a:pt x="2270703" y="4938111"/>
                </a:cubicBezTo>
                <a:cubicBezTo>
                  <a:pt x="2215033" y="4939841"/>
                  <a:pt x="2221532" y="4944790"/>
                  <a:pt x="2200316" y="4938470"/>
                </a:cubicBezTo>
                <a:cubicBezTo>
                  <a:pt x="2158078" y="4940893"/>
                  <a:pt x="2164891" y="4935351"/>
                  <a:pt x="2126710" y="4932347"/>
                </a:cubicBezTo>
                <a:cubicBezTo>
                  <a:pt x="2095620" y="4927728"/>
                  <a:pt x="2111086" y="4928153"/>
                  <a:pt x="2082324" y="4927593"/>
                </a:cubicBezTo>
                <a:cubicBezTo>
                  <a:pt x="2055130" y="4936130"/>
                  <a:pt x="2036508" y="4925578"/>
                  <a:pt x="2029206" y="4923365"/>
                </a:cubicBezTo>
                <a:cubicBezTo>
                  <a:pt x="2003508" y="4924806"/>
                  <a:pt x="1965456" y="4913048"/>
                  <a:pt x="1969765" y="4928228"/>
                </a:cubicBezTo>
                <a:cubicBezTo>
                  <a:pt x="1933670" y="4907655"/>
                  <a:pt x="1935015" y="4928539"/>
                  <a:pt x="1896446" y="4923240"/>
                </a:cubicBezTo>
                <a:cubicBezTo>
                  <a:pt x="1876120" y="4915707"/>
                  <a:pt x="1849790" y="4911657"/>
                  <a:pt x="1837029" y="4921066"/>
                </a:cubicBezTo>
                <a:cubicBezTo>
                  <a:pt x="1759478" y="4909120"/>
                  <a:pt x="1806390" y="4905512"/>
                  <a:pt x="1727326" y="4892968"/>
                </a:cubicBezTo>
                <a:cubicBezTo>
                  <a:pt x="1686312" y="4886651"/>
                  <a:pt x="1625466" y="4884219"/>
                  <a:pt x="1593578" y="4875201"/>
                </a:cubicBezTo>
                <a:cubicBezTo>
                  <a:pt x="1561690" y="4866183"/>
                  <a:pt x="1553872" y="4870257"/>
                  <a:pt x="1529199" y="4863739"/>
                </a:cubicBezTo>
                <a:cubicBezTo>
                  <a:pt x="1504527" y="4857222"/>
                  <a:pt x="1472957" y="4856729"/>
                  <a:pt x="1453102" y="4853389"/>
                </a:cubicBezTo>
                <a:cubicBezTo>
                  <a:pt x="1433246" y="4850048"/>
                  <a:pt x="1412604" y="4842097"/>
                  <a:pt x="1410062" y="4843700"/>
                </a:cubicBezTo>
                <a:cubicBezTo>
                  <a:pt x="1370061" y="4835203"/>
                  <a:pt x="1358114" y="4845698"/>
                  <a:pt x="1334230" y="4827940"/>
                </a:cubicBezTo>
                <a:cubicBezTo>
                  <a:pt x="1313790" y="4825698"/>
                  <a:pt x="1309169" y="4823751"/>
                  <a:pt x="1287424" y="4823328"/>
                </a:cubicBezTo>
                <a:cubicBezTo>
                  <a:pt x="1265680" y="4822905"/>
                  <a:pt x="1234048" y="4825438"/>
                  <a:pt x="1203760" y="4825401"/>
                </a:cubicBezTo>
                <a:cubicBezTo>
                  <a:pt x="1172376" y="4827120"/>
                  <a:pt x="1171591" y="4843575"/>
                  <a:pt x="1142353" y="4826911"/>
                </a:cubicBezTo>
                <a:cubicBezTo>
                  <a:pt x="1142648" y="4830450"/>
                  <a:pt x="1127453" y="4831600"/>
                  <a:pt x="1123543" y="4831484"/>
                </a:cubicBezTo>
                <a:lnTo>
                  <a:pt x="1092581" y="4833192"/>
                </a:lnTo>
                <a:lnTo>
                  <a:pt x="1089970" y="4827604"/>
                </a:lnTo>
                <a:cubicBezTo>
                  <a:pt x="1078405" y="4825299"/>
                  <a:pt x="1058546" y="4830811"/>
                  <a:pt x="1046990" y="4831800"/>
                </a:cubicBezTo>
                <a:lnTo>
                  <a:pt x="1020627" y="4833537"/>
                </a:lnTo>
                <a:lnTo>
                  <a:pt x="1010602" y="4832752"/>
                </a:lnTo>
                <a:lnTo>
                  <a:pt x="1006327" y="4832812"/>
                </a:lnTo>
                <a:lnTo>
                  <a:pt x="995285" y="4828639"/>
                </a:lnTo>
                <a:cubicBezTo>
                  <a:pt x="985016" y="4827594"/>
                  <a:pt x="977337" y="4820880"/>
                  <a:pt x="971197" y="4819859"/>
                </a:cubicBezTo>
                <a:cubicBezTo>
                  <a:pt x="965058" y="4818838"/>
                  <a:pt x="963247" y="4826590"/>
                  <a:pt x="958444" y="4822516"/>
                </a:cubicBezTo>
                <a:cubicBezTo>
                  <a:pt x="964528" y="4819545"/>
                  <a:pt x="954985" y="4817124"/>
                  <a:pt x="950776" y="4814966"/>
                </a:cubicBezTo>
                <a:lnTo>
                  <a:pt x="912589" y="4812307"/>
                </a:lnTo>
                <a:cubicBezTo>
                  <a:pt x="866435" y="4815189"/>
                  <a:pt x="882762" y="4802056"/>
                  <a:pt x="868646" y="4810372"/>
                </a:cubicBezTo>
                <a:cubicBezTo>
                  <a:pt x="833647" y="4816986"/>
                  <a:pt x="825964" y="4816964"/>
                  <a:pt x="813484" y="4815448"/>
                </a:cubicBezTo>
                <a:cubicBezTo>
                  <a:pt x="774068" y="4820782"/>
                  <a:pt x="767891" y="4822976"/>
                  <a:pt x="717218" y="4827378"/>
                </a:cubicBezTo>
                <a:cubicBezTo>
                  <a:pt x="688925" y="4839908"/>
                  <a:pt x="680839" y="4840723"/>
                  <a:pt x="659409" y="4845952"/>
                </a:cubicBezTo>
                <a:cubicBezTo>
                  <a:pt x="633011" y="4854112"/>
                  <a:pt x="639997" y="4860055"/>
                  <a:pt x="607917" y="4863927"/>
                </a:cubicBezTo>
                <a:cubicBezTo>
                  <a:pt x="591636" y="4868226"/>
                  <a:pt x="579429" y="4878384"/>
                  <a:pt x="569284" y="4882117"/>
                </a:cubicBezTo>
                <a:cubicBezTo>
                  <a:pt x="559139" y="4885850"/>
                  <a:pt x="555067" y="4884639"/>
                  <a:pt x="537968" y="4887374"/>
                </a:cubicBezTo>
                <a:cubicBezTo>
                  <a:pt x="526595" y="4886448"/>
                  <a:pt x="489777" y="4886423"/>
                  <a:pt x="482916" y="4888156"/>
                </a:cubicBezTo>
                <a:cubicBezTo>
                  <a:pt x="463365" y="4898273"/>
                  <a:pt x="445824" y="4886936"/>
                  <a:pt x="411637" y="4886771"/>
                </a:cubicBezTo>
                <a:lnTo>
                  <a:pt x="371262" y="4888142"/>
                </a:lnTo>
                <a:cubicBezTo>
                  <a:pt x="363928" y="4882747"/>
                  <a:pt x="306156" y="4880831"/>
                  <a:pt x="302060" y="4873520"/>
                </a:cubicBezTo>
                <a:cubicBezTo>
                  <a:pt x="280888" y="4866176"/>
                  <a:pt x="280811" y="4847663"/>
                  <a:pt x="248012" y="4840618"/>
                </a:cubicBezTo>
                <a:cubicBezTo>
                  <a:pt x="230331" y="4833575"/>
                  <a:pt x="240156" y="4851312"/>
                  <a:pt x="195979" y="4831260"/>
                </a:cubicBezTo>
                <a:cubicBezTo>
                  <a:pt x="165972" y="4807991"/>
                  <a:pt x="63439" y="4789506"/>
                  <a:pt x="10733" y="4758959"/>
                </a:cubicBezTo>
                <a:lnTo>
                  <a:pt x="0" y="475084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77284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C0F2B03-A819-3299-649B-13FE0EC0F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3457"/>
          </a:xfrm>
        </p:spPr>
        <p:txBody>
          <a:bodyPr>
            <a:normAutofit/>
          </a:bodyPr>
          <a:lstStyle/>
          <a:p>
            <a:r>
              <a:rPr lang="lv-LV" sz="3600" b="1" dirty="0" err="1">
                <a:latin typeface="+mn-lt"/>
                <a:cs typeface="Arial" panose="020B0604020202020204" pitchFamily="34" charset="0"/>
              </a:rPr>
              <a:t>Ārpusģimenes</a:t>
            </a:r>
            <a:r>
              <a:rPr lang="lv-LV" sz="3600" b="1" dirty="0">
                <a:latin typeface="+mn-lt"/>
                <a:cs typeface="Arial" panose="020B0604020202020204" pitchFamily="34" charset="0"/>
              </a:rPr>
              <a:t> aprūpē esošo bērnu skaits uz pārskata gada 31.decmbri 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0B442A30-1798-F321-3B16-C7458E33E6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99792327"/>
              </p:ext>
            </p:extLst>
          </p:nvPr>
        </p:nvGraphicFramePr>
        <p:xfrm>
          <a:off x="969911" y="1391643"/>
          <a:ext cx="9670472" cy="5310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4881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B22FB67-A328-ADA2-DA6E-F56D66770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9566"/>
          </a:xfrm>
        </p:spPr>
        <p:txBody>
          <a:bodyPr>
            <a:normAutofit fontScale="90000"/>
          </a:bodyPr>
          <a:lstStyle/>
          <a:p>
            <a:r>
              <a:rPr lang="lv-LV" sz="3600" b="1" dirty="0">
                <a:latin typeface="+mn-lt"/>
                <a:cs typeface="Arial" panose="020B0604020202020204" pitchFamily="34" charset="0"/>
              </a:rPr>
              <a:t>Aizgādņu skaits un aizgādnībā esošu personu skaits uz pārskata gada 31.decembri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F9BBBAA9-99FA-15EC-2A26-DDAED8A08D2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02109029"/>
              </p:ext>
            </p:extLst>
          </p:nvPr>
        </p:nvGraphicFramePr>
        <p:xfrm>
          <a:off x="838200" y="1605781"/>
          <a:ext cx="10349215" cy="4887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8368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54BF8CE-EE88-F344-2694-04080BB37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latin typeface="+mn-lt"/>
                <a:cs typeface="Arial" panose="020B0604020202020204" pitchFamily="34" charset="0"/>
              </a:rPr>
              <a:t>Adopcijas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  <a:t>lietas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BDCCE966-970B-5ED3-6A5D-33F64941608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42047999"/>
              </p:ext>
            </p:extLst>
          </p:nvPr>
        </p:nvGraphicFramePr>
        <p:xfrm>
          <a:off x="1295400" y="1768987"/>
          <a:ext cx="10099675" cy="4464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1157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BCF628D-C77E-AD32-B516-080D32DF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</p:spPr>
        <p:txBody>
          <a:bodyPr/>
          <a:lstStyle/>
          <a:p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Prasības pieteikumi aizgādības tiesību atņemšanai un pieteikumi par pagaidu aizsardzību pret vardarbību</a:t>
            </a:r>
            <a:endParaRPr lang="lv-LV" dirty="0"/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622244AE-54B8-01E6-4AC3-DB234E8E0F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109978"/>
              </p:ext>
            </p:extLst>
          </p:nvPr>
        </p:nvGraphicFramePr>
        <p:xfrm>
          <a:off x="746760" y="1536192"/>
          <a:ext cx="10728960" cy="4622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3665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C81D3B-72A0-FC85-35A4-612EE09B0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3384"/>
          </a:xfrm>
        </p:spPr>
        <p:txBody>
          <a:bodyPr/>
          <a:lstStyle/>
          <a:p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Bērna 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tiesību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un interešu pārstāvība administratīvajā procesā</a:t>
            </a:r>
            <a:endParaRPr lang="lv-LV" dirty="0"/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24E535F0-070B-A384-00FE-36C0328B3B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626815"/>
              </p:ext>
            </p:extLst>
          </p:nvPr>
        </p:nvGraphicFramePr>
        <p:xfrm>
          <a:off x="1108364" y="1945698"/>
          <a:ext cx="1024543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132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D9FFA1-503E-1B7D-449F-20C429B35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1930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  <a:t>Bērna tiesību un interešu pārstāvība krimināllietās (fiziskā un seksuālā vardarbība)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66097C71-0314-3D1E-90CB-E730AAFF667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1279699"/>
              </p:ext>
            </p:extLst>
          </p:nvPr>
        </p:nvGraphicFramePr>
        <p:xfrm>
          <a:off x="838200" y="1718398"/>
          <a:ext cx="10291618" cy="4579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7131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0B52FE6-F444-E6F8-5F5F-218DCF8C5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0143"/>
            <a:ext cx="10515600" cy="765747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  <a:t>Bāriņtiesas </a:t>
            </a:r>
            <a:r>
              <a:rPr lang="lv-LV" sz="3600" b="1" dirty="0">
                <a:latin typeface="+mn-lt"/>
                <a:cs typeface="Arial" panose="020B0604020202020204" pitchFamily="34" charset="0"/>
              </a:rPr>
              <a:t>piedalīšanās</a:t>
            </a:r>
            <a: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  <a:t> tiesas sēdēs (skaits)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3A298F27-D8E7-CDD9-14C5-DB10AEE1958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60265915"/>
              </p:ext>
            </p:extLst>
          </p:nvPr>
        </p:nvGraphicFramePr>
        <p:xfrm>
          <a:off x="838199" y="1562239"/>
          <a:ext cx="9912928" cy="4434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7B13028-F608-91B8-EDDA-46204B5BFBFD}"/>
              </a:ext>
            </a:extLst>
          </p:cNvPr>
          <p:cNvSpPr txBox="1"/>
          <p:nvPr/>
        </p:nvSpPr>
        <p:spPr>
          <a:xfrm>
            <a:off x="0" y="6550223"/>
            <a:ext cx="4454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*Lēmuma veidus skatīt skaidrojumā</a:t>
            </a:r>
          </a:p>
        </p:txBody>
      </p:sp>
    </p:spTree>
    <p:extLst>
      <p:ext uri="{BB962C8B-B14F-4D97-AF65-F5344CB8AC3E}">
        <p14:creationId xmlns:p14="http://schemas.microsoft.com/office/powerpoint/2010/main" val="1886005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4EB9526-3021-193D-4363-644F546FC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32" y="229611"/>
            <a:ext cx="10572135" cy="1216746"/>
          </a:xfrm>
        </p:spPr>
        <p:txBody>
          <a:bodyPr>
            <a:noAutofit/>
          </a:bodyPr>
          <a:lstStyle/>
          <a:p>
            <a:r>
              <a:rPr lang="lv-LV" sz="3200" b="1" dirty="0">
                <a:latin typeface="+mn-lt"/>
                <a:cs typeface="Arial" panose="020B0604020202020204" pitchFamily="34" charset="0"/>
              </a:rPr>
              <a:t>Bāriņtiesas dalība Aizkraukles novada pašvaldības bērnu tiesību aizsardzības sadarbības grupā un </a:t>
            </a:r>
            <a:r>
              <a:rPr lang="lv-LV" sz="3200" b="1" dirty="0" err="1">
                <a:latin typeface="+mn-lt"/>
                <a:cs typeface="Arial" panose="020B0604020202020204" pitchFamily="34" charset="0"/>
              </a:rPr>
              <a:t>starpprofesionālu</a:t>
            </a:r>
            <a:r>
              <a:rPr lang="lv-LV" sz="3200" b="1" dirty="0">
                <a:latin typeface="+mn-lt"/>
                <a:cs typeface="Arial" panose="020B0604020202020204" pitchFamily="34" charset="0"/>
              </a:rPr>
              <a:t> tikšanās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BBC5EFF0-9C39-6ED0-3785-A9B98040D85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46347496"/>
              </p:ext>
            </p:extLst>
          </p:nvPr>
        </p:nvGraphicFramePr>
        <p:xfrm>
          <a:off x="809932" y="1727921"/>
          <a:ext cx="10355263" cy="4598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3224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F98F2CC-D606-EDC7-2CD0-CB8E6893D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4723"/>
          </a:xfrm>
        </p:spPr>
        <p:txBody>
          <a:bodyPr/>
          <a:lstStyle/>
          <a:p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Apliecinājumu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skaits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un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ieņēmumi</a:t>
            </a: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pārskata gadā</a:t>
            </a:r>
            <a:endParaRPr lang="lv-LV" dirty="0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4080EDF2-C188-1F66-3B81-DACEFEFF528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61062692"/>
              </p:ext>
            </p:extLst>
          </p:nvPr>
        </p:nvGraphicFramePr>
        <p:xfrm>
          <a:off x="5474208" y="1545337"/>
          <a:ext cx="5754624" cy="4626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Attēls 7">
            <a:extLst>
              <a:ext uri="{FF2B5EF4-FFF2-40B4-BE49-F238E27FC236}">
                <a16:creationId xmlns:a16="http://schemas.microsoft.com/office/drawing/2014/main" id="{182C69EE-9450-FECC-049B-0907E61F1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24" y="6432390"/>
            <a:ext cx="4474852" cy="377985"/>
          </a:xfrm>
          <a:prstGeom prst="rect">
            <a:avLst/>
          </a:prstGeom>
        </p:spPr>
      </p:pic>
      <p:graphicFrame>
        <p:nvGraphicFramePr>
          <p:cNvPr id="16" name="Satura vietturis 15">
            <a:extLst>
              <a:ext uri="{FF2B5EF4-FFF2-40B4-BE49-F238E27FC236}">
                <a16:creationId xmlns:a16="http://schemas.microsoft.com/office/drawing/2014/main" id="{658D4903-E73F-3AA3-7C52-0AA3C1F22ED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93313210"/>
              </p:ext>
            </p:extLst>
          </p:nvPr>
        </p:nvGraphicFramePr>
        <p:xfrm>
          <a:off x="210312" y="1088136"/>
          <a:ext cx="6153912" cy="534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92704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96731D1-39E4-0E73-9401-12C032518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553" y="91433"/>
            <a:ext cx="9601200" cy="466351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latin typeface="+mn-lt"/>
                <a:cs typeface="Arial" panose="020B0604020202020204" pitchFamily="34" charset="0"/>
              </a:rPr>
              <a:t>Apliecinājumu</a:t>
            </a:r>
            <a: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  <a:t> veidi 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5DE218FE-145D-595C-CDEF-99BD700EEBA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49967803"/>
              </p:ext>
            </p:extLst>
          </p:nvPr>
        </p:nvGraphicFramePr>
        <p:xfrm>
          <a:off x="-1295400" y="384048"/>
          <a:ext cx="13557504" cy="6473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6621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A6FACF2-564E-3E28-608F-5093CE92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705311"/>
            <a:ext cx="9601200" cy="130968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Arial" panose="020B0604020202020204" pitchFamily="34" charset="0"/>
                <a:cs typeface="Arial" panose="020B0604020202020204" pitchFamily="34" charset="0"/>
              </a:rPr>
              <a:t>Bāriņtiesas darbinieki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01AF6FD-1884-78B1-3BCB-021986B0F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594" y="2114704"/>
            <a:ext cx="9601200" cy="36433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400" dirty="0"/>
              <a:t>Bāriņtiesas funkciju un uzdevumu izpildi nodrošina 17 darbinieki: </a:t>
            </a:r>
          </a:p>
          <a:p>
            <a:pPr lvl="2" algn="just">
              <a:buFont typeface="Courier New" panose="02070309020205020404" pitchFamily="49" charset="0"/>
              <a:buChar char="o"/>
            </a:pPr>
            <a:r>
              <a:rPr lang="lv-LV" sz="1800" dirty="0"/>
              <a:t>1 – bāriņtiesas priekšsēdētājs </a:t>
            </a:r>
          </a:p>
          <a:p>
            <a:pPr lvl="2" algn="just">
              <a:buFont typeface="Courier New" panose="02070309020205020404" pitchFamily="49" charset="0"/>
              <a:buChar char="o"/>
            </a:pPr>
            <a:r>
              <a:rPr lang="lv-LV" sz="1800" dirty="0"/>
              <a:t>1 – bāriņtiesas priekšsēdētāja vietnieks </a:t>
            </a:r>
          </a:p>
          <a:p>
            <a:pPr lvl="2" algn="just">
              <a:buFont typeface="Courier New" panose="02070309020205020404" pitchFamily="49" charset="0"/>
              <a:buChar char="o"/>
            </a:pPr>
            <a:r>
              <a:rPr lang="lv-LV" sz="1800" dirty="0"/>
              <a:t>1 – bāriņtiesas priekšsēdētāja palīgs </a:t>
            </a:r>
          </a:p>
          <a:p>
            <a:pPr lvl="2" algn="just">
              <a:buFont typeface="Courier New" panose="02070309020205020404" pitchFamily="49" charset="0"/>
              <a:buChar char="o"/>
            </a:pPr>
            <a:r>
              <a:rPr lang="lv-LV" sz="1800" dirty="0"/>
              <a:t>1 – speciālists bērnu tiesību aizsardzības jautājumos </a:t>
            </a:r>
          </a:p>
          <a:p>
            <a:pPr lvl="2" algn="just">
              <a:buFont typeface="Courier New" panose="02070309020205020404" pitchFamily="49" charset="0"/>
              <a:buChar char="o"/>
            </a:pPr>
            <a:r>
              <a:rPr lang="lv-LV" sz="1800" dirty="0"/>
              <a:t>1 – lietvede </a:t>
            </a:r>
          </a:p>
          <a:p>
            <a:pPr lvl="2" algn="just">
              <a:buFont typeface="Courier New" panose="02070309020205020404" pitchFamily="49" charset="0"/>
              <a:buChar char="o"/>
            </a:pPr>
            <a:r>
              <a:rPr lang="lv-LV" sz="1800" dirty="0"/>
              <a:t>10 – bāriņtiesas locekļi </a:t>
            </a:r>
          </a:p>
          <a:p>
            <a:pPr lvl="2" algn="just">
              <a:buFont typeface="Courier New" panose="02070309020205020404" pitchFamily="49" charset="0"/>
              <a:buChar char="o"/>
            </a:pPr>
            <a:r>
              <a:rPr lang="lv-LV" sz="1800" dirty="0"/>
              <a:t>2 – bāriņtiesas locekļu palīgi </a:t>
            </a:r>
          </a:p>
          <a:p>
            <a:pPr lvl="2" algn="just">
              <a:buFont typeface="Courier New" panose="02070309020205020404" pitchFamily="49" charset="0"/>
              <a:buChar char="o"/>
            </a:pPr>
            <a:endParaRPr lang="lv-LV" sz="1600" dirty="0"/>
          </a:p>
        </p:txBody>
      </p:sp>
    </p:spTree>
    <p:extLst>
      <p:ext uri="{BB962C8B-B14F-4D97-AF65-F5344CB8AC3E}">
        <p14:creationId xmlns:p14="http://schemas.microsoft.com/office/powerpoint/2010/main" val="2128038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56">
            <a:extLst>
              <a:ext uri="{FF2B5EF4-FFF2-40B4-BE49-F238E27FC236}">
                <a16:creationId xmlns:a16="http://schemas.microsoft.com/office/drawing/2014/main" id="{32E62931-8EB4-42BB-BAAB-D8757BE66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CFAAFA0A-431F-EB47-1152-FB11C98F97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662" y="1014414"/>
            <a:ext cx="4984813" cy="3157080"/>
          </a:xfrm>
          <a:noFill/>
        </p:spPr>
        <p:txBody>
          <a:bodyPr>
            <a:normAutofit/>
          </a:bodyPr>
          <a:lstStyle/>
          <a:p>
            <a:pPr algn="l"/>
            <a:r>
              <a:rPr lang="lv-LV" sz="5200" dirty="0"/>
              <a:t>Paldies par uzmanību!</a:t>
            </a:r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96F7A12E-63DA-14DD-483B-A1482F78F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"/>
          <a:stretch>
            <a:fillRect/>
          </a:stretch>
        </p:blipFill>
        <p:spPr>
          <a:xfrm>
            <a:off x="6175213" y="336340"/>
            <a:ext cx="5604892" cy="640050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Rokraksts 4">
                <a:extLst>
                  <a:ext uri="{FF2B5EF4-FFF2-40B4-BE49-F238E27FC236}">
                    <a16:creationId xmlns:a16="http://schemas.microsoft.com/office/drawing/2014/main" id="{89DD52F9-C490-0E01-B26C-206453D7A575}"/>
                  </a:ext>
                </a:extLst>
              </p14:cNvPr>
              <p14:cNvContentPartPr/>
              <p14:nvPr/>
            </p14:nvContentPartPr>
            <p14:xfrm>
              <a:off x="1190400" y="4084845"/>
              <a:ext cx="4097160" cy="36720"/>
            </p14:xfrm>
          </p:contentPart>
        </mc:Choice>
        <mc:Fallback xmlns="">
          <p:pic>
            <p:nvPicPr>
              <p:cNvPr id="5" name="Rokraksts 4">
                <a:extLst>
                  <a:ext uri="{FF2B5EF4-FFF2-40B4-BE49-F238E27FC236}">
                    <a16:creationId xmlns:a16="http://schemas.microsoft.com/office/drawing/2014/main" id="{89DD52F9-C490-0E01-B26C-206453D7A5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72760" y="4049205"/>
                <a:ext cx="4132800" cy="1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Rokraksts 5">
                <a:extLst>
                  <a:ext uri="{FF2B5EF4-FFF2-40B4-BE49-F238E27FC236}">
                    <a16:creationId xmlns:a16="http://schemas.microsoft.com/office/drawing/2014/main" id="{F7E7A5CC-13D0-DAF5-1D27-3E92C0439760}"/>
                  </a:ext>
                </a:extLst>
              </p14:cNvPr>
              <p14:cNvContentPartPr/>
              <p14:nvPr/>
            </p14:nvContentPartPr>
            <p14:xfrm>
              <a:off x="9286800" y="2590485"/>
              <a:ext cx="360" cy="360"/>
            </p14:xfrm>
          </p:contentPart>
        </mc:Choice>
        <mc:Fallback xmlns="">
          <p:pic>
            <p:nvPicPr>
              <p:cNvPr id="6" name="Rokraksts 5">
                <a:extLst>
                  <a:ext uri="{FF2B5EF4-FFF2-40B4-BE49-F238E27FC236}">
                    <a16:creationId xmlns:a16="http://schemas.microsoft.com/office/drawing/2014/main" id="{F7E7A5CC-13D0-DAF5-1D27-3E92C043976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69160" y="2554485"/>
                <a:ext cx="36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02919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56DCF62-88B8-D1C1-90DC-35AED1342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821" y="385916"/>
            <a:ext cx="10611465" cy="608616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lv-LV" sz="2800" dirty="0"/>
              <a:t>Bāriņtiesas funkciju un uzdevumu izpildes nodrošināšanai tiek izmantotas vairākas informācijas sistēmas un reģistri: 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 err="1"/>
              <a:t>Lietvaris</a:t>
            </a:r>
            <a:endParaRPr lang="lv-LV" sz="2000" dirty="0"/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 err="1"/>
              <a:t>Baris</a:t>
            </a:r>
            <a:endParaRPr lang="lv-LV" sz="2000" dirty="0"/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SOPA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Kadri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BUDŽETS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Darba laika uzskaite, 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Darbinieku iesniegumi un personas lietas, 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Tiesību pieprasīšana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Kontu reģistrs (VID)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Tiesu informatīvā sistēma (TIS)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NPAIS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Noziedzīgus nodarījumus izdarījušas personas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Administratīvus pārkāpumus izdarījušas personas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Audžuģimenes informācijas sistēma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Nederīgo dokumentu reģistrs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Administratīvo pārkāpumu atbalsta sistēma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Fizisko personu reģistra informācijas sistēma (FPRIS)</a:t>
            </a:r>
          </a:p>
          <a:p>
            <a:pPr marL="1437894" lvl="4" indent="-514350" algn="just">
              <a:buFont typeface="+mj-lt"/>
              <a:buAutoNum type="arabicPeriod"/>
            </a:pPr>
            <a:r>
              <a:rPr lang="lv-LV" sz="2000" dirty="0"/>
              <a:t>Valsts vienotās datorizētās zemesgrāmatas (VVZD) informācijas sistēma</a:t>
            </a:r>
          </a:p>
        </p:txBody>
      </p:sp>
    </p:spTree>
    <p:extLst>
      <p:ext uri="{BB962C8B-B14F-4D97-AF65-F5344CB8AC3E}">
        <p14:creationId xmlns:p14="http://schemas.microsoft.com/office/powerpoint/2010/main" val="1337808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D22B823-702C-0F64-D4AD-2B5BFE786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0110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+mn-lt"/>
                <a:cs typeface="Arial" panose="020B0604020202020204" pitchFamily="34" charset="0"/>
              </a:rPr>
              <a:t>Bāriņtiesā saņemto un nosūtīto dokumentu skaits 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E8CD1FF6-8D69-A297-F2DE-0D83C90F89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0026374"/>
              </p:ext>
            </p:extLst>
          </p:nvPr>
        </p:nvGraphicFramePr>
        <p:xfrm>
          <a:off x="838200" y="1246909"/>
          <a:ext cx="10515600" cy="4930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197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1A3FFCE2-F55C-40E1-693B-C69A263A0E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8682724"/>
              </p:ext>
            </p:extLst>
          </p:nvPr>
        </p:nvGraphicFramePr>
        <p:xfrm>
          <a:off x="838200" y="1505526"/>
          <a:ext cx="10515600" cy="5197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Virsraksts 1">
            <a:extLst>
              <a:ext uri="{FF2B5EF4-FFF2-40B4-BE49-F238E27FC236}">
                <a16:creationId xmlns:a16="http://schemas.microsoft.com/office/drawing/2014/main" id="{2354300F-0DC3-05D9-D495-F3DF1CF4F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0402"/>
          </a:xfrm>
        </p:spPr>
        <p:txBody>
          <a:bodyPr>
            <a:noAutofit/>
          </a:bodyPr>
          <a:lstStyle/>
          <a:p>
            <a:r>
              <a:rPr lang="lv-LV" sz="2800" b="1" dirty="0">
                <a:latin typeface="+mn-lt"/>
                <a:cs typeface="Times New Roman" panose="02020603050405020304" pitchFamily="18" charset="0"/>
              </a:rPr>
              <a:t>Ģimeņu skaits, kurās netiek pietiekami nodrošināta bērna attīstība un audzināšana un par kurām Bāriņtiesa informēja Sociālo dienestu vai citu atbildīgo institūciju (</a:t>
            </a:r>
            <a:r>
              <a:rPr lang="lv-LV" sz="2800" b="1">
                <a:latin typeface="+mn-lt"/>
                <a:cs typeface="Times New Roman" panose="02020603050405020304" pitchFamily="18" charset="0"/>
              </a:rPr>
              <a:t>pārskata gadā)</a:t>
            </a:r>
            <a:endParaRPr lang="lv-LV" sz="2800" b="1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301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DB08A0D-6D08-AD88-24D4-6C834664D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9639"/>
          </a:xfrm>
        </p:spPr>
        <p:txBody>
          <a:bodyPr>
            <a:normAutofit fontScale="90000"/>
          </a:bodyPr>
          <a:lstStyle/>
          <a:p>
            <a:r>
              <a:rPr lang="lv-LV" sz="4000" b="1" dirty="0">
                <a:latin typeface="+mn-lt"/>
                <a:cs typeface="Arial" panose="020B0604020202020204" pitchFamily="34" charset="0"/>
              </a:rPr>
              <a:t>Bāriņtiesas </a:t>
            </a:r>
            <a:r>
              <a:rPr lang="lv-LV" sz="3600" b="1" dirty="0">
                <a:latin typeface="+mn-lt"/>
                <a:cs typeface="Arial" panose="020B0604020202020204" pitchFamily="34" charset="0"/>
              </a:rPr>
              <a:t>lietvedībā</a:t>
            </a:r>
            <a:r>
              <a:rPr lang="lv-LV" sz="4000" b="1" dirty="0">
                <a:latin typeface="+mn-lt"/>
                <a:cs typeface="Arial" panose="020B0604020202020204" pitchFamily="34" charset="0"/>
              </a:rPr>
              <a:t> esošu aktīvo lietu skaits pārskata gadā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48D4C5FD-A71B-1515-95A1-6E5C1692C6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864138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8797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5B6CEA9-27A1-E4CC-EBEB-31CA7F454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6366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+mn-lt"/>
                <a:cs typeface="Arial" panose="020B0604020202020204" pitchFamily="34" charset="0"/>
              </a:rPr>
              <a:t>Bāriņtiesā uzsākto lietu skaits pārskata gadā 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A581238E-3342-D5EB-E0A1-2A861038FA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9693800"/>
              </p:ext>
            </p:extLst>
          </p:nvPr>
        </p:nvGraphicFramePr>
        <p:xfrm>
          <a:off x="1462549" y="1444752"/>
          <a:ext cx="9601200" cy="5157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4991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CF17E1-3D70-4800-71E0-942B3C5A9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9860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+mn-lt"/>
                <a:cs typeface="Arial" panose="020B0604020202020204" pitchFamily="34" charset="0"/>
              </a:rPr>
              <a:t>Vienpersoniski un koleģiāli pieņemto lēmumu skaits pārskata gadā</a:t>
            </a:r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0F7461AD-CFDD-D994-87E9-29195A7430A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81537636"/>
              </p:ext>
            </p:extLst>
          </p:nvPr>
        </p:nvGraphicFramePr>
        <p:xfrm>
          <a:off x="648929" y="1595747"/>
          <a:ext cx="5326998" cy="4608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7CC3891C-6923-D1A0-5B14-948B7B15D4F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15646250"/>
              </p:ext>
            </p:extLst>
          </p:nvPr>
        </p:nvGraphicFramePr>
        <p:xfrm>
          <a:off x="6664837" y="1595747"/>
          <a:ext cx="5046871" cy="4703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729F5CA-18DA-582E-C68D-B54C680BE6FE}"/>
              </a:ext>
            </a:extLst>
          </p:cNvPr>
          <p:cNvSpPr txBox="1"/>
          <p:nvPr/>
        </p:nvSpPr>
        <p:spPr>
          <a:xfrm>
            <a:off x="176980" y="6449961"/>
            <a:ext cx="4454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*Lēmumu veidus skatīt skaidrojumā</a:t>
            </a:r>
          </a:p>
        </p:txBody>
      </p:sp>
    </p:spTree>
    <p:extLst>
      <p:ext uri="{BB962C8B-B14F-4D97-AF65-F5344CB8AC3E}">
        <p14:creationId xmlns:p14="http://schemas.microsoft.com/office/powerpoint/2010/main" val="3284082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21496C0-A967-B36C-E0CB-597A28851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1857"/>
          </a:xfrm>
        </p:spPr>
        <p:txBody>
          <a:bodyPr>
            <a:noAutofit/>
          </a:bodyPr>
          <a:lstStyle/>
          <a:p>
            <a:r>
              <a:rPr lang="lv-LV" sz="3600" b="1" dirty="0">
                <a:latin typeface="+mn-lt"/>
                <a:cs typeface="Arial" panose="020B0604020202020204" pitchFamily="34" charset="0"/>
              </a:rPr>
              <a:t>Aizbildņu un audžuģimeņu skaits uz pārskata gada 31.decembri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E19A4C2F-D350-A11A-886A-4D66DA24D88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31564652"/>
              </p:ext>
            </p:extLst>
          </p:nvPr>
        </p:nvGraphicFramePr>
        <p:xfrm>
          <a:off x="0" y="1454727"/>
          <a:ext cx="11718637" cy="5403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7467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–2022 dizains">
  <a:themeElements>
    <a:clrScheme name="Office 2013–2022 dizain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–2022 dizains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–2022 dizain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305</Words>
  <Application>Microsoft Office PowerPoint</Application>
  <PresentationFormat>Platekrāna</PresentationFormat>
  <Paragraphs>56</Paragraphs>
  <Slides>20</Slides>
  <Notes>6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20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Courier New</vt:lpstr>
      <vt:lpstr>Times-Roman</vt:lpstr>
      <vt:lpstr>Office 2013–2022 dizains</vt:lpstr>
      <vt:lpstr>Aizkraukles novada bāriņtiesa </vt:lpstr>
      <vt:lpstr>Bāriņtiesas darbinieki </vt:lpstr>
      <vt:lpstr>PowerPoint prezentācija</vt:lpstr>
      <vt:lpstr>Bāriņtiesā saņemto un nosūtīto dokumentu skaits </vt:lpstr>
      <vt:lpstr>Ģimeņu skaits, kurās netiek pietiekami nodrošināta bērna attīstība un audzināšana un par kurām Bāriņtiesa informēja Sociālo dienestu vai citu atbildīgo institūciju (pārskata gadā)</vt:lpstr>
      <vt:lpstr>Bāriņtiesas lietvedībā esošu aktīvo lietu skaits pārskata gadā</vt:lpstr>
      <vt:lpstr>Bāriņtiesā uzsākto lietu skaits pārskata gadā </vt:lpstr>
      <vt:lpstr>Vienpersoniski un koleģiāli pieņemto lēmumu skaits pārskata gadā</vt:lpstr>
      <vt:lpstr>Aizbildņu un audžuģimeņu skaits uz pārskata gada 31.decembri</vt:lpstr>
      <vt:lpstr>Ārpusģimenes aprūpē esošo bērnu skaits uz pārskata gada 31.decmbri </vt:lpstr>
      <vt:lpstr>Aizgādņu skaits un aizgādnībā esošu personu skaits uz pārskata gada 31.decembri</vt:lpstr>
      <vt:lpstr>Adopcijas lietas</vt:lpstr>
      <vt:lpstr>Prasības pieteikumi aizgādības tiesību atņemšanai un pieteikumi par pagaidu aizsardzību pret vardarbību</vt:lpstr>
      <vt:lpstr>Bērna tiesību un interešu pārstāvība administratīvajā procesā</vt:lpstr>
      <vt:lpstr>Bērna tiesību un interešu pārstāvība krimināllietās (fiziskā un seksuālā vardarbība)</vt:lpstr>
      <vt:lpstr>Bāriņtiesas piedalīšanās tiesas sēdēs (skaits)</vt:lpstr>
      <vt:lpstr>Bāriņtiesas dalība Aizkraukles novada pašvaldības bērnu tiesību aizsardzības sadarbības grupā un starpprofesionālu tikšanās</vt:lpstr>
      <vt:lpstr>Apliecinājumu skaits un ieņēmumi pārskata gadā</vt:lpstr>
      <vt:lpstr>Apliecinājumu veidi 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Gita Sadovska</dc:creator>
  <cp:lastModifiedBy>Daiga Naroga</cp:lastModifiedBy>
  <cp:revision>3</cp:revision>
  <dcterms:created xsi:type="dcterms:W3CDTF">2026-04-08T05:20:44Z</dcterms:created>
  <dcterms:modified xsi:type="dcterms:W3CDTF">2026-04-24T09:34:28Z</dcterms:modified>
</cp:coreProperties>
</file>