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2" r:id="rId4"/>
    <p:sldId id="263" r:id="rId5"/>
    <p:sldId id="283" r:id="rId6"/>
    <p:sldId id="297" r:id="rId7"/>
    <p:sldId id="296" r:id="rId8"/>
    <p:sldId id="298" r:id="rId9"/>
    <p:sldId id="270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01167-44FB-46F9-9CC0-8EBE763D7198}" v="2" dt="2026-05-26T06:21:31.049"/>
    <p1510:client id="{7D5F851E-67EE-4408-87A7-DEF018B036B3}" v="15" dt="2026-05-26T08:24:16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Gaišs stils 1 - izcēlum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7386" autoAdjust="0"/>
  </p:normalViewPr>
  <p:slideViewPr>
    <p:cSldViewPr snapToGrid="0">
      <p:cViewPr varScale="1">
        <p:scale>
          <a:sx n="155" d="100"/>
          <a:sy n="155" d="100"/>
        </p:scale>
        <p:origin x="54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7.3122662401574806E-2"/>
          <c:y val="0.12898836558880625"/>
          <c:w val="0.92687733759842517"/>
          <c:h val="0.7332441724136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Tarifs EUR/MWh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2A-4629-BED0-A952ADFB01C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2A-4629-BED0-A952ADFB01C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FB-462A-931C-A8C6DE8DD1B1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72.37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7FB-462A-931C-A8C6DE8DD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Lapa1!$A$2:$A$15</c:f>
              <c:numCache>
                <c:formatCode>General</c:formatCode>
                <c:ptCount val="14"/>
                <c:pt idx="0">
                  <c:v>1.2024999999999999</c:v>
                </c:pt>
                <c:pt idx="1">
                  <c:v>2.2025000000000001</c:v>
                </c:pt>
                <c:pt idx="2">
                  <c:v>3.2025000000000001</c:v>
                </c:pt>
                <c:pt idx="3">
                  <c:v>4.2024999999999997</c:v>
                </c:pt>
                <c:pt idx="4">
                  <c:v>5.2024999999999997</c:v>
                </c:pt>
                <c:pt idx="5">
                  <c:v>6.2024999999999997</c:v>
                </c:pt>
                <c:pt idx="6">
                  <c:v>7.2024999999999997</c:v>
                </c:pt>
                <c:pt idx="7">
                  <c:v>8.2025000000000006</c:v>
                </c:pt>
                <c:pt idx="8">
                  <c:v>9.2025000000000006</c:v>
                </c:pt>
                <c:pt idx="9">
                  <c:v>10.202500000000001</c:v>
                </c:pt>
                <c:pt idx="10">
                  <c:v>11.202500000000001</c:v>
                </c:pt>
                <c:pt idx="11">
                  <c:v>12.202500000000001</c:v>
                </c:pt>
                <c:pt idx="12">
                  <c:v>1.2025999999999999</c:v>
                </c:pt>
                <c:pt idx="13">
                  <c:v>3.2025999999999999</c:v>
                </c:pt>
              </c:numCache>
            </c:numRef>
          </c:cat>
          <c:val>
            <c:numRef>
              <c:f>Lapa1!$B$2:$B$15</c:f>
              <c:numCache>
                <c:formatCode>General</c:formatCode>
                <c:ptCount val="14"/>
                <c:pt idx="0">
                  <c:v>68.86</c:v>
                </c:pt>
                <c:pt idx="1">
                  <c:v>70.55</c:v>
                </c:pt>
                <c:pt idx="2">
                  <c:v>71.58</c:v>
                </c:pt>
                <c:pt idx="3">
                  <c:v>72.87</c:v>
                </c:pt>
                <c:pt idx="4">
                  <c:v>72.37</c:v>
                </c:pt>
                <c:pt idx="5">
                  <c:v>72.37</c:v>
                </c:pt>
                <c:pt idx="6">
                  <c:v>72.37</c:v>
                </c:pt>
                <c:pt idx="7">
                  <c:v>76.290000000000006</c:v>
                </c:pt>
                <c:pt idx="8">
                  <c:v>76.290000000000006</c:v>
                </c:pt>
                <c:pt idx="9">
                  <c:v>76.290000000000006</c:v>
                </c:pt>
                <c:pt idx="10">
                  <c:v>76.290000000000006</c:v>
                </c:pt>
                <c:pt idx="11">
                  <c:v>76.290000000000006</c:v>
                </c:pt>
                <c:pt idx="12">
                  <c:v>77.08</c:v>
                </c:pt>
                <c:pt idx="13">
                  <c:v>70.39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A-4699-B314-81190C135C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358656"/>
        <c:axId val="148373216"/>
      </c:barChart>
      <c:catAx>
        <c:axId val="1483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8373216"/>
        <c:crosses val="autoZero"/>
        <c:auto val="1"/>
        <c:lblAlgn val="ctr"/>
        <c:lblOffset val="100"/>
        <c:noMultiLvlLbl val="0"/>
      </c:catAx>
      <c:valAx>
        <c:axId val="1483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835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C5D2E1-5854-4D31-AA2B-DDF53488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ABDFFF4-738A-47B8-849D-2E35C0F0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859153D-C562-4DDB-A1C2-9780AF13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74B32FD-AE14-4D81-BD6D-2EA13B8F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CA90E9-20CC-4E08-B141-DD4EDCA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5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856DAA7-ADFE-4983-AB1C-FC370990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6333279-9A90-46EA-A05A-7C36FE48F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CCDE0F5-2D1B-46BE-905E-23EFB1D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FF8354-7944-4551-A2DD-401B1DA0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AA1019-6226-45F4-BB53-FD9D293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758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354CCC3-3EBB-4EF9-B4DB-2722BB4DD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FEF2DD2-A768-4A00-B3D1-E6D2B46F5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0ECAA7E-4C8A-494B-92A7-37C74811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DF468B4-9C52-4F47-A765-058D6424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AB523CA-73BB-495A-8EDA-A01961E6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85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F385CD8-0D66-4EC3-BA49-94522C23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5EFC464-CE5B-417C-A377-8A649B84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5E640D3-26C9-4F5E-AC10-980A0714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1725155-E6F2-4FDE-8DC5-ED51A1D0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887CC2D-F510-4E88-B83F-F803AEB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43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065112-C3A4-4437-A20D-65784BA6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2C0D45C-15B4-4B69-9F00-A794C22D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47BD81B-ECFE-4D3E-A3B5-2A1E422F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7ED40A-D2BE-4600-A467-06AC3A57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8509081-C0BE-41C8-BA0E-056D9B9D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9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BB7E4A-7087-4762-8FF7-0F202987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C47DB4D-9903-4691-ACB9-3F629E34F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D251E9A-4616-4BEA-A9B0-03B92D6E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3508A0-5803-4028-8736-AFBD395C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04025C2-0D59-4F73-A8E2-02457C1B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48F2B4-0A9D-4D4C-B51C-B40632F4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395B3C-D201-4B04-9106-498B7A3D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D49C768-FED0-4262-8266-E5A70707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374AF07-50D6-4A36-B06C-5BDAF07D7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6211284-0078-4EEC-A3FC-5810DE710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1563F2D-B8AC-4127-ADB2-B1AC9FFD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439BFF6-2D01-4FFD-91C4-2DDF19B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CFD1983-3B45-4B8F-979F-9D76F0A2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4AC35EC-0924-4274-86CD-68E4F623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211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B84F18-1CEC-4AF7-B586-795A5FF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DB46A74-F3C2-4848-95FE-26CFEEDD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A3DA07F-BD00-4CB9-B07D-142C678A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0893409-2CED-445A-BED6-3A26A0B3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57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D1A097C7-4FB6-4E2E-B32E-66596E3D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8026838-C09C-415D-888A-54BFB27C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BA6F02E-801D-4238-8A89-13257174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1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C3D978-678B-4B95-BD34-48EA4B27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3A1B715-5203-41A6-A0BD-C07274F3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DADD734-9470-4300-A80A-7332BBF4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1239DF2-96F1-4701-83E5-F5C93990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8C2058E-A67D-4521-9EC9-5007EBBF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96724F0-1A8A-4D78-BCEC-67D6E4FD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951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55EF3D-94F7-4A51-A5BE-84E90C45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DB9776A-29D7-429F-96BF-B22A549D2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26706AF-39C8-4502-B2F0-CE9B314A3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A62F4B4-D6B1-4ECA-B687-94379D7C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5976786-036E-45CB-86E8-29774974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E315F6C-98B5-42C7-9C57-F3E17F39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179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E80B034-6911-4976-B6C3-8AFA037F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F546F0F-699A-41C9-8135-638AF34B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F174304-F47F-47CD-9E0A-1674C7894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FC49-908E-4042-A84D-B8CE9D40672D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9D06352-2742-4BD0-B2FE-8C6688182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205EEE2-CE05-43AB-A4E7-4D7ED9CB7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9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D9FA8F-4655-44D9-B8E8-A92064E57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F69FC0B-33E4-4E5E-9391-73F754E1D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1397" y="3429000"/>
            <a:ext cx="8896709" cy="2568980"/>
          </a:xfrm>
        </p:spPr>
        <p:txBody>
          <a:bodyPr>
            <a:normAutofit/>
          </a:bodyPr>
          <a:lstStyle/>
          <a:p>
            <a:r>
              <a:rPr lang="lv-LV" sz="5400"/>
              <a:t>2025. gads</a:t>
            </a:r>
          </a:p>
          <a:p>
            <a:r>
              <a:rPr lang="lv-LV" sz="1800"/>
              <a:t>Valdes loceklis Edgars Bricis</a:t>
            </a:r>
          </a:p>
          <a:p>
            <a:r>
              <a:rPr lang="lv-LV" sz="1800"/>
              <a:t>2026. gada 27. maijā</a:t>
            </a:r>
            <a:endParaRPr lang="lv-LV" sz="1800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2BD4296-FABD-B22F-75E3-BF9B069A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68" y="2470404"/>
            <a:ext cx="6096000" cy="342900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4B38555-E242-5E8E-07C1-75D40DC1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44" y="0"/>
            <a:ext cx="6004414" cy="24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32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115CF4-2523-4A6A-9681-9E1BA2D2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8"/>
          </a:xfrm>
        </p:spPr>
        <p:txBody>
          <a:bodyPr>
            <a:normAutofit/>
          </a:bodyPr>
          <a:lstStyle/>
          <a:p>
            <a:r>
              <a:rPr lang="lv-LV" sz="2000" b="1" dirty="0"/>
              <a:t>Aizkraukles novada </a:t>
            </a:r>
            <a:r>
              <a:rPr lang="lv-LV" sz="1600" b="1" dirty="0"/>
              <a:t>pašvaldības</a:t>
            </a:r>
            <a:r>
              <a:rPr lang="lv-LV" sz="2000" b="1" dirty="0"/>
              <a:t> SIA «Aizkraukles siltums»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F994982-804A-4883-A398-E50443EF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107288"/>
          </a:xfrm>
        </p:spPr>
        <p:txBody>
          <a:bodyPr>
            <a:normAutofit/>
          </a:bodyPr>
          <a:lstStyle/>
          <a:p>
            <a:r>
              <a:rPr lang="lv-LV"/>
              <a:t>Apgrozījums, EUR</a:t>
            </a:r>
          </a:p>
          <a:p>
            <a:pPr marL="0" indent="0">
              <a:buNone/>
            </a:pPr>
            <a:r>
              <a:rPr lang="lv-LV"/>
              <a:t>	2023. gads – 3 732 529</a:t>
            </a:r>
          </a:p>
          <a:p>
            <a:pPr marL="0" indent="0">
              <a:buNone/>
            </a:pPr>
            <a:r>
              <a:rPr lang="lv-LV"/>
              <a:t>	2024. gads -  2 873 059</a:t>
            </a:r>
          </a:p>
          <a:p>
            <a:pPr marL="0" indent="0">
              <a:buNone/>
            </a:pPr>
            <a:r>
              <a:rPr lang="lv-LV"/>
              <a:t>	2025. gads – 3 178 959</a:t>
            </a:r>
            <a:endParaRPr lang="lv-LV" sz="1200"/>
          </a:p>
          <a:p>
            <a:r>
              <a:rPr lang="lv-LV"/>
              <a:t>Peļņa/zaudējumi, EUR</a:t>
            </a:r>
          </a:p>
          <a:p>
            <a:pPr marL="0" indent="0">
              <a:buNone/>
            </a:pPr>
            <a:r>
              <a:rPr lang="lv-LV"/>
              <a:t>	2023. gads    + 157 922</a:t>
            </a:r>
          </a:p>
          <a:p>
            <a:pPr marL="457200" lvl="1" indent="0">
              <a:buNone/>
            </a:pPr>
            <a:r>
              <a:rPr lang="lv-LV"/>
              <a:t>	</a:t>
            </a:r>
            <a:r>
              <a:rPr lang="lv-LV" sz="2800"/>
              <a:t>2024. gads    -  99 470</a:t>
            </a:r>
          </a:p>
          <a:p>
            <a:pPr marL="0" indent="0">
              <a:buNone/>
            </a:pPr>
            <a:r>
              <a:rPr lang="lv-LV"/>
              <a:t>	2025. gada    + 35 666</a:t>
            </a:r>
          </a:p>
          <a:p>
            <a:pPr lvl="1"/>
            <a:endParaRPr lang="lv-LV"/>
          </a:p>
          <a:p>
            <a:endParaRPr lang="lv-LV" dirty="0"/>
          </a:p>
        </p:txBody>
      </p:sp>
      <p:pic>
        <p:nvPicPr>
          <p:cNvPr id="7" name="Attēls 6" descr="Interesanti stāsti par eiro | Naudas skola">
            <a:extLst>
              <a:ext uri="{FF2B5EF4-FFF2-40B4-BE49-F238E27FC236}">
                <a16:creationId xmlns:a16="http://schemas.microsoft.com/office/drawing/2014/main" id="{63989B2A-69ED-CEC2-26F7-12E4A081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53" y="2026303"/>
            <a:ext cx="3987159" cy="26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23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9ED8-CDD9-C08B-52B4-AA7F8B56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A3332EA-FCA7-3D65-18C7-FBE80104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Aizkraukles novada pašvaldības SIA «Aizkraukles siltums»</a:t>
            </a:r>
            <a:br>
              <a:rPr lang="lv-LV" sz="2800" b="1" dirty="0"/>
            </a:br>
            <a:r>
              <a:rPr lang="lv-LV" sz="2800" b="1" dirty="0"/>
              <a:t>Energoresursi, </a:t>
            </a:r>
            <a:r>
              <a:rPr lang="lv-LV" sz="2800" b="1" dirty="0" err="1"/>
              <a:t>MWh</a:t>
            </a:r>
            <a:br>
              <a:rPr lang="lv-LV" sz="2000" dirty="0"/>
            </a:br>
            <a:endParaRPr lang="lv-LV" sz="2000" b="1" dirty="0"/>
          </a:p>
        </p:txBody>
      </p:sp>
      <p:graphicFrame>
        <p:nvGraphicFramePr>
          <p:cNvPr id="15" name="Tabula 14">
            <a:extLst>
              <a:ext uri="{FF2B5EF4-FFF2-40B4-BE49-F238E27FC236}">
                <a16:creationId xmlns:a16="http://schemas.microsoft.com/office/drawing/2014/main" id="{1EE494F7-C33E-B518-B577-79D9C62FA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18668"/>
              </p:ext>
            </p:extLst>
          </p:nvPr>
        </p:nvGraphicFramePr>
        <p:xfrm>
          <a:off x="1515051" y="1278923"/>
          <a:ext cx="8444496" cy="45841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1124">
                  <a:extLst>
                    <a:ext uri="{9D8B030D-6E8A-4147-A177-3AD203B41FA5}">
                      <a16:colId xmlns:a16="http://schemas.microsoft.com/office/drawing/2014/main" val="742258033"/>
                    </a:ext>
                  </a:extLst>
                </a:gridCol>
                <a:gridCol w="2111124">
                  <a:extLst>
                    <a:ext uri="{9D8B030D-6E8A-4147-A177-3AD203B41FA5}">
                      <a16:colId xmlns:a16="http://schemas.microsoft.com/office/drawing/2014/main" val="1812834315"/>
                    </a:ext>
                  </a:extLst>
                </a:gridCol>
                <a:gridCol w="2111124">
                  <a:extLst>
                    <a:ext uri="{9D8B030D-6E8A-4147-A177-3AD203B41FA5}">
                      <a16:colId xmlns:a16="http://schemas.microsoft.com/office/drawing/2014/main" val="61617159"/>
                    </a:ext>
                  </a:extLst>
                </a:gridCol>
                <a:gridCol w="2111124">
                  <a:extLst>
                    <a:ext uri="{9D8B030D-6E8A-4147-A177-3AD203B41FA5}">
                      <a16:colId xmlns:a16="http://schemas.microsoft.com/office/drawing/2014/main" val="324754011"/>
                    </a:ext>
                  </a:extLst>
                </a:gridCol>
              </a:tblGrid>
              <a:tr h="715662"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2024. gads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2025.gads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2026.gada </a:t>
                      </a:r>
                    </a:p>
                    <a:p>
                      <a:pPr algn="ctr"/>
                      <a:r>
                        <a:rPr lang="lv-LV" sz="2000" dirty="0"/>
                        <a:t>tendences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00846"/>
                  </a:ext>
                </a:extLst>
              </a:tr>
              <a:tr h="715662">
                <a:tc>
                  <a:txBody>
                    <a:bodyPr/>
                    <a:lstStyle/>
                    <a:p>
                      <a:r>
                        <a:rPr lang="lv-LV" sz="2000" dirty="0"/>
                        <a:t>Malka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1638 (sept. – dec.)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3798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93883"/>
                  </a:ext>
                </a:extLst>
              </a:tr>
              <a:tr h="715662">
                <a:tc>
                  <a:txBody>
                    <a:bodyPr/>
                    <a:lstStyle/>
                    <a:p>
                      <a:r>
                        <a:rPr lang="lv-LV" sz="2000" dirty="0"/>
                        <a:t>Šķelda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2248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3869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25136"/>
                  </a:ext>
                </a:extLst>
              </a:tr>
              <a:tr h="715662">
                <a:tc>
                  <a:txBody>
                    <a:bodyPr/>
                    <a:lstStyle/>
                    <a:p>
                      <a:r>
                        <a:rPr lang="lv-LV" sz="2000" dirty="0"/>
                        <a:t>Granulas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250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482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99526"/>
                  </a:ext>
                </a:extLst>
              </a:tr>
              <a:tr h="715662">
                <a:tc>
                  <a:txBody>
                    <a:bodyPr/>
                    <a:lstStyle/>
                    <a:p>
                      <a:r>
                        <a:rPr lang="lv-LV" sz="2000" dirty="0"/>
                        <a:t>Dabasgāze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2596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3056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5279"/>
                  </a:ext>
                </a:extLst>
              </a:tr>
              <a:tr h="715662">
                <a:tc>
                  <a:txBody>
                    <a:bodyPr/>
                    <a:lstStyle/>
                    <a:p>
                      <a:r>
                        <a:rPr lang="lv-LV" sz="2000" dirty="0"/>
                        <a:t>Iepirktā siltumenerģija</a:t>
                      </a:r>
                    </a:p>
                    <a:p>
                      <a:r>
                        <a:rPr lang="lv-LV" sz="2000" dirty="0"/>
                        <a:t>(SIA Seces koks)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38959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38440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57041"/>
                  </a:ext>
                </a:extLst>
              </a:tr>
            </a:tbl>
          </a:graphicData>
        </a:graphic>
      </p:graphicFrame>
      <p:sp>
        <p:nvSpPr>
          <p:cNvPr id="3" name="Bultiņa: uz leju 2">
            <a:extLst>
              <a:ext uri="{FF2B5EF4-FFF2-40B4-BE49-F238E27FC236}">
                <a16:creationId xmlns:a16="http://schemas.microsoft.com/office/drawing/2014/main" id="{8C5E9FB4-EC89-3613-79C8-1E7C461F8EF5}"/>
              </a:ext>
            </a:extLst>
          </p:cNvPr>
          <p:cNvSpPr/>
          <p:nvPr/>
        </p:nvSpPr>
        <p:spPr>
          <a:xfrm>
            <a:off x="8872151" y="2211859"/>
            <a:ext cx="339811" cy="3274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41B0A63-90C4-583B-29AA-2F684D39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72151" y="2918466"/>
            <a:ext cx="377985" cy="347502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9C3DB241-B163-5C5D-3DE7-169C5AF17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418" y="3664115"/>
            <a:ext cx="377985" cy="347502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8BDF70E9-9D43-4473-ADD9-6A3DF3B0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85609" y="4395861"/>
            <a:ext cx="377985" cy="347502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0DCDD2F3-0A6D-8931-58F6-F8E6A408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85608" y="5235112"/>
            <a:ext cx="377985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12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3CB04969-6628-4215-A7B3-7E21704C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>
            <a:normAutofit/>
          </a:bodyPr>
          <a:lstStyle/>
          <a:p>
            <a:r>
              <a:rPr lang="lv-LV" sz="2800" dirty="0"/>
              <a:t>Tarifi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FD0DD8B4-E626-4D4A-BB51-D747C2EE5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86" y="0"/>
            <a:ext cx="6326823" cy="4719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		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4D64401B-3B19-91E3-C2D2-C256709ED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995006"/>
              </p:ext>
            </p:extLst>
          </p:nvPr>
        </p:nvGraphicFramePr>
        <p:xfrm>
          <a:off x="1046595" y="849720"/>
          <a:ext cx="88682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1141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C8BD0BA2-6B93-4DE1-B8E9-4E693D47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Jaunjelgava</a:t>
            </a: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F173DD6-13EC-4DE9-BE21-338A363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837" y="1377051"/>
            <a:ext cx="1072982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lv-LV" dirty="0"/>
          </a:p>
          <a:p>
            <a:r>
              <a:rPr lang="lv-LV" sz="1600" dirty="0"/>
              <a:t>2024. gada jūnijs, pirmās sarunas par katlumājas atpirkšanu</a:t>
            </a:r>
          </a:p>
          <a:p>
            <a:r>
              <a:rPr lang="lv-LV" sz="1600" dirty="0"/>
              <a:t>2024. gada septembris – Patērētāju Aizsardzības biedrības liegums katlumājai</a:t>
            </a:r>
          </a:p>
          <a:p>
            <a:r>
              <a:rPr lang="lv-LV" sz="1600" dirty="0"/>
              <a:t>2024. gada oktobris, uzsākam malkas apkuri Uzvaras 1 katlumājā(skolas)</a:t>
            </a:r>
          </a:p>
          <a:p>
            <a:r>
              <a:rPr lang="lv-LV" sz="1600" dirty="0"/>
              <a:t>2025. gads maijs, parakstam līgumu par katlumājas iegādi</a:t>
            </a:r>
          </a:p>
          <a:p>
            <a:r>
              <a:rPr lang="lv-LV" sz="1600" dirty="0"/>
              <a:t>2025. gada jūlijs, uzsākam katlu kapitālo remontu</a:t>
            </a:r>
          </a:p>
          <a:p>
            <a:r>
              <a:rPr lang="lv-LV" sz="1600" dirty="0"/>
              <a:t>2025. gada 4. septembris, uzsākam apkuri Smilšu iela 16</a:t>
            </a:r>
          </a:p>
          <a:p>
            <a:r>
              <a:rPr lang="lv-LV" sz="1600" dirty="0"/>
              <a:t>2026. gada aprīlis, uzstādīts papildus apkures katls 0,5 MW, vasaras slodzei.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997DBC1-4AB1-6058-307C-96EB7F05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15" y="2702614"/>
            <a:ext cx="457411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30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2C95-4408-A63E-CC93-110F54FD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5C8CFA8-19F7-09EB-53E5-4036528C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Irši</a:t>
            </a:r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0ACA4743-4982-17F5-C865-5801C54D6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837" y="1377051"/>
            <a:ext cx="1072982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lv-LV" dirty="0"/>
          </a:p>
          <a:p>
            <a:r>
              <a:rPr lang="lv-LV" dirty="0"/>
              <a:t>14.11.2025 iedarbinājām 0.75 MW </a:t>
            </a:r>
          </a:p>
          <a:p>
            <a:pPr marL="0" indent="0">
              <a:buNone/>
            </a:pPr>
            <a:r>
              <a:rPr lang="lv-LV" dirty="0"/>
              <a:t>   šķeldas apkures katlu</a:t>
            </a:r>
          </a:p>
          <a:p>
            <a:r>
              <a:rPr lang="lv-LV" dirty="0"/>
              <a:t>Paralēli turpinājām kurināt ar malku</a:t>
            </a:r>
          </a:p>
          <a:p>
            <a:r>
              <a:rPr lang="lv-LV" dirty="0"/>
              <a:t>2026. gada martā iedarbināts 0,2 MW</a:t>
            </a:r>
          </a:p>
          <a:p>
            <a:pPr marL="0" indent="0">
              <a:buNone/>
            </a:pPr>
            <a:r>
              <a:rPr lang="lv-LV" dirty="0"/>
              <a:t>    šķeldas apkures katls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1FF62F8-BC98-6E10-9039-ED1EFD1C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7909" y="700248"/>
            <a:ext cx="3945708" cy="295928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B4C3FE32-6892-1FB1-74D6-719630AB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5524" y="3147061"/>
            <a:ext cx="3823788" cy="28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73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05B06-57B2-00F7-4AF1-7214062E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F4ABD5-7B34-9137-3D35-20F01D1A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Investīcijas 2026</a:t>
            </a:r>
          </a:p>
        </p:txBody>
      </p:sp>
      <p:graphicFrame>
        <p:nvGraphicFramePr>
          <p:cNvPr id="8" name="Satura vietturis 7">
            <a:extLst>
              <a:ext uri="{FF2B5EF4-FFF2-40B4-BE49-F238E27FC236}">
                <a16:creationId xmlns:a16="http://schemas.microsoft.com/office/drawing/2014/main" id="{17EC38E0-EA0C-3995-F227-A6B29F222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400274"/>
              </p:ext>
            </p:extLst>
          </p:nvPr>
        </p:nvGraphicFramePr>
        <p:xfrm>
          <a:off x="1339850" y="2270601"/>
          <a:ext cx="9512300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481">
                  <a:extLst>
                    <a:ext uri="{9D8B030D-6E8A-4147-A177-3AD203B41FA5}">
                      <a16:colId xmlns:a16="http://schemas.microsoft.com/office/drawing/2014/main" val="3064983517"/>
                    </a:ext>
                  </a:extLst>
                </a:gridCol>
                <a:gridCol w="4138819">
                  <a:extLst>
                    <a:ext uri="{9D8B030D-6E8A-4147-A177-3AD203B41FA5}">
                      <a16:colId xmlns:a16="http://schemas.microsoft.com/office/drawing/2014/main" val="3138210517"/>
                    </a:ext>
                  </a:extLst>
                </a:gridCol>
                <a:gridCol w="2869242">
                  <a:extLst>
                    <a:ext uri="{9D8B030D-6E8A-4147-A177-3AD203B41FA5}">
                      <a16:colId xmlns:a16="http://schemas.microsoft.com/office/drawing/2014/main" val="244843360"/>
                    </a:ext>
                  </a:extLst>
                </a:gridCol>
                <a:gridCol w="1095010">
                  <a:extLst>
                    <a:ext uri="{9D8B030D-6E8A-4147-A177-3AD203B41FA5}">
                      <a16:colId xmlns:a16="http://schemas.microsoft.com/office/drawing/2014/main" val="3697022323"/>
                    </a:ext>
                  </a:extLst>
                </a:gridCol>
                <a:gridCol w="1053748">
                  <a:extLst>
                    <a:ext uri="{9D8B030D-6E8A-4147-A177-3AD203B41FA5}">
                      <a16:colId xmlns:a16="http://schemas.microsoft.com/office/drawing/2014/main" val="137252413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N.p.k.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Ieguldījuma veids, apraksts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Atbilstība stratēģijā norādītajām</a:t>
                      </a:r>
                      <a:br>
                        <a:rPr lang="lv-LV" sz="1200" u="none" strike="noStrike">
                          <a:effectLst/>
                        </a:rPr>
                      </a:br>
                      <a:r>
                        <a:rPr lang="lv-LV" sz="1200" u="none" strike="noStrike">
                          <a:effectLst/>
                        </a:rPr>
                        <a:t>rīcībām/aktivitātēm; finanšu/nefinanšu mērķiem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Plānotā realizācijas summa, t. euro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Fakts, t. EUR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180859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1.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u="none" strike="noStrike" dirty="0">
                          <a:effectLst/>
                        </a:rPr>
                        <a:t> Saules paneļu izbūve pašpatēriņa vajadzībām, Smilšu iela 16, Jaunjelgava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u="none" strike="noStrike" dirty="0">
                          <a:effectLst/>
                        </a:rPr>
                        <a:t> Samazināt ražošanas izmaksas</a:t>
                      </a:r>
                      <a:endParaRPr lang="lv-LV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20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6884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2.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Logu nomaiņa Kalna iela 1 A, Aizkraukles pag.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Siltuma zudumu samazināšana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3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065934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3.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Siltumsūkņa</a:t>
                      </a: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izbūve Kalna iela 1 A, Aizkraukles pag.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Siltuenerģijas</a:t>
                      </a:r>
                      <a:r>
                        <a:rPr lang="lv-LV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ražošanas pašizmaksas samazināšana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53503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4.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Smilšu iela 16,Jaunjelgava 0,5 MW katla uzstādīšana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u="none" strike="noStrike" dirty="0">
                          <a:effectLst/>
                        </a:rPr>
                        <a:t>Vasaras slodzes nodrošināšana Jaunjelgavā</a:t>
                      </a:r>
                      <a:endParaRPr lang="lv-LV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60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10534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5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Pārvietojamā  35 </a:t>
                      </a:r>
                      <a:r>
                        <a:rPr lang="lv-LV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Kw</a:t>
                      </a: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lv-LV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dīzeļģeneratora</a:t>
                      </a: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iegāde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Nepārtrauktas darbības nodrošināšana SIA "Aizkraukles siltums" katlumājās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10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97353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6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Daudzeses skolas katlumājas pārbūve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v-LV" sz="1000" u="none" strike="noStrike" dirty="0">
                          <a:effectLst/>
                        </a:rPr>
                        <a:t>Aizstāt malkas apkuri ar automātisku apkures risinājumu</a:t>
                      </a:r>
                      <a:endParaRPr lang="lv-LV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60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215375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7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 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 </a:t>
                      </a:r>
                      <a:endParaRPr lang="lv-LV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449241"/>
                  </a:ext>
                </a:extLst>
              </a:tr>
              <a:tr h="428625">
                <a:tc gridSpan="2"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lv-LV" sz="1200" u="none" strike="noStrike">
                          <a:effectLst/>
                        </a:rPr>
                        <a:t>Kopā: </a:t>
                      </a:r>
                      <a:endParaRPr lang="lv-LV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 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lv-LV" sz="1200" u="none" strike="noStrike" dirty="0">
                          <a:effectLst/>
                        </a:rPr>
                        <a:t>178</a:t>
                      </a:r>
                      <a:endParaRPr lang="lv-LV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lv-LV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121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0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52EF-EE69-2885-923A-3D1D44B93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DF159A-F14B-EC11-A5F4-CE3892EC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„I </a:t>
            </a:r>
            <a:r>
              <a:rPr lang="lv-LV" dirty="0" err="1"/>
              <a:t>have</a:t>
            </a:r>
            <a:r>
              <a:rPr lang="lv-LV" dirty="0"/>
              <a:t> a </a:t>
            </a:r>
            <a:r>
              <a:rPr lang="lv-LV" dirty="0" err="1"/>
              <a:t>dream</a:t>
            </a:r>
            <a:r>
              <a:rPr lang="lv-LV" dirty="0"/>
              <a:t>” </a:t>
            </a:r>
            <a:br>
              <a:rPr lang="lv-LV" dirty="0"/>
            </a:br>
            <a:r>
              <a:rPr lang="lv-LV" sz="1400" dirty="0"/>
              <a:t>			/</a:t>
            </a:r>
            <a:r>
              <a:rPr lang="lv-LV" sz="1300" dirty="0"/>
              <a:t>Martin </a:t>
            </a:r>
            <a:r>
              <a:rPr lang="lv-LV" sz="1300" dirty="0" err="1"/>
              <a:t>Luther</a:t>
            </a:r>
            <a:r>
              <a:rPr lang="lv-LV" sz="1300" dirty="0"/>
              <a:t> King/</a:t>
            </a:r>
            <a:br>
              <a:rPr lang="lv-LV" dirty="0"/>
            </a:b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28BC3C7-8ACB-8078-06B2-B814A5DB2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No 1.07. 2027 pilnībā pārņemt Jaunjelgavas pilsētas centralizēto siltumapgādi;</a:t>
            </a:r>
          </a:p>
          <a:p>
            <a:r>
              <a:rPr lang="lv-LV" dirty="0"/>
              <a:t>No 1.09. 2027 pārņemt </a:t>
            </a:r>
            <a:r>
              <a:rPr lang="lv-LV" dirty="0" err="1"/>
              <a:t>Ērberģes</a:t>
            </a:r>
            <a:r>
              <a:rPr lang="lv-LV" dirty="0"/>
              <a:t> centralizēto siltumapgādi;</a:t>
            </a:r>
          </a:p>
          <a:p>
            <a:r>
              <a:rPr lang="lv-LV" dirty="0"/>
              <a:t>No 1.09. 2028 nodrošināt Neretas skolas siltumapgādi</a:t>
            </a:r>
          </a:p>
          <a:p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CCDACB3F-713D-3004-4B38-CAB15480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72" y="3847886"/>
            <a:ext cx="2335828" cy="2329077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E66B25D9-62AB-2BCB-3E95-32B29EA8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847886"/>
            <a:ext cx="3493616" cy="2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F64B55-085D-4366-BABC-3E609050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/>
              <a:t>Paldies!</a:t>
            </a: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787BD12-D816-446F-BB19-7003B62B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7411" cy="4351338"/>
          </a:xfrm>
        </p:spPr>
        <p:txBody>
          <a:bodyPr/>
          <a:lstStyle/>
          <a:p>
            <a:pPr marL="0" indent="0">
              <a:buNone/>
            </a:pPr>
            <a:endParaRPr lang="lv-LV" b="1"/>
          </a:p>
          <a:p>
            <a:pPr marL="0" indent="0">
              <a:buNone/>
            </a:pPr>
            <a:r>
              <a:rPr lang="lv-LV" b="1"/>
              <a:t>Mēs zinām, kā Jūs sasildīt!</a:t>
            </a:r>
          </a:p>
          <a:p>
            <a:pPr marL="0" indent="0">
              <a:buNone/>
            </a:pPr>
            <a:endParaRPr lang="lv-LV" b="1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F822961-DD8C-CAD3-6ECD-C2DD8525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557" y="1349375"/>
            <a:ext cx="4797327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90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436</Words>
  <Application>Microsoft Office PowerPoint</Application>
  <PresentationFormat>Platekrāna</PresentationFormat>
  <Paragraphs>104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dizains</vt:lpstr>
      <vt:lpstr> </vt:lpstr>
      <vt:lpstr>Aizkraukles novada pašvaldības SIA «Aizkraukles siltums»</vt:lpstr>
      <vt:lpstr>Aizkraukles novada pašvaldības SIA «Aizkraukles siltums» Energoresursi, MWh </vt:lpstr>
      <vt:lpstr>Tarifi</vt:lpstr>
      <vt:lpstr>Jaunjelgava</vt:lpstr>
      <vt:lpstr>Irši</vt:lpstr>
      <vt:lpstr>Investīcijas 2026</vt:lpstr>
      <vt:lpstr>„I have a dream”     /Martin Luther King/ 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Edgars Bricis</dc:creator>
  <cp:lastModifiedBy>Edgars Bricis</cp:lastModifiedBy>
  <cp:revision>23</cp:revision>
  <dcterms:created xsi:type="dcterms:W3CDTF">2022-04-01T11:10:39Z</dcterms:created>
  <dcterms:modified xsi:type="dcterms:W3CDTF">2026-05-26T13:23:02Z</dcterms:modified>
</cp:coreProperties>
</file>