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2"/>
  </p:notesMasterIdLst>
  <p:sldIdLst>
    <p:sldId id="256" r:id="rId5"/>
    <p:sldId id="267" r:id="rId6"/>
    <p:sldId id="268" r:id="rId7"/>
    <p:sldId id="271" r:id="rId8"/>
    <p:sldId id="263" r:id="rId9"/>
    <p:sldId id="279" r:id="rId10"/>
    <p:sldId id="264" r:id="rId11"/>
    <p:sldId id="272" r:id="rId12"/>
    <p:sldId id="265" r:id="rId13"/>
    <p:sldId id="278" r:id="rId14"/>
    <p:sldId id="266" r:id="rId15"/>
    <p:sldId id="269" r:id="rId16"/>
    <p:sldId id="274" r:id="rId17"/>
    <p:sldId id="276" r:id="rId18"/>
    <p:sldId id="275" r:id="rId19"/>
    <p:sldId id="270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druna Vectirāne" userId="69380abc-b0d3-450f-96d5-7ebb9a942cb8" providerId="ADAL" clId="{C099FD49-8B3C-4261-93D5-AB5C3999CB8E}"/>
    <pc:docChg chg="undo custSel addSld delSld modSld sldOrd">
      <pc:chgData name="Gudruna Vectirāne" userId="69380abc-b0d3-450f-96d5-7ebb9a942cb8" providerId="ADAL" clId="{C099FD49-8B3C-4261-93D5-AB5C3999CB8E}" dt="2026-05-26T13:17:29.836" v="1095" actId="6549"/>
      <pc:docMkLst>
        <pc:docMk/>
      </pc:docMkLst>
      <pc:sldChg chg="modSp mod">
        <pc:chgData name="Gudruna Vectirāne" userId="69380abc-b0d3-450f-96d5-7ebb9a942cb8" providerId="ADAL" clId="{C099FD49-8B3C-4261-93D5-AB5C3999CB8E}" dt="2026-05-21T08:24:03.741" v="249" actId="20577"/>
        <pc:sldMkLst>
          <pc:docMk/>
          <pc:sldMk cId="1582236736" sldId="263"/>
        </pc:sldMkLst>
        <pc:spChg chg="mod">
          <ac:chgData name="Gudruna Vectirāne" userId="69380abc-b0d3-450f-96d5-7ebb9a942cb8" providerId="ADAL" clId="{C099FD49-8B3C-4261-93D5-AB5C3999CB8E}" dt="2026-05-21T08:24:03.741" v="249" actId="20577"/>
          <ac:spMkLst>
            <pc:docMk/>
            <pc:sldMk cId="1582236736" sldId="263"/>
            <ac:spMk id="3" creationId="{7C7AD9EA-093F-C2FF-27B3-15E9A25DAF12}"/>
          </ac:spMkLst>
        </pc:spChg>
      </pc:sldChg>
      <pc:sldChg chg="mod">
        <pc:chgData name="Gudruna Vectirāne" userId="69380abc-b0d3-450f-96d5-7ebb9a942cb8" providerId="ADAL" clId="{C099FD49-8B3C-4261-93D5-AB5C3999CB8E}" dt="2026-05-21T09:12:10.203" v="263" actId="27918"/>
        <pc:sldMkLst>
          <pc:docMk/>
          <pc:sldMk cId="2408062446" sldId="264"/>
        </pc:sldMkLst>
      </pc:sldChg>
      <pc:sldChg chg="modSp mod">
        <pc:chgData name="Gudruna Vectirāne" userId="69380abc-b0d3-450f-96d5-7ebb9a942cb8" providerId="ADAL" clId="{C099FD49-8B3C-4261-93D5-AB5C3999CB8E}" dt="2026-05-21T11:27:18.334" v="376" actId="20577"/>
        <pc:sldMkLst>
          <pc:docMk/>
          <pc:sldMk cId="802056109" sldId="265"/>
        </pc:sldMkLst>
        <pc:spChg chg="mod">
          <ac:chgData name="Gudruna Vectirāne" userId="69380abc-b0d3-450f-96d5-7ebb9a942cb8" providerId="ADAL" clId="{C099FD49-8B3C-4261-93D5-AB5C3999CB8E}" dt="2026-05-21T11:27:18.334" v="376" actId="20577"/>
          <ac:spMkLst>
            <pc:docMk/>
            <pc:sldMk cId="802056109" sldId="265"/>
            <ac:spMk id="3" creationId="{6588CBF6-0367-72AC-F829-3CD192B65CE5}"/>
          </ac:spMkLst>
        </pc:spChg>
      </pc:sldChg>
      <pc:sldChg chg="modSp mod">
        <pc:chgData name="Gudruna Vectirāne" userId="69380abc-b0d3-450f-96d5-7ebb9a942cb8" providerId="ADAL" clId="{C099FD49-8B3C-4261-93D5-AB5C3999CB8E}" dt="2026-05-21T11:34:02.181" v="437" actId="20577"/>
        <pc:sldMkLst>
          <pc:docMk/>
          <pc:sldMk cId="473498995" sldId="266"/>
        </pc:sldMkLst>
        <pc:spChg chg="mod">
          <ac:chgData name="Gudruna Vectirāne" userId="69380abc-b0d3-450f-96d5-7ebb9a942cb8" providerId="ADAL" clId="{C099FD49-8B3C-4261-93D5-AB5C3999CB8E}" dt="2026-05-21T11:34:02.181" v="437" actId="20577"/>
          <ac:spMkLst>
            <pc:docMk/>
            <pc:sldMk cId="473498995" sldId="266"/>
            <ac:spMk id="3" creationId="{F478A502-44B6-4940-84EE-5645527A66FA}"/>
          </ac:spMkLst>
        </pc:spChg>
      </pc:sldChg>
      <pc:sldChg chg="modSp mod">
        <pc:chgData name="Gudruna Vectirāne" userId="69380abc-b0d3-450f-96d5-7ebb9a942cb8" providerId="ADAL" clId="{C099FD49-8B3C-4261-93D5-AB5C3999CB8E}" dt="2026-05-21T06:46:05.998" v="60" actId="20577"/>
        <pc:sldMkLst>
          <pc:docMk/>
          <pc:sldMk cId="3278453756" sldId="267"/>
        </pc:sldMkLst>
        <pc:spChg chg="mod">
          <ac:chgData name="Gudruna Vectirāne" userId="69380abc-b0d3-450f-96d5-7ebb9a942cb8" providerId="ADAL" clId="{C099FD49-8B3C-4261-93D5-AB5C3999CB8E}" dt="2026-05-21T06:46:05.998" v="60" actId="20577"/>
          <ac:spMkLst>
            <pc:docMk/>
            <pc:sldMk cId="3278453756" sldId="267"/>
            <ac:spMk id="3" creationId="{FD46162A-196E-F0AB-73C4-A39B96E44A9C}"/>
          </ac:spMkLst>
        </pc:spChg>
      </pc:sldChg>
      <pc:sldChg chg="modSp mod">
        <pc:chgData name="Gudruna Vectirāne" userId="69380abc-b0d3-450f-96d5-7ebb9a942cb8" providerId="ADAL" clId="{C099FD49-8B3C-4261-93D5-AB5C3999CB8E}" dt="2026-05-21T08:06:06.787" v="226" actId="20577"/>
        <pc:sldMkLst>
          <pc:docMk/>
          <pc:sldMk cId="3604768353" sldId="268"/>
        </pc:sldMkLst>
        <pc:spChg chg="mod">
          <ac:chgData name="Gudruna Vectirāne" userId="69380abc-b0d3-450f-96d5-7ebb9a942cb8" providerId="ADAL" clId="{C099FD49-8B3C-4261-93D5-AB5C3999CB8E}" dt="2026-05-21T08:06:06.787" v="226" actId="20577"/>
          <ac:spMkLst>
            <pc:docMk/>
            <pc:sldMk cId="3604768353" sldId="268"/>
            <ac:spMk id="3" creationId="{B4C9CAB6-D821-F2A1-5C8B-2595E0DC1A58}"/>
          </ac:spMkLst>
        </pc:spChg>
      </pc:sldChg>
      <pc:sldChg chg="modSp mod ord">
        <pc:chgData name="Gudruna Vectirāne" userId="69380abc-b0d3-450f-96d5-7ebb9a942cb8" providerId="ADAL" clId="{C099FD49-8B3C-4261-93D5-AB5C3999CB8E}" dt="2026-05-21T14:34:19.294" v="779" actId="20577"/>
        <pc:sldMkLst>
          <pc:docMk/>
          <pc:sldMk cId="4174359530" sldId="270"/>
        </pc:sldMkLst>
        <pc:spChg chg="mod">
          <ac:chgData name="Gudruna Vectirāne" userId="69380abc-b0d3-450f-96d5-7ebb9a942cb8" providerId="ADAL" clId="{C099FD49-8B3C-4261-93D5-AB5C3999CB8E}" dt="2026-05-21T14:34:19.294" v="779" actId="20577"/>
          <ac:spMkLst>
            <pc:docMk/>
            <pc:sldMk cId="4174359530" sldId="270"/>
            <ac:spMk id="3" creationId="{42A0BB43-9299-82D9-EE89-6CA29E0EE01B}"/>
          </ac:spMkLst>
        </pc:spChg>
      </pc:sldChg>
      <pc:sldChg chg="modSp mod">
        <pc:chgData name="Gudruna Vectirāne" userId="69380abc-b0d3-450f-96d5-7ebb9a942cb8" providerId="ADAL" clId="{C099FD49-8B3C-4261-93D5-AB5C3999CB8E}" dt="2026-05-21T08:11:44.578" v="228" actId="20577"/>
        <pc:sldMkLst>
          <pc:docMk/>
          <pc:sldMk cId="3623067907" sldId="271"/>
        </pc:sldMkLst>
        <pc:spChg chg="mod">
          <ac:chgData name="Gudruna Vectirāne" userId="69380abc-b0d3-450f-96d5-7ebb9a942cb8" providerId="ADAL" clId="{C099FD49-8B3C-4261-93D5-AB5C3999CB8E}" dt="2026-05-21T08:11:44.578" v="228" actId="20577"/>
          <ac:spMkLst>
            <pc:docMk/>
            <pc:sldMk cId="3623067907" sldId="271"/>
            <ac:spMk id="3" creationId="{60FC6064-DE22-55D7-DA25-D568042A75DA}"/>
          </ac:spMkLst>
        </pc:spChg>
      </pc:sldChg>
      <pc:sldChg chg="mod">
        <pc:chgData name="Gudruna Vectirāne" userId="69380abc-b0d3-450f-96d5-7ebb9a942cb8" providerId="ADAL" clId="{C099FD49-8B3C-4261-93D5-AB5C3999CB8E}" dt="2026-05-21T11:22:29.696" v="278" actId="27918"/>
        <pc:sldMkLst>
          <pc:docMk/>
          <pc:sldMk cId="2962302328" sldId="272"/>
        </pc:sldMkLst>
      </pc:sldChg>
      <pc:sldChg chg="addSp delSp modSp mod">
        <pc:chgData name="Gudruna Vectirāne" userId="69380abc-b0d3-450f-96d5-7ebb9a942cb8" providerId="ADAL" clId="{C099FD49-8B3C-4261-93D5-AB5C3999CB8E}" dt="2026-05-21T11:57:51.719" v="574" actId="20577"/>
        <pc:sldMkLst>
          <pc:docMk/>
          <pc:sldMk cId="2976976361" sldId="274"/>
        </pc:sldMkLst>
        <pc:spChg chg="mod">
          <ac:chgData name="Gudruna Vectirāne" userId="69380abc-b0d3-450f-96d5-7ebb9a942cb8" providerId="ADAL" clId="{C099FD49-8B3C-4261-93D5-AB5C3999CB8E}" dt="2026-05-21T11:42:12.159" v="489" actId="6549"/>
          <ac:spMkLst>
            <pc:docMk/>
            <pc:sldMk cId="2976976361" sldId="274"/>
            <ac:spMk id="3" creationId="{35B2C929-7E9F-8301-3E79-68D9FF5A9F5C}"/>
          </ac:spMkLst>
        </pc:spChg>
        <pc:graphicFrameChg chg="add mod modGraphic">
          <ac:chgData name="Gudruna Vectirāne" userId="69380abc-b0d3-450f-96d5-7ebb9a942cb8" providerId="ADAL" clId="{C099FD49-8B3C-4261-93D5-AB5C3999CB8E}" dt="2026-05-21T11:57:51.719" v="574" actId="20577"/>
          <ac:graphicFrameMkLst>
            <pc:docMk/>
            <pc:sldMk cId="2976976361" sldId="274"/>
            <ac:graphicFrameMk id="9" creationId="{52450ED6-FDEA-04E3-594E-A7915B3EFD2A}"/>
          </ac:graphicFrameMkLst>
        </pc:graphicFrameChg>
        <pc:picChg chg="add mod">
          <ac:chgData name="Gudruna Vectirāne" userId="69380abc-b0d3-450f-96d5-7ebb9a942cb8" providerId="ADAL" clId="{C099FD49-8B3C-4261-93D5-AB5C3999CB8E}" dt="2026-05-21T11:45:38.632" v="492" actId="14100"/>
          <ac:picMkLst>
            <pc:docMk/>
            <pc:sldMk cId="2976976361" sldId="274"/>
            <ac:picMk id="8" creationId="{0323F8DB-FE2F-5DB8-8CBC-8D5C6CF65A5B}"/>
          </ac:picMkLst>
        </pc:picChg>
      </pc:sldChg>
      <pc:sldChg chg="addSp delSp modSp new mod">
        <pc:chgData name="Gudruna Vectirāne" userId="69380abc-b0d3-450f-96d5-7ebb9a942cb8" providerId="ADAL" clId="{C099FD49-8B3C-4261-93D5-AB5C3999CB8E}" dt="2026-05-21T13:18:45.827" v="621" actId="20577"/>
        <pc:sldMkLst>
          <pc:docMk/>
          <pc:sldMk cId="2721245056" sldId="275"/>
        </pc:sldMkLst>
        <pc:spChg chg="mod">
          <ac:chgData name="Gudruna Vectirāne" userId="69380abc-b0d3-450f-96d5-7ebb9a942cb8" providerId="ADAL" clId="{C099FD49-8B3C-4261-93D5-AB5C3999CB8E}" dt="2026-05-21T13:18:45.827" v="621" actId="20577"/>
          <ac:spMkLst>
            <pc:docMk/>
            <pc:sldMk cId="2721245056" sldId="275"/>
            <ac:spMk id="2" creationId="{DA0252E0-4925-43F8-459D-7810451A0744}"/>
          </ac:spMkLst>
        </pc:spChg>
        <pc:picChg chg="add mod ord">
          <ac:chgData name="Gudruna Vectirāne" userId="69380abc-b0d3-450f-96d5-7ebb9a942cb8" providerId="ADAL" clId="{C099FD49-8B3C-4261-93D5-AB5C3999CB8E}" dt="2026-05-21T12:47:03.128" v="591" actId="14100"/>
          <ac:picMkLst>
            <pc:docMk/>
            <pc:sldMk cId="2721245056" sldId="275"/>
            <ac:picMk id="5" creationId="{11E7C6CC-03F1-F9B3-8C7B-1CEC6815ED7C}"/>
          </ac:picMkLst>
        </pc:picChg>
        <pc:picChg chg="add mod">
          <ac:chgData name="Gudruna Vectirāne" userId="69380abc-b0d3-450f-96d5-7ebb9a942cb8" providerId="ADAL" clId="{C099FD49-8B3C-4261-93D5-AB5C3999CB8E}" dt="2026-05-21T12:46:56.096" v="590" actId="1076"/>
          <ac:picMkLst>
            <pc:docMk/>
            <pc:sldMk cId="2721245056" sldId="275"/>
            <ac:picMk id="7" creationId="{EF88D0D5-E97E-83DF-1E6F-A1F40766DDD6}"/>
          </ac:picMkLst>
        </pc:picChg>
      </pc:sldChg>
      <pc:sldChg chg="addSp delSp modSp new mod ord">
        <pc:chgData name="Gudruna Vectirāne" userId="69380abc-b0d3-450f-96d5-7ebb9a942cb8" providerId="ADAL" clId="{C099FD49-8B3C-4261-93D5-AB5C3999CB8E}" dt="2026-05-21T15:13:30.647" v="832"/>
        <pc:sldMkLst>
          <pc:docMk/>
          <pc:sldMk cId="4260667598" sldId="276"/>
        </pc:sldMkLst>
        <pc:spChg chg="mod">
          <ac:chgData name="Gudruna Vectirāne" userId="69380abc-b0d3-450f-96d5-7ebb9a942cb8" providerId="ADAL" clId="{C099FD49-8B3C-4261-93D5-AB5C3999CB8E}" dt="2026-05-21T15:13:17.487" v="830" actId="1076"/>
          <ac:spMkLst>
            <pc:docMk/>
            <pc:sldMk cId="4260667598" sldId="276"/>
            <ac:spMk id="2" creationId="{8F1AB867-35C7-2A55-5302-C8AE960124A0}"/>
          </ac:spMkLst>
        </pc:spChg>
        <pc:graphicFrameChg chg="add mod">
          <ac:chgData name="Gudruna Vectirāne" userId="69380abc-b0d3-450f-96d5-7ebb9a942cb8" providerId="ADAL" clId="{C099FD49-8B3C-4261-93D5-AB5C3999CB8E}" dt="2026-05-21T15:02:13.192" v="783"/>
          <ac:graphicFrameMkLst>
            <pc:docMk/>
            <pc:sldMk cId="4260667598" sldId="276"/>
            <ac:graphicFrameMk id="4" creationId="{DD62B144-EC82-CA49-DFF5-88E4280D6FBB}"/>
          </ac:graphicFrameMkLst>
        </pc:graphicFrameChg>
      </pc:sldChg>
      <pc:sldChg chg="modSp add mod ord">
        <pc:chgData name="Gudruna Vectirāne" userId="69380abc-b0d3-450f-96d5-7ebb9a942cb8" providerId="ADAL" clId="{C099FD49-8B3C-4261-93D5-AB5C3999CB8E}" dt="2026-05-26T13:17:29.836" v="1095" actId="6549"/>
        <pc:sldMkLst>
          <pc:docMk/>
          <pc:sldMk cId="933916493" sldId="278"/>
        </pc:sldMkLst>
        <pc:spChg chg="mod">
          <ac:chgData name="Gudruna Vectirāne" userId="69380abc-b0d3-450f-96d5-7ebb9a942cb8" providerId="ADAL" clId="{C099FD49-8B3C-4261-93D5-AB5C3999CB8E}" dt="2026-05-26T13:17:29.836" v="1095" actId="6549"/>
          <ac:spMkLst>
            <pc:docMk/>
            <pc:sldMk cId="933916493" sldId="278"/>
            <ac:spMk id="3" creationId="{63D672E5-6F07-3F01-4768-D5F8F64AEB3A}"/>
          </ac:spMkLst>
        </pc:spChg>
      </pc:sldChg>
      <pc:sldChg chg="addSp delSp modSp new mod">
        <pc:chgData name="Gudruna Vectirāne" userId="69380abc-b0d3-450f-96d5-7ebb9a942cb8" providerId="ADAL" clId="{C099FD49-8B3C-4261-93D5-AB5C3999CB8E}" dt="2026-05-26T13:16:18.918" v="1093" actId="20577"/>
        <pc:sldMkLst>
          <pc:docMk/>
          <pc:sldMk cId="1122140833" sldId="279"/>
        </pc:sldMkLst>
        <pc:spChg chg="mod">
          <ac:chgData name="Gudruna Vectirāne" userId="69380abc-b0d3-450f-96d5-7ebb9a942cb8" providerId="ADAL" clId="{C099FD49-8B3C-4261-93D5-AB5C3999CB8E}" dt="2026-05-21T15:18:46.122" v="873" actId="27636"/>
          <ac:spMkLst>
            <pc:docMk/>
            <pc:sldMk cId="1122140833" sldId="279"/>
            <ac:spMk id="2" creationId="{E4CB08C6-C1AA-FE25-33CC-32E74C5B9082}"/>
          </ac:spMkLst>
        </pc:spChg>
        <pc:graphicFrameChg chg="add mod ord modGraphic">
          <ac:chgData name="Gudruna Vectirāne" userId="69380abc-b0d3-450f-96d5-7ebb9a942cb8" providerId="ADAL" clId="{C099FD49-8B3C-4261-93D5-AB5C3999CB8E}" dt="2026-05-26T13:16:18.918" v="1093" actId="20577"/>
          <ac:graphicFrameMkLst>
            <pc:docMk/>
            <pc:sldMk cId="1122140833" sldId="279"/>
            <ac:graphicFrameMk id="4" creationId="{4C4C708E-1C1D-979D-823E-FC029DD6BD15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ūdens 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Sheet1!$A$2:$A$4</c:f>
              <c:strCache>
                <c:ptCount val="3"/>
                <c:pt idx="0">
                  <c:v>2023.gads</c:v>
                </c:pt>
                <c:pt idx="1">
                  <c:v>2024.gads</c:v>
                </c:pt>
                <c:pt idx="2">
                  <c:v>2025.gads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353803</c:v>
                </c:pt>
                <c:pt idx="1">
                  <c:v>393441</c:v>
                </c:pt>
                <c:pt idx="2">
                  <c:v>307913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A-46DF-BD45-D82C4D6B8C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kanalizācija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2023.gads</c:v>
                </c:pt>
                <c:pt idx="1">
                  <c:v>2024.gads</c:v>
                </c:pt>
                <c:pt idx="2">
                  <c:v>2025.gads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606690</c:v>
                </c:pt>
                <c:pt idx="1">
                  <c:v>452250</c:v>
                </c:pt>
                <c:pt idx="2">
                  <c:v>512933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5A-46DF-BD45-D82C4D6B8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69056"/>
        <c:axId val="56269384"/>
      </c:barChart>
      <c:catAx>
        <c:axId val="5626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6269384"/>
        <c:crosses val="autoZero"/>
        <c:auto val="1"/>
        <c:lblAlgn val="ctr"/>
        <c:lblOffset val="100"/>
        <c:noMultiLvlLbl val="0"/>
      </c:catAx>
      <c:valAx>
        <c:axId val="56269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626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m3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6.7556270017907705E-2"/>
          <c:y val="0.14019710718863945"/>
          <c:w val="0.91879185284898646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kopējais skaitītājs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174569</c:v>
                </c:pt>
                <c:pt idx="1">
                  <c:v>174818</c:v>
                </c:pt>
                <c:pt idx="2">
                  <c:v>176251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91-46E1-96C9-E69CB288CC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dzīvokļu skaitītāji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168339</c:v>
                </c:pt>
                <c:pt idx="1">
                  <c:v>170341</c:v>
                </c:pt>
                <c:pt idx="2">
                  <c:v>172414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91-46E1-96C9-E69CB288CC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591-46E1-96C9-E69CB288C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361320"/>
        <c:axId val="426013744"/>
      </c:barChart>
      <c:catAx>
        <c:axId val="38636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26013744"/>
        <c:crosses val="autoZero"/>
        <c:auto val="1"/>
        <c:lblAlgn val="ctr"/>
        <c:lblOffset val="100"/>
        <c:noMultiLvlLbl val="0"/>
      </c:catAx>
      <c:valAx>
        <c:axId val="42601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86361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err="1"/>
              <a:t>MWh</a:t>
            </a:r>
            <a:endParaRPr lang="lv-LV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5.7969932812452496E-2"/>
          <c:y val="0.15011946583030294"/>
          <c:w val="0.88025491666049493"/>
          <c:h val="0.70265966529367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saražots</c:v>
                </c:pt>
                <c:pt idx="1">
                  <c:v>atdots tīklā=pārdots</c:v>
                </c:pt>
                <c:pt idx="2">
                  <c:v>NAI darbībai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61.22</c:v>
                </c:pt>
                <c:pt idx="1">
                  <c:v>11.27</c:v>
                </c:pt>
                <c:pt idx="2">
                  <c:v>49.95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4-445A-94C6-B02CE2C469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saražots</c:v>
                </c:pt>
                <c:pt idx="1">
                  <c:v>atdots tīklā=pārdots</c:v>
                </c:pt>
                <c:pt idx="2">
                  <c:v>NAI darbībai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58.17</c:v>
                </c:pt>
                <c:pt idx="1">
                  <c:v>8.2200000000000006</c:v>
                </c:pt>
                <c:pt idx="2">
                  <c:v>49.96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D4-445A-94C6-B02CE2C469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saražots</c:v>
                </c:pt>
                <c:pt idx="1">
                  <c:v>atdots tīklā=pārdots</c:v>
                </c:pt>
                <c:pt idx="2">
                  <c:v>NAI darbībai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63D4-445A-94C6-B02CE2C46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656808"/>
        <c:axId val="239650688"/>
      </c:barChart>
      <c:catAx>
        <c:axId val="23965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39650688"/>
        <c:crosses val="autoZero"/>
        <c:auto val="1"/>
        <c:lblAlgn val="ctr"/>
        <c:lblOffset val="100"/>
        <c:noMultiLvlLbl val="0"/>
      </c:catAx>
      <c:valAx>
        <c:axId val="23965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3965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5/26/2026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5/26/2026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/>
          </a:bodyPr>
          <a:lstStyle/>
          <a:p>
            <a:r>
              <a:rPr lang="lv-LV" dirty="0"/>
              <a:t>Aizkraukles novada SIA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lv-LV" dirty="0"/>
              <a:t>Aizkraukles ūdens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FA7FB-9FDC-C24B-618C-F2045B774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752482"/>
            <a:ext cx="302066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48D9-8B76-5BC2-E7CC-8A525E6A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Programmas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672E5-6F07-3F01-4768-D5F8F64A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0" y="1444625"/>
            <a:ext cx="10299700" cy="4752975"/>
          </a:xfrm>
        </p:spPr>
        <p:txBody>
          <a:bodyPr>
            <a:normAutofit lnSpcReduction="10000"/>
          </a:bodyPr>
          <a:lstStyle/>
          <a:p>
            <a:r>
              <a:rPr lang="lv-LV" dirty="0"/>
              <a:t>SUN ĢIS</a:t>
            </a:r>
          </a:p>
          <a:p>
            <a:r>
              <a:rPr lang="lv-LV" dirty="0"/>
              <a:t>Grāmatvedības programma «</a:t>
            </a:r>
            <a:r>
              <a:rPr lang="lv-LV" dirty="0" err="1"/>
              <a:t>Horizon</a:t>
            </a:r>
            <a:r>
              <a:rPr lang="lv-LV" dirty="0"/>
              <a:t>»</a:t>
            </a:r>
          </a:p>
          <a:p>
            <a:endParaRPr lang="lv-LV" dirty="0"/>
          </a:p>
          <a:p>
            <a:r>
              <a:rPr lang="lv-LV" sz="5400" dirty="0"/>
              <a:t>Skaitītāji</a:t>
            </a:r>
          </a:p>
          <a:p>
            <a:r>
              <a:rPr lang="lv-LV"/>
              <a:t>No 1996.gada </a:t>
            </a:r>
            <a:r>
              <a:rPr lang="lv-LV" dirty="0"/>
              <a:t>dzīvokļos un no 1998.gada arī ēku skaitītāji, bet patēriņa starpības uzsākām rēķināt tikai ar 2016.gadu</a:t>
            </a:r>
          </a:p>
          <a:p>
            <a:r>
              <a:rPr lang="lv-LV" dirty="0"/>
              <a:t>APATOR </a:t>
            </a:r>
          </a:p>
          <a:p>
            <a:r>
              <a:rPr lang="lv-LV" dirty="0" err="1"/>
              <a:t>Zenner</a:t>
            </a:r>
            <a:endParaRPr lang="lv-LV" dirty="0"/>
          </a:p>
          <a:p>
            <a:r>
              <a:rPr lang="lv-LV" dirty="0"/>
              <a:t>LMT  piedāvātie AXIOMA</a:t>
            </a:r>
          </a:p>
          <a:p>
            <a:endParaRPr lang="lv-LV" dirty="0"/>
          </a:p>
          <a:p>
            <a:endParaRPr lang="lv-LV" sz="5400" dirty="0"/>
          </a:p>
        </p:txBody>
      </p:sp>
    </p:spTree>
    <p:extLst>
      <p:ext uri="{BB962C8B-B14F-4D97-AF65-F5344CB8AC3E}">
        <p14:creationId xmlns:p14="http://schemas.microsoft.com/office/powerpoint/2010/main" val="93391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7E14-D675-930C-98EE-01BFE7F7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3800" cy="955675"/>
          </a:xfrm>
        </p:spPr>
        <p:txBody>
          <a:bodyPr/>
          <a:lstStyle/>
          <a:p>
            <a:r>
              <a:rPr lang="lv-LV" dirty="0"/>
              <a:t>Ūdens kvalitāte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8A502-44B6-4940-84EE-5645527A6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Ūdensvadā padotā ūdens kvalitātes rādītāji  ir bijuši atbilstoši MK noteikumos Nr.547 noteiktajam.</a:t>
            </a:r>
          </a:p>
          <a:p>
            <a:r>
              <a:rPr lang="lv-LV" dirty="0"/>
              <a:t>Tas liecina, ka ūdens apstrādes iekārtas strādā kvalitatīvi.</a:t>
            </a:r>
          </a:p>
          <a:p>
            <a:r>
              <a:rPr lang="lv-LV" dirty="0"/>
              <a:t>Ūdens paraugi tiek ņemti ne tikai ūdens apstrādes vietā, bet arī pie patērētājiem ar Veselības inspekciju saskaņotos punktos.</a:t>
            </a:r>
          </a:p>
          <a:p>
            <a:r>
              <a:rPr lang="lv-LV" dirty="0"/>
              <a:t>Veselības inspekcija saskaņo arī vietu pie patērētāja , kur tiek veikts ūdens paraugu </a:t>
            </a:r>
            <a:r>
              <a:rPr lang="lv-LV" dirty="0" err="1"/>
              <a:t>auditormonitorings</a:t>
            </a:r>
            <a:r>
              <a:rPr lang="lv-LV" dirty="0"/>
              <a:t>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EA5E9-9951-A2C0-2DBC-C8AE4254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4558770"/>
            <a:ext cx="3448844" cy="22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9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7D31-C293-0B66-E04D-DEBA2BF4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Attīrīto notekūdeņu rādītāji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0DCD7-3657-0B42-247D-1A075C99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665100" cy="2212975"/>
          </a:xfrm>
        </p:spPr>
        <p:txBody>
          <a:bodyPr/>
          <a:lstStyle/>
          <a:p>
            <a:r>
              <a:rPr lang="lv-LV" dirty="0"/>
              <a:t>Attīrīto notekūdeņu testēšanas pārskatu rādītāji atbilst MK noteikumos Nr.34 noteiktajam.</a:t>
            </a:r>
          </a:p>
          <a:p>
            <a:r>
              <a:rPr lang="lv-LV" dirty="0"/>
              <a:t>Tas norāda, ka attīrīšanas ietaises strādā kvalitatīvi.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ADEEC-2567-575E-7C27-0F4914C8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50" y="3619262"/>
            <a:ext cx="3954850" cy="2966138"/>
          </a:xfrm>
          <a:prstGeom prst="rect">
            <a:avLst/>
          </a:prstGeom>
        </p:spPr>
      </p:pic>
      <p:pic>
        <p:nvPicPr>
          <p:cNvPr id="5" name="Picture 1026">
            <a:extLst>
              <a:ext uri="{FF2B5EF4-FFF2-40B4-BE49-F238E27FC236}">
                <a16:creationId xmlns:a16="http://schemas.microsoft.com/office/drawing/2014/main" id="{A62A03FC-33E2-7228-8F29-D2C0E1C6F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619262"/>
            <a:ext cx="3954851" cy="2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63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14E8C-BB4D-B770-539E-49E75C8D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Saules elektrostacija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2C929-7E9F-8301-3E79-68D9FF5A9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2024.gadā sāka darboties Saules ES NAI darbības pašpatēriņam ar jaudu 50 </a:t>
            </a:r>
            <a:r>
              <a:rPr lang="lv-LV" dirty="0" err="1"/>
              <a:t>kW</a:t>
            </a: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0323F8DB-FE2F-5DB8-8CBC-8D5C6CF6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574" y="2611168"/>
            <a:ext cx="5361313" cy="3700732"/>
          </a:xfrm>
          <a:prstGeom prst="rect">
            <a:avLst/>
          </a:prstGeom>
        </p:spPr>
      </p:pic>
      <p:graphicFrame>
        <p:nvGraphicFramePr>
          <p:cNvPr id="9" name="Tabula 8">
            <a:extLst>
              <a:ext uri="{FF2B5EF4-FFF2-40B4-BE49-F238E27FC236}">
                <a16:creationId xmlns:a16="http://schemas.microsoft.com/office/drawing/2014/main" id="{52450ED6-FDEA-04E3-594E-A7915B3EF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45547"/>
              </p:ext>
            </p:extLst>
          </p:nvPr>
        </p:nvGraphicFramePr>
        <p:xfrm>
          <a:off x="99684" y="3117810"/>
          <a:ext cx="4791492" cy="1105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164">
                  <a:extLst>
                    <a:ext uri="{9D8B030D-6E8A-4147-A177-3AD203B41FA5}">
                      <a16:colId xmlns:a16="http://schemas.microsoft.com/office/drawing/2014/main" val="3998937647"/>
                    </a:ext>
                  </a:extLst>
                </a:gridCol>
                <a:gridCol w="1597164">
                  <a:extLst>
                    <a:ext uri="{9D8B030D-6E8A-4147-A177-3AD203B41FA5}">
                      <a16:colId xmlns:a16="http://schemas.microsoft.com/office/drawing/2014/main" val="3209015221"/>
                    </a:ext>
                  </a:extLst>
                </a:gridCol>
                <a:gridCol w="1597164">
                  <a:extLst>
                    <a:ext uri="{9D8B030D-6E8A-4147-A177-3AD203B41FA5}">
                      <a16:colId xmlns:a16="http://schemas.microsoft.com/office/drawing/2014/main" val="2327684887"/>
                    </a:ext>
                  </a:extLst>
                </a:gridCol>
              </a:tblGrid>
              <a:tr h="686787">
                <a:tc>
                  <a:txBody>
                    <a:bodyPr/>
                    <a:lstStyle/>
                    <a:p>
                      <a:r>
                        <a:rPr lang="lv-LV" dirty="0"/>
                        <a:t>Saražots</a:t>
                      </a:r>
                    </a:p>
                    <a:p>
                      <a:r>
                        <a:rPr lang="lv-LV" dirty="0" err="1"/>
                        <a:t>kWh</a:t>
                      </a:r>
                      <a:r>
                        <a:rPr lang="lv-LV" dirty="0"/>
                        <a:t> 2025.g.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Atdots tīklā</a:t>
                      </a:r>
                    </a:p>
                    <a:p>
                      <a:r>
                        <a:rPr lang="lv-LV" dirty="0" err="1"/>
                        <a:t>kWh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Patērēts NAI darbībai </a:t>
                      </a:r>
                      <a:r>
                        <a:rPr lang="lv-LV" dirty="0" err="1"/>
                        <a:t>kWh</a:t>
                      </a: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572254"/>
                  </a:ext>
                </a:extLst>
              </a:tr>
              <a:tr h="419172">
                <a:tc>
                  <a:txBody>
                    <a:bodyPr/>
                    <a:lstStyle/>
                    <a:p>
                      <a:r>
                        <a:rPr lang="lv-LV" dirty="0"/>
                        <a:t>58 171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8 215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49 956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06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976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F1AB867-35C7-2A55-5302-C8AE9601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10" y="569407"/>
            <a:ext cx="9862996" cy="603596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/>
              <a:t>Saules ES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DD62B144-EC82-CA49-DFF5-88E4280D6F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815166"/>
              </p:ext>
            </p:extLst>
          </p:nvPr>
        </p:nvGraphicFramePr>
        <p:xfrm>
          <a:off x="1120775" y="1825625"/>
          <a:ext cx="102330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066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A0252E0-4925-43F8-459D-7810451A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84766" cy="730430"/>
          </a:xfrm>
        </p:spPr>
        <p:txBody>
          <a:bodyPr>
            <a:normAutofit fontScale="90000"/>
          </a:bodyPr>
          <a:lstStyle/>
          <a:p>
            <a:r>
              <a:rPr lang="lv-LV" dirty="0"/>
              <a:t>Ģenerators un traktora piekabe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11E7C6CC-03F1-F9B3-8C7B-1CEC6815E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216" y="1792148"/>
            <a:ext cx="4869133" cy="2738887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EF88D0D5-E97E-83DF-1E6F-A1F40766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51" y="1792149"/>
            <a:ext cx="3651849" cy="27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5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DB8A-4E13-8274-8F3B-00E295BA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Paredzamās aktivitātes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BB43-9299-82D9-EE89-6CA29E0E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Hidrodinamiskās mašīnas kanalizācijas tīklu uzturēšanai piegāde.</a:t>
            </a:r>
          </a:p>
          <a:p>
            <a:r>
              <a:rPr lang="lv-LV" dirty="0"/>
              <a:t>Ūdens noplūdes kontroles </a:t>
            </a:r>
            <a:r>
              <a:rPr lang="lv-LV" dirty="0" err="1"/>
              <a:t>logeru</a:t>
            </a:r>
            <a:r>
              <a:rPr lang="lv-LV" dirty="0"/>
              <a:t> iegāde.</a:t>
            </a:r>
          </a:p>
          <a:p>
            <a:r>
              <a:rPr lang="lv-LV" dirty="0"/>
              <a:t>Aizbīdņu nomaiņa Aizkraukles NAI Enerģētiķu ielā.</a:t>
            </a:r>
          </a:p>
          <a:p>
            <a:r>
              <a:rPr lang="lv-LV" dirty="0"/>
              <a:t>Kompresora iegāde Sērenes NAI.</a:t>
            </a:r>
          </a:p>
          <a:p>
            <a:r>
              <a:rPr lang="lv-LV" dirty="0"/>
              <a:t>Turpināsim veikt pārbaudes par lietus kanalizācijas  </a:t>
            </a:r>
            <a:r>
              <a:rPr lang="lv-LV" dirty="0" err="1"/>
              <a:t>pieslēgumiem</a:t>
            </a:r>
            <a:r>
              <a:rPr lang="lv-LV" dirty="0"/>
              <a:t> centrālajiem sadzīves kanalizācijas tīkliem.</a:t>
            </a:r>
          </a:p>
          <a:p>
            <a:r>
              <a:rPr lang="lv-LV" dirty="0"/>
              <a:t>Veiksim nepieciešamos remontdarbus infrastruktūras objektu uzturēšanai.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7435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799B-BC07-AC52-D3F7-34E5514D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0" y="1774825"/>
            <a:ext cx="2794000" cy="1019175"/>
          </a:xfrm>
        </p:spPr>
        <p:txBody>
          <a:bodyPr/>
          <a:lstStyle/>
          <a:p>
            <a:r>
              <a:rPr lang="lv-LV" dirty="0"/>
              <a:t>Paldies!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DE7D1-530B-961E-1833-7495CDF79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3428999"/>
            <a:ext cx="4025900" cy="2628901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Aizkraukles novada SIA «Aizkraukles ūdens»</a:t>
            </a:r>
          </a:p>
          <a:p>
            <a:pPr marL="0" indent="0">
              <a:buNone/>
            </a:pPr>
            <a:r>
              <a:rPr lang="lv-LV" dirty="0"/>
              <a:t>Valdes locekle</a:t>
            </a:r>
          </a:p>
          <a:p>
            <a:pPr marL="0" indent="0">
              <a:buNone/>
            </a:pPr>
            <a:r>
              <a:rPr lang="lv-LV" dirty="0"/>
              <a:t>Gudruna Vectirāne</a:t>
            </a:r>
          </a:p>
          <a:p>
            <a:pPr marL="0" indent="0">
              <a:buNone/>
            </a:pPr>
            <a:r>
              <a:rPr lang="lv-LV" dirty="0"/>
              <a:t>t.29419052</a:t>
            </a:r>
          </a:p>
        </p:txBody>
      </p:sp>
    </p:spTree>
    <p:extLst>
      <p:ext uri="{BB962C8B-B14F-4D97-AF65-F5344CB8AC3E}">
        <p14:creationId xmlns:p14="http://schemas.microsoft.com/office/powerpoint/2010/main" val="311898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31402-AB43-F06F-A301-7B01AD05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365125"/>
            <a:ext cx="10426700" cy="904875"/>
          </a:xfrm>
        </p:spPr>
        <p:txBody>
          <a:bodyPr/>
          <a:lstStyle/>
          <a:p>
            <a:r>
              <a:rPr lang="lv-LV" dirty="0"/>
              <a:t>Uzņēmuma darbība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162A-196E-F0AB-73C4-A39B96E4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/>
              <a:t>Aizkraukles pilsētas un ciema, Sērenes pagasta centra un Sērenes pagasta «Dīķu» ūdensapgāde un kanalizācijas notekūdeņu savākšana un attīrīšana.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Rēķinu par sniegto ŪK pakalpojumu sagatavošana un maksājumu apstrāde.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Asenizācijas pakalpojumu sniegšana.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Citi darbi.</a:t>
            </a:r>
          </a:p>
        </p:txBody>
      </p:sp>
    </p:spTree>
    <p:extLst>
      <p:ext uri="{BB962C8B-B14F-4D97-AF65-F5344CB8AC3E}">
        <p14:creationId xmlns:p14="http://schemas.microsoft.com/office/powerpoint/2010/main" val="327845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0F2A-C668-C043-7BB5-C8C6341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39300" cy="315912"/>
          </a:xfrm>
        </p:spPr>
        <p:txBody>
          <a:bodyPr>
            <a:noAutofit/>
          </a:bodyPr>
          <a:lstStyle/>
          <a:p>
            <a:r>
              <a:rPr lang="lv-LV" sz="2800" dirty="0"/>
              <a:t>ŪK pakalpojums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9CAB6-D821-F2A1-5C8B-2595E0DC1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4906963"/>
          </a:xfrm>
        </p:spPr>
        <p:txBody>
          <a:bodyPr/>
          <a:lstStyle/>
          <a:p>
            <a:r>
              <a:rPr lang="lv-LV" dirty="0"/>
              <a:t>Aizkrauklē ūdens tiek iegūts no 6 artēziskiem urbumiem un apstrādāts ūdens atdzelžošanas stacijā. Apstrāde notiek caur smilšu filtriem. Sērenē un «Dīķos» ūdens tiek iegūts no artēziskajiem urbumiem u apstrādāts lokālajos smilšu filtros.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Pēc apstrādes tas tiek padots lietotājiem.</a:t>
            </a:r>
          </a:p>
          <a:p>
            <a:endParaRPr lang="lv-LV" dirty="0"/>
          </a:p>
          <a:p>
            <a:r>
              <a:rPr lang="lv-LV" dirty="0"/>
              <a:t>Kanalizācijas notekūdeņi pa kanalizācijas tīkliem nonāk Notekūdeņu attīrīšanas ietaisēs gan Aizkrauklē , gan Sērenē. Ievērojot reljefa īpatnības, Aizkrauklē notekūdeņu plūsma tiek nodrošināta ar 6 kanalizācijas sūkņu stacijām.</a:t>
            </a:r>
          </a:p>
        </p:txBody>
      </p:sp>
    </p:spTree>
    <p:extLst>
      <p:ext uri="{BB962C8B-B14F-4D97-AF65-F5344CB8AC3E}">
        <p14:creationId xmlns:p14="http://schemas.microsoft.com/office/powerpoint/2010/main" val="360476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A903-1ED3-D060-E472-38D14D66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3800" cy="981075"/>
          </a:xfrm>
        </p:spPr>
        <p:txBody>
          <a:bodyPr/>
          <a:lstStyle/>
          <a:p>
            <a:r>
              <a:rPr lang="lv-LV" dirty="0"/>
              <a:t>Norēķini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C6064-DE22-55D7-DA25-D568042A7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Uzņēmums saskaņā ar līgumiem ar daudzdzīvokļu namu </a:t>
            </a:r>
            <a:r>
              <a:rPr lang="lv-LV" dirty="0" err="1"/>
              <a:t>apsaimniekotājiem</a:t>
            </a:r>
            <a:r>
              <a:rPr lang="lv-LV" dirty="0"/>
              <a:t>, veic rēķinu sagatavošanu par ŪK pakalpojumiem atsevišķiem dzīvokļu īpašumiem, t.i. tiek sniegta iespēja atsevišķo dzīvokļu īpašumu īpašniekiem veikt tiešos norēķinus.</a:t>
            </a:r>
          </a:p>
          <a:p>
            <a:r>
              <a:rPr lang="lv-LV" dirty="0"/>
              <a:t>Ērtākai skaitītāju rādījumu iesniegšanai un gan rēķinu saņemšanai, gan to apmaksai, no 2020.gada tiek izmantota vietne BILL.ME.</a:t>
            </a:r>
          </a:p>
          <a:p>
            <a:r>
              <a:rPr lang="lv-LV" dirty="0"/>
              <a:t>Apmēram </a:t>
            </a:r>
            <a:r>
              <a:rPr lang="lv-LV" dirty="0">
                <a:solidFill>
                  <a:schemeClr val="tx1"/>
                </a:solidFill>
              </a:rPr>
              <a:t>18</a:t>
            </a:r>
            <a:r>
              <a:rPr lang="lv-LV" dirty="0"/>
              <a:t>% dzīvokļu īpašnieki vēl vēlas rēķinus saņemt drukātā veidā.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2306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DE39-F93D-CA0F-B594-A06C3228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TARIFI (bez PVN)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AD9EA-093F-C2FF-27B3-15E9A25DA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sz="4800" dirty="0"/>
              <a:t>no 01.08.2024.g. līdz 30.03.2026.g. – </a:t>
            </a:r>
            <a:r>
              <a:rPr lang="lv-LV" sz="4800" b="1" dirty="0"/>
              <a:t>3,26</a:t>
            </a:r>
            <a:r>
              <a:rPr lang="lv-LV" sz="4800" dirty="0"/>
              <a:t> EUR/m3 </a:t>
            </a:r>
          </a:p>
          <a:p>
            <a:pPr marL="0" indent="0">
              <a:buNone/>
            </a:pPr>
            <a:r>
              <a:rPr lang="lv-LV" sz="3600" dirty="0"/>
              <a:t>(Ū-1,54EUR/m3; K-1,72 EUR/m3)</a:t>
            </a:r>
          </a:p>
          <a:p>
            <a:pPr marL="0" indent="0">
              <a:buNone/>
            </a:pPr>
            <a:endParaRPr lang="lv-LV" sz="4800" dirty="0"/>
          </a:p>
          <a:p>
            <a:r>
              <a:rPr lang="lv-LV" sz="4800" dirty="0"/>
              <a:t>No 01.04.2026.g. – </a:t>
            </a:r>
            <a:r>
              <a:rPr lang="lv-LV" sz="4800" b="1" dirty="0"/>
              <a:t>2,55</a:t>
            </a:r>
            <a:r>
              <a:rPr lang="lv-LV" sz="4800" dirty="0"/>
              <a:t>EUR/m3</a:t>
            </a:r>
          </a:p>
          <a:p>
            <a:pPr marL="0" indent="0">
              <a:buNone/>
            </a:pPr>
            <a:r>
              <a:rPr lang="lv-LV" sz="4800" dirty="0"/>
              <a:t> </a:t>
            </a:r>
            <a:r>
              <a:rPr lang="lv-LV" sz="3600" dirty="0"/>
              <a:t>(Ū-1,19EUR/m3; K-1,36EUR/m3)</a:t>
            </a:r>
          </a:p>
        </p:txBody>
      </p:sp>
    </p:spTree>
    <p:extLst>
      <p:ext uri="{BB962C8B-B14F-4D97-AF65-F5344CB8AC3E}">
        <p14:creationId xmlns:p14="http://schemas.microsoft.com/office/powerpoint/2010/main" val="158223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4CB08C6-C1AA-FE25-33CC-32E74C5B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63408" cy="576435"/>
          </a:xfrm>
        </p:spPr>
        <p:txBody>
          <a:bodyPr>
            <a:normAutofit fontScale="90000"/>
          </a:bodyPr>
          <a:lstStyle/>
          <a:p>
            <a:r>
              <a:rPr lang="lv-LV" dirty="0"/>
              <a:t>Darbības galvenie rādītāji</a:t>
            </a:r>
          </a:p>
        </p:txBody>
      </p:sp>
      <p:graphicFrame>
        <p:nvGraphicFramePr>
          <p:cNvPr id="4" name="Satura vietturis 3">
            <a:extLst>
              <a:ext uri="{FF2B5EF4-FFF2-40B4-BE49-F238E27FC236}">
                <a16:creationId xmlns:a16="http://schemas.microsoft.com/office/drawing/2014/main" id="{4C4C708E-1C1D-979D-823E-FC029DD6BD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11277"/>
              </p:ext>
            </p:extLst>
          </p:nvPr>
        </p:nvGraphicFramePr>
        <p:xfrm>
          <a:off x="1530036" y="1315230"/>
          <a:ext cx="8935771" cy="453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903">
                  <a:extLst>
                    <a:ext uri="{9D8B030D-6E8A-4147-A177-3AD203B41FA5}">
                      <a16:colId xmlns:a16="http://schemas.microsoft.com/office/drawing/2014/main" val="2632336558"/>
                    </a:ext>
                  </a:extLst>
                </a:gridCol>
                <a:gridCol w="4599160">
                  <a:extLst>
                    <a:ext uri="{9D8B030D-6E8A-4147-A177-3AD203B41FA5}">
                      <a16:colId xmlns:a16="http://schemas.microsoft.com/office/drawing/2014/main" val="1358298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728357355"/>
                    </a:ext>
                  </a:extLst>
                </a:gridCol>
                <a:gridCol w="2462544">
                  <a:extLst>
                    <a:ext uri="{9D8B030D-6E8A-4147-A177-3AD203B41FA5}">
                      <a16:colId xmlns:a16="http://schemas.microsoft.com/office/drawing/2014/main" val="3432928954"/>
                    </a:ext>
                  </a:extLst>
                </a:gridCol>
              </a:tblGrid>
              <a:tr h="423035">
                <a:tc>
                  <a:txBody>
                    <a:bodyPr/>
                    <a:lstStyle/>
                    <a:p>
                      <a:r>
                        <a:rPr lang="lv-LV" sz="1400" dirty="0" err="1"/>
                        <a:t>Nr.p.k</a:t>
                      </a:r>
                      <a:endParaRPr lang="lv-L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/>
                        <a:t>Mērvienība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2280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Ienācis no fiziskām personām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800" b="0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446927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effectLst/>
                          <a:latin typeface="Arial" panose="020B0604020202020204" pitchFamily="34" charset="0"/>
                        </a:rPr>
                        <a:t>Ienācis no juridiskām personām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074730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Iegūtais ūdens daudzums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307 913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515131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Zudumi  </a:t>
                      </a:r>
                      <a:r>
                        <a:rPr lang="lv-LV" sz="1800" b="0" i="0" u="none" strike="noStrike" dirty="0">
                          <a:effectLst/>
                          <a:latin typeface="Arial" panose="020B0604020202020204" pitchFamily="34" charset="0"/>
                        </a:rPr>
                        <a:t>(ar rēķiniem neapliktais ūdens) </a:t>
                      </a: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54222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Attīrītie notekūdeņi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512 933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67083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Apkalpojamo Iedzīvotāju skaits </a:t>
                      </a:r>
                    </a:p>
                    <a:p>
                      <a:pPr algn="l" fontAlgn="b">
                        <a:buNone/>
                      </a:pPr>
                      <a:endParaRPr lang="lv-LV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 err="1"/>
                        <a:t>cilv</a:t>
                      </a:r>
                      <a:endParaRPr lang="lv-LV" dirty="0"/>
                    </a:p>
                    <a:p>
                      <a:pPr algn="ctr"/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7345</a:t>
                      </a:r>
                    </a:p>
                    <a:p>
                      <a:pPr algn="ctr"/>
                      <a:endParaRPr lang="lv-LV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261138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Vidējais ūdens patēriņš mēnesī  uz 1 cilvēku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m3</a:t>
                      </a:r>
                    </a:p>
                    <a:p>
                      <a:pPr algn="ctr"/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endParaRPr lang="lv-LV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585323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i="0" u="none" strike="noStrike" dirty="0">
                          <a:effectLst/>
                          <a:latin typeface="Arial" panose="020B0604020202020204" pitchFamily="34" charset="0"/>
                        </a:rPr>
                        <a:t>Elektroenerģijas patēriņš</a:t>
                      </a:r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 err="1"/>
                        <a:t>kWh</a:t>
                      </a:r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825 288</a:t>
                      </a:r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20111"/>
                  </a:ext>
                </a:extLst>
              </a:tr>
              <a:tr h="3160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19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14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610B-953D-C3B7-2138-FA0D05FF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Ūdens bilance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9AB8AD8-FE72-301F-452E-A222663576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598010"/>
              </p:ext>
            </p:extLst>
          </p:nvPr>
        </p:nvGraphicFramePr>
        <p:xfrm>
          <a:off x="1120775" y="1825625"/>
          <a:ext cx="102330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806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8B09-EC01-0E65-D1CE-A1224080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3025" cy="752475"/>
          </a:xfrm>
        </p:spPr>
        <p:txBody>
          <a:bodyPr>
            <a:normAutofit/>
          </a:bodyPr>
          <a:lstStyle/>
          <a:p>
            <a:r>
              <a:rPr lang="lv-LV" sz="4400" dirty="0"/>
              <a:t>Ūdens patēriņš daudzdzīvokļu mājās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02AF878-6451-65A1-2472-BB5AFF389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06247"/>
              </p:ext>
            </p:extLst>
          </p:nvPr>
        </p:nvGraphicFramePr>
        <p:xfrm>
          <a:off x="990601" y="1117600"/>
          <a:ext cx="10452099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230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F33D-A7C4-4EB3-FBDB-E185BFA1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Elektrības tarifs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8CBF6-0367-72AC-F829-3CD192B6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dirty="0"/>
          </a:p>
          <a:p>
            <a:r>
              <a:rPr lang="lv-LV" sz="6000" dirty="0"/>
              <a:t>No 2023.gada 1.jūnija – 2025.gada 30.septembrim 297,77 EUR/</a:t>
            </a:r>
            <a:r>
              <a:rPr lang="lv-LV" sz="6000" dirty="0" err="1"/>
              <a:t>MWh</a:t>
            </a:r>
            <a:endParaRPr lang="lv-LV" sz="6000" dirty="0"/>
          </a:p>
          <a:p>
            <a:r>
              <a:rPr lang="lv-LV" sz="6000" dirty="0"/>
              <a:t>No 2026.gada 1.novembra-kopējā </a:t>
            </a:r>
            <a:r>
              <a:rPr lang="lv-LV" sz="6000" dirty="0" err="1"/>
              <a:t>pašvaldibas</a:t>
            </a:r>
            <a:r>
              <a:rPr lang="lv-LV" sz="6000" dirty="0"/>
              <a:t> piedāvājumā- biržas cena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0205610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1311</TotalTime>
  <Words>577</Words>
  <Application>Microsoft Office PowerPoint</Application>
  <PresentationFormat>Platekrāna</PresentationFormat>
  <Paragraphs>111</Paragraphs>
  <Slides>17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Depth</vt:lpstr>
      <vt:lpstr>Aizkraukles ūdens</vt:lpstr>
      <vt:lpstr>Uzņēmuma darbība</vt:lpstr>
      <vt:lpstr>ŪK pakalpojums</vt:lpstr>
      <vt:lpstr>Norēķini</vt:lpstr>
      <vt:lpstr>TARIFI (bez PVN)</vt:lpstr>
      <vt:lpstr>Darbības galvenie rādītāji</vt:lpstr>
      <vt:lpstr>Ūdens bilance</vt:lpstr>
      <vt:lpstr>Ūdens patēriņš daudzdzīvokļu mājās</vt:lpstr>
      <vt:lpstr>Elektrības tarifs</vt:lpstr>
      <vt:lpstr>Programmas</vt:lpstr>
      <vt:lpstr>Ūdens kvalitāte</vt:lpstr>
      <vt:lpstr>Attīrīto notekūdeņu rādītāji</vt:lpstr>
      <vt:lpstr>Saules elektrostacija</vt:lpstr>
      <vt:lpstr>Saules ES</vt:lpstr>
      <vt:lpstr>Ģenerators un traktora piekabe</vt:lpstr>
      <vt:lpstr>Paredzamās aktivitātes</vt:lpstr>
      <vt:lpstr>Paldies!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Aizkraukles ūdens</dc:title>
  <dc:creator>Gudruna Vectirāne</dc:creator>
  <cp:lastModifiedBy>Gudruna Vectirāne</cp:lastModifiedBy>
  <cp:revision>8</cp:revision>
  <dcterms:created xsi:type="dcterms:W3CDTF">2023-01-25T10:31:23Z</dcterms:created>
  <dcterms:modified xsi:type="dcterms:W3CDTF">2026-05-26T13:17:36Z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