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7" r:id="rId4"/>
    <p:sldId id="258" r:id="rId5"/>
    <p:sldId id="256" r:id="rId6"/>
    <p:sldId id="274" r:id="rId7"/>
    <p:sldId id="259" r:id="rId8"/>
    <p:sldId id="261" r:id="rId9"/>
    <p:sldId id="279" r:id="rId10"/>
    <p:sldId id="280" r:id="rId11"/>
    <p:sldId id="263" r:id="rId12"/>
    <p:sldId id="278" r:id="rId13"/>
  </p:sldIdLst>
  <p:sldSz cx="12192000" cy="6858000"/>
  <p:notesSz cx="6888163" cy="100187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 KUK" initials="IK" lastIdx="3" clrIdx="0">
    <p:extLst>
      <p:ext uri="{19B8F6BF-5375-455C-9EA6-DF929625EA0E}">
        <p15:presenceInfo xmlns:p15="http://schemas.microsoft.com/office/powerpoint/2012/main" userId="S::info@kuk.lv::4018fc89-e9ff-4f29-9e9b-e2b6e59b0af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9F9F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JAUNIE%20GRAFIKI/&#352;&#310;IROTO%20ATKR.%20VIETAS/APKOPOJUMS/TALKU%20APK.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4/SA%20TARIFI%202024.g-2025.g..sal&#299;dzin&#257;jum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4/Ie&#326;&#275;mumi%20pa&#353;v.+citi%20Labiek.2024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5/Ie&#326;&#275;mumi%20sanit.iec.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4/Ie&#326;&#275;mumi%20Labiek.2024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4/ZIEMAS%20DIENESTS%202023.-2024/Z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aizkraukleskuk-my.sharepoint.com/personal/info_kuk_lv/Documents/Desktop/ATSKAITES/2025/Kopija%20no%20Nodoklu%20tabula%20%202025.g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ATSKAITES/2024/SIA%20AIZKRAUKLES%20KUK%20SAV&#256;KTO%20ATKR.DAUDZUMS%202020.g.-2024.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aizkraukleskuk-my.sharepoint.com/personal/info_kuk_lv/Documents/Desktop/JAUNIE%20GRAFIKI/&#352;&#310;IROTO%20ATKR.%20VIETAS/APKOPOJUMS/TALKU%20APK.%20-%20Cop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</a:t>
            </a:r>
            <a:r>
              <a:rPr lang="lv-LV" sz="1800" b="1" u="sng" baseline="0" dirty="0"/>
              <a:t> "AIZKRAUKLES KUK" kopējie ieņēmumi labiekārtošanā 2023.gadā</a:t>
            </a:r>
            <a:endParaRPr lang="lv-LV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8088152"/>
        <c:axId val="508089952"/>
      </c:barChart>
      <c:catAx>
        <c:axId val="508088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08089952"/>
        <c:crosses val="autoZero"/>
        <c:auto val="1"/>
        <c:lblAlgn val="ctr"/>
        <c:lblOffset val="100"/>
        <c:noMultiLvlLbl val="0"/>
      </c:catAx>
      <c:valAx>
        <c:axId val="508089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08088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400" b="1" u="sng" dirty="0"/>
              <a:t>SIA "Aizkraukles</a:t>
            </a:r>
            <a:r>
              <a:rPr lang="lv-LV" sz="2400" b="1" u="sng" baseline="0" dirty="0"/>
              <a:t> KUK" t</a:t>
            </a:r>
            <a:r>
              <a:rPr lang="lv-LV" sz="2400" b="1" u="sng" dirty="0"/>
              <a:t>alkas</a:t>
            </a:r>
            <a:r>
              <a:rPr lang="lv-LV" sz="2400" b="1" u="sng" baseline="0" dirty="0"/>
              <a:t> ietvaros savāktais stiklu daudzums tonnās no privātpersonām Aizkraukles pilsētā periodā no</a:t>
            </a:r>
          </a:p>
          <a:p>
            <a:pPr>
              <a:defRPr sz="2400" b="1" u="sng"/>
            </a:pPr>
            <a:r>
              <a:rPr lang="lv-LV" sz="2400" b="1" u="sng" baseline="0" dirty="0"/>
              <a:t> 2022.- 2025.gads</a:t>
            </a:r>
            <a:endParaRPr lang="lv-LV" sz="24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5.6457631537779635E-2"/>
          <c:y val="0.21621542940320232"/>
          <c:w val="0.9382443552171873"/>
          <c:h val="0.653100436681222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Lapa1!$A$3</c:f>
              <c:strCache>
                <c:ptCount val="1"/>
                <c:pt idx="0">
                  <c:v>Logu stikls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Lapa1!$B$2:$E$2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Lapa1!$B$3:$E$3</c:f>
              <c:numCache>
                <c:formatCode>General</c:formatCode>
                <c:ptCount val="4"/>
                <c:pt idx="0">
                  <c:v>12.12</c:v>
                </c:pt>
                <c:pt idx="1">
                  <c:v>7.7</c:v>
                </c:pt>
                <c:pt idx="2">
                  <c:v>7.44</c:v>
                </c:pt>
                <c:pt idx="3">
                  <c:v>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3C-4332-AAAB-0B2BC501E4DB}"/>
            </c:ext>
          </c:extLst>
        </c:ser>
        <c:ser>
          <c:idx val="1"/>
          <c:order val="1"/>
          <c:tx>
            <c:strRef>
              <c:f>Lapa1!$A$4</c:f>
              <c:strCache>
                <c:ptCount val="1"/>
                <c:pt idx="0">
                  <c:v>Stikla iepakojums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Lapa1!$B$2:$E$2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Lapa1!$B$4:$E$4</c:f>
              <c:numCache>
                <c:formatCode>General</c:formatCode>
                <c:ptCount val="4"/>
                <c:pt idx="0">
                  <c:v>1.48</c:v>
                </c:pt>
                <c:pt idx="1">
                  <c:v>2.2400000000000002</c:v>
                </c:pt>
                <c:pt idx="2">
                  <c:v>0.84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3C-4332-AAAB-0B2BC501E4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4569320"/>
        <c:axId val="324569680"/>
      </c:barChart>
      <c:catAx>
        <c:axId val="324569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4569680"/>
        <c:crosses val="autoZero"/>
        <c:auto val="1"/>
        <c:lblAlgn val="ctr"/>
        <c:lblOffset val="100"/>
        <c:noMultiLvlLbl val="0"/>
      </c:catAx>
      <c:valAx>
        <c:axId val="32456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4569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/>
              <a:t>Sadzīves</a:t>
            </a:r>
            <a:r>
              <a:rPr lang="lv-LV" sz="1800" b="1" u="sng" baseline="0"/>
              <a:t> aktritumu izvešanas tarifi (EUR/m</a:t>
            </a:r>
            <a:r>
              <a:rPr lang="lv-LV" sz="1800" b="1" u="sng" baseline="30000"/>
              <a:t>3</a:t>
            </a:r>
            <a:r>
              <a:rPr lang="lv-LV" sz="1800" b="1" u="sng" baseline="0"/>
              <a:t>) 2025.g.-2026.g. - salīdzinājums.</a:t>
            </a:r>
            <a:endParaRPr lang="lv-LV" sz="1800" b="1" u="sn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A4-4A23-8580-3DD0AEBC1F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Lapa1!$A$3:$A$19</c:f>
              <c:strCache>
                <c:ptCount val="17"/>
                <c:pt idx="0">
                  <c:v>SIA "ĶĪLUPE" (SKRĪVERI; KOKNESE; PĻAVIŅAS)</c:v>
                </c:pt>
                <c:pt idx="1">
                  <c:v>SIA "AIZKRAULES KUK" (AIZKRAUKLE UN AIZKRAUKLES PAG.)</c:v>
                </c:pt>
                <c:pt idx="2">
                  <c:v> SIA “Jēkabpils pakalpojumi” (JĒKABPILS)</c:v>
                </c:pt>
                <c:pt idx="3">
                  <c:v>Atkritumu apsaimniekošanas sabiedrība "Piejūra" (TUKUMS)</c:v>
                </c:pt>
                <c:pt idx="4">
                  <c:v>SIA 'ECO BALTIA VIDE'' (SALASPILS)</c:v>
                </c:pt>
                <c:pt idx="5">
                  <c:v>SIA "CLEAN R" (RĪGA 1.ZONA)</c:v>
                </c:pt>
                <c:pt idx="6">
                  <c:v>SIA "ĶĪLUPE" (JAUNJELGAVA; NERETA)</c:v>
                </c:pt>
                <c:pt idx="7">
                  <c:v>SIA "VIDUSDAUGAVAS SPAAO" (JĒKABPILS NOV.TERITORIJA ārpus Jēkabpils pilsētas)</c:v>
                </c:pt>
                <c:pt idx="8">
                  <c:v>SIA "LAUTUS VIDE" (GULBENE)</c:v>
                </c:pt>
                <c:pt idx="9">
                  <c:v>SIA 'ECO BALTIA VIDE'' (LIEPĀJA)</c:v>
                </c:pt>
                <c:pt idx="10">
                  <c:v>SIA "ZAAO" (CĒSIS)</c:v>
                </c:pt>
                <c:pt idx="11">
                  <c:v>SIA "ZAAO" (SMILTENE)</c:v>
                </c:pt>
                <c:pt idx="12">
                  <c:v>SIA "MADONAS NAMSAIMNIEKS" (MADONA)</c:v>
                </c:pt>
                <c:pt idx="13">
                  <c:v>SIA "ĶĪLUPE" (OGRE)</c:v>
                </c:pt>
                <c:pt idx="14">
                  <c:v>SIA "CLEAN R" (IKŠĶILE)</c:v>
                </c:pt>
                <c:pt idx="15">
                  <c:v>SIA 'ECO BALTIA VIDE'' (ĀDAŽI)</c:v>
                </c:pt>
                <c:pt idx="16">
                  <c:v>SIA "JELGAVAS NOVADA KU" (JELGAVA)</c:v>
                </c:pt>
              </c:strCache>
            </c:strRef>
          </c:cat>
          <c:val>
            <c:numRef>
              <c:f>Lapa1!$B$3:$B$19</c:f>
              <c:numCache>
                <c:formatCode>0.00</c:formatCode>
                <c:ptCount val="17"/>
                <c:pt idx="0" formatCode="General">
                  <c:v>22.59</c:v>
                </c:pt>
                <c:pt idx="1">
                  <c:v>19.8</c:v>
                </c:pt>
                <c:pt idx="2" formatCode="General">
                  <c:v>25.84</c:v>
                </c:pt>
                <c:pt idx="3" formatCode="General">
                  <c:v>26.28</c:v>
                </c:pt>
                <c:pt idx="4" formatCode="General">
                  <c:v>26.22</c:v>
                </c:pt>
                <c:pt idx="5" formatCode="General">
                  <c:v>27.06</c:v>
                </c:pt>
                <c:pt idx="6" formatCode="General">
                  <c:v>25.89</c:v>
                </c:pt>
                <c:pt idx="7" formatCode="General">
                  <c:v>28.23</c:v>
                </c:pt>
                <c:pt idx="8" formatCode="General">
                  <c:v>30.12</c:v>
                </c:pt>
                <c:pt idx="9" formatCode="General">
                  <c:v>30.66</c:v>
                </c:pt>
                <c:pt idx="10" formatCode="General">
                  <c:v>31.75</c:v>
                </c:pt>
                <c:pt idx="11" formatCode="General">
                  <c:v>32.270000000000003</c:v>
                </c:pt>
                <c:pt idx="12" formatCode="General">
                  <c:v>31.56</c:v>
                </c:pt>
                <c:pt idx="13" formatCode="General">
                  <c:v>32.51</c:v>
                </c:pt>
                <c:pt idx="14" formatCode="General">
                  <c:v>34.08</c:v>
                </c:pt>
                <c:pt idx="15" formatCode="General">
                  <c:v>33.200000000000003</c:v>
                </c:pt>
                <c:pt idx="16">
                  <c:v>37.51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A4-4A23-8580-3DD0AEBC1FF2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Lapa1!$A$3:$A$19</c:f>
              <c:strCache>
                <c:ptCount val="17"/>
                <c:pt idx="0">
                  <c:v>SIA "ĶĪLUPE" (SKRĪVERI; KOKNESE; PĻAVIŅAS)</c:v>
                </c:pt>
                <c:pt idx="1">
                  <c:v>SIA "AIZKRAULES KUK" (AIZKRAUKLE UN AIZKRAUKLES PAG.)</c:v>
                </c:pt>
                <c:pt idx="2">
                  <c:v> SIA “Jēkabpils pakalpojumi” (JĒKABPILS)</c:v>
                </c:pt>
                <c:pt idx="3">
                  <c:v>Atkritumu apsaimniekošanas sabiedrība "Piejūra" (TUKUMS)</c:v>
                </c:pt>
                <c:pt idx="4">
                  <c:v>SIA 'ECO BALTIA VIDE'' (SALASPILS)</c:v>
                </c:pt>
                <c:pt idx="5">
                  <c:v>SIA "CLEAN R" (RĪGA 1.ZONA)</c:v>
                </c:pt>
                <c:pt idx="6">
                  <c:v>SIA "ĶĪLUPE" (JAUNJELGAVA; NERETA)</c:v>
                </c:pt>
                <c:pt idx="7">
                  <c:v>SIA "VIDUSDAUGAVAS SPAAO" (JĒKABPILS NOV.TERITORIJA ārpus Jēkabpils pilsētas)</c:v>
                </c:pt>
                <c:pt idx="8">
                  <c:v>SIA "LAUTUS VIDE" (GULBENE)</c:v>
                </c:pt>
                <c:pt idx="9">
                  <c:v>SIA 'ECO BALTIA VIDE'' (LIEPĀJA)</c:v>
                </c:pt>
                <c:pt idx="10">
                  <c:v>SIA "ZAAO" (CĒSIS)</c:v>
                </c:pt>
                <c:pt idx="11">
                  <c:v>SIA "ZAAO" (SMILTENE)</c:v>
                </c:pt>
                <c:pt idx="12">
                  <c:v>SIA "MADONAS NAMSAIMNIEKS" (MADONA)</c:v>
                </c:pt>
                <c:pt idx="13">
                  <c:v>SIA "ĶĪLUPE" (OGRE)</c:v>
                </c:pt>
                <c:pt idx="14">
                  <c:v>SIA "CLEAN R" (IKŠĶILE)</c:v>
                </c:pt>
                <c:pt idx="15">
                  <c:v>SIA 'ECO BALTIA VIDE'' (ĀDAŽI)</c:v>
                </c:pt>
                <c:pt idx="16">
                  <c:v>SIA "JELGAVAS NOVADA KU" (JELGAVA)</c:v>
                </c:pt>
              </c:strCache>
            </c:strRef>
          </c:cat>
          <c:val>
            <c:numRef>
              <c:f>Lapa1!$C$3:$C$19</c:f>
              <c:numCache>
                <c:formatCode>General</c:formatCode>
                <c:ptCount val="17"/>
              </c:numCache>
            </c:numRef>
          </c:val>
          <c:extLst>
            <c:ext xmlns:c16="http://schemas.microsoft.com/office/drawing/2014/chart" uri="{C3380CC4-5D6E-409C-BE32-E72D297353CC}">
              <c16:uniqueId val="{00000003-12A4-4A23-8580-3DD0AEBC1FF2}"/>
            </c:ext>
          </c:extLst>
        </c:ser>
        <c:ser>
          <c:idx val="2"/>
          <c:order val="2"/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2A4-4A23-8580-3DD0AEBC1FF2}"/>
              </c:ext>
            </c:extLst>
          </c:dPt>
          <c:dLbls>
            <c:dLbl>
              <c:idx val="13"/>
              <c:layout>
                <c:manualLayout>
                  <c:x val="-2.6989764406631454E-3"/>
                  <c:y val="-1.3851852891038085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881570237521962E-2"/>
                      <c:h val="2.43091550642262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2A4-4A23-8580-3DD0AEBC1FF2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Lapa1!$A$3:$A$19</c:f>
              <c:strCache>
                <c:ptCount val="17"/>
                <c:pt idx="0">
                  <c:v>SIA "ĶĪLUPE" (SKRĪVERI; KOKNESE; PĻAVIŅAS)</c:v>
                </c:pt>
                <c:pt idx="1">
                  <c:v>SIA "AIZKRAULES KUK" (AIZKRAUKLE UN AIZKRAUKLES PAG.)</c:v>
                </c:pt>
                <c:pt idx="2">
                  <c:v> SIA “Jēkabpils pakalpojumi” (JĒKABPILS)</c:v>
                </c:pt>
                <c:pt idx="3">
                  <c:v>Atkritumu apsaimniekošanas sabiedrība "Piejūra" (TUKUMS)</c:v>
                </c:pt>
                <c:pt idx="4">
                  <c:v>SIA 'ECO BALTIA VIDE'' (SALASPILS)</c:v>
                </c:pt>
                <c:pt idx="5">
                  <c:v>SIA "CLEAN R" (RĪGA 1.ZONA)</c:v>
                </c:pt>
                <c:pt idx="6">
                  <c:v>SIA "ĶĪLUPE" (JAUNJELGAVA; NERETA)</c:v>
                </c:pt>
                <c:pt idx="7">
                  <c:v>SIA "VIDUSDAUGAVAS SPAAO" (JĒKABPILS NOV.TERITORIJA ārpus Jēkabpils pilsētas)</c:v>
                </c:pt>
                <c:pt idx="8">
                  <c:v>SIA "LAUTUS VIDE" (GULBENE)</c:v>
                </c:pt>
                <c:pt idx="9">
                  <c:v>SIA 'ECO BALTIA VIDE'' (LIEPĀJA)</c:v>
                </c:pt>
                <c:pt idx="10">
                  <c:v>SIA "ZAAO" (CĒSIS)</c:v>
                </c:pt>
                <c:pt idx="11">
                  <c:v>SIA "ZAAO" (SMILTENE)</c:v>
                </c:pt>
                <c:pt idx="12">
                  <c:v>SIA "MADONAS NAMSAIMNIEKS" (MADONA)</c:v>
                </c:pt>
                <c:pt idx="13">
                  <c:v>SIA "ĶĪLUPE" (OGRE)</c:v>
                </c:pt>
                <c:pt idx="14">
                  <c:v>SIA "CLEAN R" (IKŠĶILE)</c:v>
                </c:pt>
                <c:pt idx="15">
                  <c:v>SIA 'ECO BALTIA VIDE'' (ĀDAŽI)</c:v>
                </c:pt>
                <c:pt idx="16">
                  <c:v>SIA "JELGAVAS NOVADA KU" (JELGAVA)</c:v>
                </c:pt>
              </c:strCache>
            </c:strRef>
          </c:cat>
          <c:val>
            <c:numRef>
              <c:f>Lapa1!$D$3:$D$19</c:f>
              <c:numCache>
                <c:formatCode>0.00</c:formatCode>
                <c:ptCount val="17"/>
                <c:pt idx="0" formatCode="General">
                  <c:v>23.27</c:v>
                </c:pt>
                <c:pt idx="1">
                  <c:v>23.3</c:v>
                </c:pt>
                <c:pt idx="2" formatCode="General">
                  <c:v>26.49</c:v>
                </c:pt>
                <c:pt idx="3" formatCode="General">
                  <c:v>26.63</c:v>
                </c:pt>
                <c:pt idx="4" formatCode="General">
                  <c:v>26.83</c:v>
                </c:pt>
                <c:pt idx="5" formatCode="General">
                  <c:v>27.97</c:v>
                </c:pt>
                <c:pt idx="6">
                  <c:v>28.53</c:v>
                </c:pt>
                <c:pt idx="7">
                  <c:v>28.91</c:v>
                </c:pt>
                <c:pt idx="8" formatCode="General">
                  <c:v>30.79</c:v>
                </c:pt>
                <c:pt idx="9" formatCode="General">
                  <c:v>31.2</c:v>
                </c:pt>
                <c:pt idx="10" formatCode="General">
                  <c:v>32.31</c:v>
                </c:pt>
                <c:pt idx="11" formatCode="General">
                  <c:v>32.82</c:v>
                </c:pt>
                <c:pt idx="12" formatCode="General">
                  <c:v>33.200000000000003</c:v>
                </c:pt>
                <c:pt idx="13" formatCode="General">
                  <c:v>33.270000000000003</c:v>
                </c:pt>
                <c:pt idx="14" formatCode="General">
                  <c:v>34.840000000000003</c:v>
                </c:pt>
                <c:pt idx="15">
                  <c:v>35.36</c:v>
                </c:pt>
                <c:pt idx="16" formatCode="General">
                  <c:v>36.24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2A4-4A23-8580-3DD0AEBC1F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1446104"/>
        <c:axId val="101444664"/>
      </c:barChart>
      <c:catAx>
        <c:axId val="10144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444664"/>
        <c:crosses val="autoZero"/>
        <c:auto val="1"/>
        <c:lblAlgn val="ctr"/>
        <c:lblOffset val="100"/>
        <c:noMultiLvlLbl val="0"/>
      </c:catAx>
      <c:valAx>
        <c:axId val="101444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446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</a:t>
            </a:r>
            <a:r>
              <a:rPr lang="lv-LV" sz="2800" b="1" u="sng" baseline="0" dirty="0"/>
              <a:t> "Aizkraukles KUK" kopējie ieņēmumi 2024. un 2025.gadā</a:t>
            </a:r>
            <a:endParaRPr lang="lv-LV" sz="2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2024.gads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894547205267994E-2"/>
                  <c:y val="-2.74656679151061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6DB-429F-A8E3-E457139B110D}"/>
                </c:ext>
              </c:extLst>
            </c:dLbl>
            <c:dLbl>
              <c:idx val="1"/>
              <c:layout>
                <c:manualLayout>
                  <c:x val="-2.8402366863905324E-2"/>
                  <c:y val="-1.49812734082398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DB-429F-A8E3-E457139B110D}"/>
                </c:ext>
              </c:extLst>
            </c:dLbl>
            <c:dLbl>
              <c:idx val="2"/>
              <c:layout>
                <c:manualLayout>
                  <c:x val="-3.9447731755424063E-2"/>
                  <c:y val="-3.49563046192260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DB-429F-A8E3-E457139B110D}"/>
                </c:ext>
              </c:extLst>
            </c:dLbl>
            <c:dLbl>
              <c:idx val="3"/>
              <c:layout>
                <c:manualLayout>
                  <c:x val="-5.0493096646942799E-2"/>
                  <c:y val="-3.99500624219727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DB-429F-A8E3-E457139B110D}"/>
                </c:ext>
              </c:extLst>
            </c:dLbl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Lapa1!$B$4:$B$7</c:f>
              <c:strCache>
                <c:ptCount val="4"/>
                <c:pt idx="0">
                  <c:v>Labiekārtošana (PAŠVALDĪBA)</c:v>
                </c:pt>
                <c:pt idx="1">
                  <c:v>Labiekārtošana (Citi)</c:v>
                </c:pt>
                <c:pt idx="2">
                  <c:v>Sanitārie</c:v>
                </c:pt>
                <c:pt idx="3">
                  <c:v>Citi ieņēmumi </c:v>
                </c:pt>
              </c:strCache>
            </c:strRef>
          </c:cat>
          <c:val>
            <c:numRef>
              <c:f>Lapa1!$C$4:$C$7</c:f>
              <c:numCache>
                <c:formatCode>General</c:formatCode>
                <c:ptCount val="4"/>
                <c:pt idx="0">
                  <c:v>667732</c:v>
                </c:pt>
                <c:pt idx="1">
                  <c:v>25109</c:v>
                </c:pt>
                <c:pt idx="2">
                  <c:v>556459</c:v>
                </c:pt>
                <c:pt idx="3">
                  <c:v>7698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DB-429F-A8E3-E457139B110D}"/>
            </c:ext>
          </c:extLst>
        </c:ser>
        <c:ser>
          <c:idx val="1"/>
          <c:order val="1"/>
          <c:tx>
            <c:v>2025.gads</c:v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355600" dist="50800" dir="5400000" algn="ctr" rotWithShape="0">
                <a:srgbClr val="000000">
                  <a:alpha val="43137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6DB-429F-A8E3-E457139B110D}"/>
              </c:ext>
            </c:extLst>
          </c:dPt>
          <c:dLbls>
            <c:dLbl>
              <c:idx val="0"/>
              <c:layout>
                <c:manualLayout>
                  <c:x val="8.0945875848359133E-2"/>
                  <c:y val="-2.996254681647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DB-429F-A8E3-E457139B110D}"/>
                </c:ext>
              </c:extLst>
            </c:dLbl>
            <c:dLbl>
              <c:idx val="1"/>
              <c:layout>
                <c:manualLayout>
                  <c:x val="2.8402366863905269E-2"/>
                  <c:y val="-1.2484394506866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DB-429F-A8E3-E457139B110D}"/>
                </c:ext>
              </c:extLst>
            </c:dLbl>
            <c:dLbl>
              <c:idx val="2"/>
              <c:layout>
                <c:manualLayout>
                  <c:x val="6.9428007889546353E-2"/>
                  <c:y val="-9.98751560549313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DB-429F-A8E3-E457139B110D}"/>
                </c:ext>
              </c:extLst>
            </c:dLbl>
            <c:dLbl>
              <c:idx val="3"/>
              <c:layout>
                <c:manualLayout>
                  <c:x val="2.3668639053254323E-2"/>
                  <c:y val="-2.4968789013732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DB-429F-A8E3-E457139B110D}"/>
                </c:ext>
              </c:extLst>
            </c:dLbl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Lapa1!$B$4:$B$7</c:f>
              <c:strCache>
                <c:ptCount val="4"/>
                <c:pt idx="0">
                  <c:v>Labiekārtošana (PAŠVALDĪBA)</c:v>
                </c:pt>
                <c:pt idx="1">
                  <c:v>Labiekārtošana (Citi)</c:v>
                </c:pt>
                <c:pt idx="2">
                  <c:v>Sanitārie</c:v>
                </c:pt>
                <c:pt idx="3">
                  <c:v>Citi ieņēmumi </c:v>
                </c:pt>
              </c:strCache>
            </c:strRef>
          </c:cat>
          <c:val>
            <c:numRef>
              <c:f>Lapa1!$D$4:$D$7</c:f>
              <c:numCache>
                <c:formatCode>General</c:formatCode>
                <c:ptCount val="4"/>
                <c:pt idx="0">
                  <c:v>657302</c:v>
                </c:pt>
                <c:pt idx="1">
                  <c:v>27311</c:v>
                </c:pt>
                <c:pt idx="2">
                  <c:v>633809</c:v>
                </c:pt>
                <c:pt idx="3">
                  <c:v>23676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6DB-429F-A8E3-E457139B11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8088152"/>
        <c:axId val="508089952"/>
      </c:barChart>
      <c:catAx>
        <c:axId val="508088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08089952"/>
        <c:crosses val="autoZero"/>
        <c:auto val="1"/>
        <c:lblAlgn val="ctr"/>
        <c:lblOffset val="100"/>
        <c:noMultiLvlLbl val="0"/>
      </c:catAx>
      <c:valAx>
        <c:axId val="508089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08088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 "AIZKRAUKLES</a:t>
            </a:r>
            <a:r>
              <a:rPr lang="lv-LV" sz="1800" b="1" u="sng" baseline="0" dirty="0"/>
              <a:t> KUK" ieņēmumi (sanitārais iecirknis) 2023.gads</a:t>
            </a:r>
          </a:p>
          <a:p>
            <a:pPr>
              <a:defRPr sz="1800" b="1" u="sng"/>
            </a:pPr>
            <a:endParaRPr lang="lv-LV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9778028801252168E-2"/>
          <c:y val="9.9704301075268828E-2"/>
          <c:w val="0.90021728296621151"/>
          <c:h val="0.80840508847684367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803816"/>
        <c:axId val="394808136"/>
      </c:barChart>
      <c:catAx>
        <c:axId val="39480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8136"/>
        <c:crosses val="autoZero"/>
        <c:auto val="1"/>
        <c:lblAlgn val="ctr"/>
        <c:lblOffset val="100"/>
        <c:noMultiLvlLbl val="0"/>
      </c:catAx>
      <c:valAx>
        <c:axId val="39480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3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 "Aizkraukles</a:t>
            </a:r>
            <a:r>
              <a:rPr lang="lv-LV" sz="2800" b="1" u="sng" baseline="0" dirty="0"/>
              <a:t> KUK" ieņēmumi (sanitārais iecirknis) 2025.gads</a:t>
            </a:r>
          </a:p>
          <a:p>
            <a:pPr>
              <a:defRPr sz="2800" b="1" u="sng"/>
            </a:pPr>
            <a:endParaRPr lang="lv-LV" sz="2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9778028801252168E-2"/>
          <c:y val="9.9704301075268828E-2"/>
          <c:w val="0.90021728296621151"/>
          <c:h val="0.808405088476843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  <a:effectLst/>
          </c:spPr>
          <c:invertIfNegative val="0"/>
          <c:dLbls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Lapa1!$B$4:$B$10</c:f>
              <c:strCache>
                <c:ptCount val="7"/>
                <c:pt idx="0">
                  <c:v>Nešķirotie sadzīves atkritumi</c:v>
                </c:pt>
                <c:pt idx="1">
                  <c:v>Tekstilizstrādājumi</c:v>
                </c:pt>
                <c:pt idx="2">
                  <c:v>Jauktais iepakojums (kartons, papīrs, PET)</c:v>
                </c:pt>
                <c:pt idx="3">
                  <c:v>Stikla iepakojums</c:v>
                </c:pt>
                <c:pt idx="4">
                  <c:v>Nestandarta atkritumi</c:v>
                </c:pt>
                <c:pt idx="5">
                  <c:v>Bioloģiski noārdāmi virtuves atkritumi</c:v>
                </c:pt>
                <c:pt idx="6">
                  <c:v>Citi </c:v>
                </c:pt>
              </c:strCache>
            </c:strRef>
          </c:cat>
          <c:val>
            <c:numRef>
              <c:f>Lapa1!$C$4:$C$10</c:f>
              <c:numCache>
                <c:formatCode>General</c:formatCode>
                <c:ptCount val="7"/>
                <c:pt idx="0" formatCode="0.00">
                  <c:v>498152.16</c:v>
                </c:pt>
                <c:pt idx="1">
                  <c:v>7022.7</c:v>
                </c:pt>
                <c:pt idx="2">
                  <c:v>9162.4</c:v>
                </c:pt>
                <c:pt idx="3">
                  <c:v>3634</c:v>
                </c:pt>
                <c:pt idx="4">
                  <c:v>98581.61</c:v>
                </c:pt>
                <c:pt idx="5">
                  <c:v>9335.08</c:v>
                </c:pt>
                <c:pt idx="6">
                  <c:v>7921.48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FB-4DC9-935D-4BD6CED03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803816"/>
        <c:axId val="394808136"/>
      </c:barChart>
      <c:catAx>
        <c:axId val="39480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8136"/>
        <c:crosses val="autoZero"/>
        <c:auto val="1"/>
        <c:lblAlgn val="ctr"/>
        <c:lblOffset val="100"/>
        <c:noMultiLvlLbl val="0"/>
      </c:catAx>
      <c:valAx>
        <c:axId val="39480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3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 "Aizkraukles</a:t>
            </a:r>
            <a:r>
              <a:rPr lang="lv-LV" sz="2800" b="1" u="sng" baseline="0" dirty="0"/>
              <a:t> KUK"</a:t>
            </a:r>
          </a:p>
          <a:p>
            <a:pPr>
              <a:defRPr sz="2800" b="1" u="sng"/>
            </a:pPr>
            <a:r>
              <a:rPr lang="lv-LV" sz="2800" b="1" u="sng" baseline="0" dirty="0"/>
              <a:t>i</a:t>
            </a:r>
            <a:r>
              <a:rPr lang="lv-LV" sz="2800" b="1" u="sng" dirty="0"/>
              <a:t>eņēmumi labiekārtošanā</a:t>
            </a:r>
            <a:r>
              <a:rPr lang="lv-LV" sz="2800" b="1" u="sng" baseline="0" dirty="0"/>
              <a:t> 2025.gads</a:t>
            </a:r>
            <a:endParaRPr lang="lv-LV" sz="2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730496453900871E-3"/>
                  <c:y val="-0.227241615331964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A3-43FF-88DA-91F9A31377D9}"/>
                </c:ext>
              </c:extLst>
            </c:dLbl>
            <c:dLbl>
              <c:idx val="1"/>
              <c:layout>
                <c:manualLayout>
                  <c:x val="-3.5460992907801418E-3"/>
                  <c:y val="-6.29705681040383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A3-43FF-88DA-91F9A31377D9}"/>
                </c:ext>
              </c:extLst>
            </c:dLbl>
            <c:dLbl>
              <c:idx val="2"/>
              <c:layout>
                <c:manualLayout>
                  <c:x val="-1.0277335577275495E-2"/>
                  <c:y val="-0.1240698390962000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A3-43FF-88DA-91F9A31377D9}"/>
                </c:ext>
              </c:extLst>
            </c:dLbl>
            <c:dLbl>
              <c:idx val="3"/>
              <c:layout>
                <c:manualLayout>
                  <c:x val="-6.50110693175489E-17"/>
                  <c:y val="-9.582477754962354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A3-43FF-88DA-91F9A31377D9}"/>
                </c:ext>
              </c:extLst>
            </c:dLbl>
            <c:dLbl>
              <c:idx val="4"/>
              <c:layout>
                <c:manualLayout>
                  <c:x val="-4.2863543565699489E-3"/>
                  <c:y val="-0.3379515865731850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A3-43FF-88DA-91F9A31377D9}"/>
                </c:ext>
              </c:extLst>
            </c:dLbl>
            <c:dLbl>
              <c:idx val="5"/>
              <c:layout>
                <c:manualLayout>
                  <c:x val="-1.300221386350978E-16"/>
                  <c:y val="-8.48733744010951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A3-43FF-88DA-91F9A31377D9}"/>
                </c:ext>
              </c:extLst>
            </c:dLbl>
            <c:dLbl>
              <c:idx val="6"/>
              <c:layout>
                <c:manualLayout>
                  <c:x val="-9.2155191261714652E-17"/>
                  <c:y val="-4.236760124610582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A3-43FF-88DA-91F9A31377D9}"/>
                </c:ext>
              </c:extLst>
            </c:dLbl>
            <c:dLbl>
              <c:idx val="7"/>
              <c:layout>
                <c:manualLayout>
                  <c:x val="-1.2566762160866559E-3"/>
                  <c:y val="-6.47975077881620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A3-43FF-88DA-91F9A31377D9}"/>
                </c:ext>
              </c:extLst>
            </c:dLbl>
            <c:dLbl>
              <c:idx val="8"/>
              <c:layout>
                <c:manualLayout>
                  <c:x val="-9.2155191261714652E-17"/>
                  <c:y val="-0.1257158507360492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A3-43FF-88DA-91F9A31377D9}"/>
                </c:ext>
              </c:extLst>
            </c:dLbl>
            <c:dLbl>
              <c:idx val="9"/>
              <c:layout>
                <c:manualLayout>
                  <c:x val="9.2155191261714652E-17"/>
                  <c:y val="-5.333333333333333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A3-43FF-88DA-91F9A31377D9}"/>
                </c:ext>
              </c:extLst>
            </c:dLbl>
            <c:dLbl>
              <c:idx val="10"/>
              <c:layout>
                <c:manualLayout>
                  <c:x val="1.3823438376952202E-2"/>
                  <c:y val="-3.710144927536231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A3-43FF-88DA-91F9A31377D9}"/>
                </c:ext>
              </c:extLst>
            </c:dLbl>
            <c:dLbl>
              <c:idx val="11"/>
              <c:layout>
                <c:manualLayout>
                  <c:x val="-1.7730496453900709E-3"/>
                  <c:y val="-0.2299794661190965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A3-43FF-88DA-91F9A31377D9}"/>
                </c:ext>
              </c:extLst>
            </c:dLbl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Lapa1!$A$4:$A$15</c:f>
              <c:strCache>
                <c:ptCount val="12"/>
                <c:pt idx="0">
                  <c:v>Ziemas dienests</c:v>
                </c:pt>
                <c:pt idx="1">
                  <c:v>Lietus kanalizācijas apkope</c:v>
                </c:pt>
                <c:pt idx="2">
                  <c:v>Dekoratīvo zālāju pļaušana</c:v>
                </c:pt>
                <c:pt idx="3">
                  <c:v>Zāles pļaušana ar traktortehniku un trimmeri</c:v>
                </c:pt>
                <c:pt idx="4">
                  <c:v>Aizkraukles pilsētas teritorijas kopšana</c:v>
                </c:pt>
                <c:pt idx="5">
                  <c:v>Dekoratīvo stādījumu un puķu dobju kopšana</c:v>
                </c:pt>
                <c:pt idx="6">
                  <c:v>Brauktuvju mehanizēta slaucīšana</c:v>
                </c:pt>
                <c:pt idx="7">
                  <c:v>Kaisāmā materiāla novākšana pavasarī</c:v>
                </c:pt>
                <c:pt idx="8">
                  <c:v>Telpu remonti</c:v>
                </c:pt>
                <c:pt idx="9">
                  <c:v>Bedrīšu remonts/Ceļa seguma remonts</c:v>
                </c:pt>
                <c:pt idx="10">
                  <c:v>Ceļa zīmju apsekošana; remonts; uzstādīšana</c:v>
                </c:pt>
                <c:pt idx="11">
                  <c:v>Citi darbi (LK remonti, Koku zāģēšana u.c.)</c:v>
                </c:pt>
              </c:strCache>
            </c:strRef>
          </c:cat>
          <c:val>
            <c:numRef>
              <c:f>Lapa1!$B$4:$B$15</c:f>
              <c:numCache>
                <c:formatCode>General</c:formatCode>
                <c:ptCount val="12"/>
                <c:pt idx="0" formatCode="0.00">
                  <c:v>46839.833860000006</c:v>
                </c:pt>
                <c:pt idx="1">
                  <c:v>21689.940000000002</c:v>
                </c:pt>
                <c:pt idx="2" formatCode="0.00">
                  <c:v>48147.78</c:v>
                </c:pt>
                <c:pt idx="3" formatCode="0.00">
                  <c:v>44540.76</c:v>
                </c:pt>
                <c:pt idx="4" formatCode="0.00">
                  <c:v>271582.2635528</c:v>
                </c:pt>
                <c:pt idx="5" formatCode="0.00">
                  <c:v>34127.056799999998</c:v>
                </c:pt>
                <c:pt idx="6">
                  <c:v>6988.119999999999</c:v>
                </c:pt>
                <c:pt idx="7" formatCode="0.00">
                  <c:v>13596.088400000002</c:v>
                </c:pt>
                <c:pt idx="8" formatCode="0.00">
                  <c:v>16532.62</c:v>
                </c:pt>
                <c:pt idx="9" formatCode="0.00">
                  <c:v>10181.189999999997</c:v>
                </c:pt>
                <c:pt idx="10" formatCode="0.00">
                  <c:v>2206.67</c:v>
                </c:pt>
                <c:pt idx="11" formatCode="0.00">
                  <c:v>140869.67738719995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4A3-43FF-88DA-91F9A3137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6552048"/>
        <c:axId val="386544848"/>
      </c:barChart>
      <c:catAx>
        <c:axId val="38655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86544848"/>
        <c:crosses val="autoZero"/>
        <c:auto val="1"/>
        <c:lblAlgn val="ctr"/>
        <c:lblOffset val="100"/>
        <c:noMultiLvlLbl val="0"/>
      </c:catAx>
      <c:valAx>
        <c:axId val="38654484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ajorGridlines>
        <c:numFmt formatCode="#,##0.00\ &quot;€&quot;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8655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/>
              <a:t>SIA</a:t>
            </a:r>
            <a:r>
              <a:rPr lang="lv-LV" sz="2800" b="1" u="sng" baseline="0"/>
              <a:t> "AIZKRAUKLES KUK" ieņēmumi no ziemas dienesta 2023., 2024. un 2025.gadā</a:t>
            </a:r>
            <a:endParaRPr lang="lv-LV" sz="2800" b="1" u="sn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A0-4AAE-88BD-AB4DE815E94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A0-4AAE-88BD-AB4DE815E943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9A0-4AAE-88BD-AB4DE815E94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9A0-4AAE-88BD-AB4DE815E943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9A0-4AAE-88BD-AB4DE815E943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9A0-4AAE-88BD-AB4DE815E943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9A0-4AAE-88BD-AB4DE815E943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9A0-4AAE-88BD-AB4DE815E94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9A0-4AAE-88BD-AB4DE815E943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9A0-4AAE-88BD-AB4DE815E94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9A0-4AAE-88BD-AB4DE815E9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Lapa1!$B$9:$B$26</c:f>
              <c:strCache>
                <c:ptCount val="18"/>
                <c:pt idx="0">
                  <c:v>JANVĀRIS 2023.</c:v>
                </c:pt>
                <c:pt idx="1">
                  <c:v>JANVĀRIS 2024.</c:v>
                </c:pt>
                <c:pt idx="2">
                  <c:v>JANVĀRIS 2025.</c:v>
                </c:pt>
                <c:pt idx="3">
                  <c:v>FEBRUĀRIS 2023.</c:v>
                </c:pt>
                <c:pt idx="4">
                  <c:v>FEBRUĀRIS 2024.</c:v>
                </c:pt>
                <c:pt idx="5">
                  <c:v>FEBRUĀRIS 2025.</c:v>
                </c:pt>
                <c:pt idx="6">
                  <c:v>MARTS 2023.</c:v>
                </c:pt>
                <c:pt idx="7">
                  <c:v>MARTS 2024.</c:v>
                </c:pt>
                <c:pt idx="8">
                  <c:v>MARTS 2025.</c:v>
                </c:pt>
                <c:pt idx="9">
                  <c:v>NOVEMBRIS 2023.</c:v>
                </c:pt>
                <c:pt idx="10">
                  <c:v>NOVEMBRIS 2024.</c:v>
                </c:pt>
                <c:pt idx="11">
                  <c:v>NOVEMBRIS 2025.</c:v>
                </c:pt>
                <c:pt idx="12">
                  <c:v>DECEMBRIS 2023.</c:v>
                </c:pt>
                <c:pt idx="13">
                  <c:v>DECEMBRIS 2024.</c:v>
                </c:pt>
                <c:pt idx="14">
                  <c:v>DECEMBRIS 2025.</c:v>
                </c:pt>
                <c:pt idx="15">
                  <c:v>Kopā (2023.g.)</c:v>
                </c:pt>
                <c:pt idx="16">
                  <c:v>Kopā (2024.g.)</c:v>
                </c:pt>
                <c:pt idx="17">
                  <c:v>Kopā (2025.g.)</c:v>
                </c:pt>
              </c:strCache>
            </c:strRef>
          </c:cat>
          <c:val>
            <c:numRef>
              <c:f>Lapa1!$C$9:$C$26</c:f>
              <c:numCache>
                <c:formatCode>#\ ##0.00\ "€"</c:formatCode>
                <c:ptCount val="18"/>
                <c:pt idx="0">
                  <c:v>26575.541780000007</c:v>
                </c:pt>
                <c:pt idx="1">
                  <c:v>32794.271890000004</c:v>
                </c:pt>
                <c:pt idx="2">
                  <c:v>15394.887650000002</c:v>
                </c:pt>
                <c:pt idx="3">
                  <c:v>41635.144339999992</c:v>
                </c:pt>
                <c:pt idx="4">
                  <c:v>19554.470949999999</c:v>
                </c:pt>
                <c:pt idx="5">
                  <c:v>15482.772370000004</c:v>
                </c:pt>
                <c:pt idx="6">
                  <c:v>24498.92</c:v>
                </c:pt>
                <c:pt idx="7">
                  <c:v>0</c:v>
                </c:pt>
                <c:pt idx="8">
                  <c:v>1032.8848999999998</c:v>
                </c:pt>
                <c:pt idx="9">
                  <c:v>19403.169999999998</c:v>
                </c:pt>
                <c:pt idx="10">
                  <c:v>1279.0999999999999</c:v>
                </c:pt>
                <c:pt idx="11">
                  <c:v>6051.2259900000008</c:v>
                </c:pt>
                <c:pt idx="12">
                  <c:v>37349.980000000003</c:v>
                </c:pt>
                <c:pt idx="13">
                  <c:v>10439.11</c:v>
                </c:pt>
                <c:pt idx="14">
                  <c:v>8878.0653200000015</c:v>
                </c:pt>
                <c:pt idx="15">
                  <c:v>149462.75612000001</c:v>
                </c:pt>
                <c:pt idx="16">
                  <c:v>64066.952840000005</c:v>
                </c:pt>
                <c:pt idx="17">
                  <c:v>46839.836230000008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9A0-4AAE-88BD-AB4DE815E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31086896"/>
        <c:axId val="331091576"/>
      </c:barChart>
      <c:catAx>
        <c:axId val="33108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1091576"/>
        <c:crosses val="autoZero"/>
        <c:auto val="1"/>
        <c:lblAlgn val="ctr"/>
        <c:lblOffset val="100"/>
        <c:noMultiLvlLbl val="0"/>
      </c:catAx>
      <c:valAx>
        <c:axId val="331091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108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cap="small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 "AIZKRAUKLES</a:t>
            </a:r>
            <a:r>
              <a:rPr lang="lv-LV" sz="2800" b="1" u="sng" baseline="0" dirty="0"/>
              <a:t> KUK" </a:t>
            </a:r>
          </a:p>
          <a:p>
            <a:pPr>
              <a:defRPr sz="2800" b="1" i="0" u="sng" strike="noStrike" kern="1200" cap="small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NODOKĻU MAKSĀJUMU KOPSAVILKUMA TABULA PAR</a:t>
            </a:r>
            <a:r>
              <a:rPr lang="lv-LV" sz="2800" b="1" u="sng" baseline="0" dirty="0"/>
              <a:t> PERIODU no</a:t>
            </a:r>
            <a:r>
              <a:rPr lang="lv-LV" sz="2800" b="1" u="sng" dirty="0"/>
              <a:t> 2021.-2025.gads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Sheet1!$B$4:$B$5</c:f>
              <c:strCache>
                <c:ptCount val="2"/>
                <c:pt idx="0">
                  <c:v>2021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Sheet1!$B$6:$B$12</c:f>
              <c:numCache>
                <c:formatCode>General</c:formatCode>
                <c:ptCount val="7"/>
                <c:pt idx="0" formatCode="#\ ##0.00\ &quot;€&quot;">
                  <c:v>220005</c:v>
                </c:pt>
                <c:pt idx="2" formatCode="#\ ##0.00\ &quot;€&quot;">
                  <c:v>47712</c:v>
                </c:pt>
                <c:pt idx="3" formatCode="#\ ##0.00\ &quot;€&quot;">
                  <c:v>100769</c:v>
                </c:pt>
                <c:pt idx="4" formatCode="#\ ##0.00\ &quot;€&quot;">
                  <c:v>5378</c:v>
                </c:pt>
                <c:pt idx="5" formatCode="#\ ##0.00\ &quot;€&quot;">
                  <c:v>98</c:v>
                </c:pt>
                <c:pt idx="6" formatCode="#\ ##0.00\ &quot;€&quot;">
                  <c:v>373962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EC-4F79-AC0E-F70024A76115}"/>
            </c:ext>
          </c:extLst>
        </c:ser>
        <c:ser>
          <c:idx val="4"/>
          <c:order val="1"/>
          <c:tx>
            <c:strRef>
              <c:f>Sheet1!$C$4:$C$5</c:f>
              <c:strCache>
                <c:ptCount val="2"/>
                <c:pt idx="0">
                  <c:v>2022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Sheet1!$C$6:$C$12</c:f>
              <c:numCache>
                <c:formatCode>General</c:formatCode>
                <c:ptCount val="7"/>
                <c:pt idx="0" formatCode="#\ ##0.00\ &quot;€&quot;">
                  <c:v>207574</c:v>
                </c:pt>
                <c:pt idx="2" formatCode="#\ ##0.00\ &quot;€&quot;">
                  <c:v>64437</c:v>
                </c:pt>
                <c:pt idx="3" formatCode="#\ ##0.00\ &quot;€&quot;">
                  <c:v>133526</c:v>
                </c:pt>
                <c:pt idx="4" formatCode="#\ ##0.00\ &quot;€&quot;">
                  <c:v>5378</c:v>
                </c:pt>
                <c:pt idx="5" formatCode="#\ ##0.00\ &quot;€&quot;">
                  <c:v>111</c:v>
                </c:pt>
                <c:pt idx="6" formatCode="#\ ##0.00\ &quot;€&quot;">
                  <c:v>411026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EC-4F79-AC0E-F70024A76115}"/>
            </c:ext>
          </c:extLst>
        </c:ser>
        <c:ser>
          <c:idx val="5"/>
          <c:order val="2"/>
          <c:tx>
            <c:strRef>
              <c:f>Sheet1!$D$4:$D$5</c:f>
              <c:strCache>
                <c:ptCount val="2"/>
                <c:pt idx="0">
                  <c:v>2023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Sheet1!$D$6:$D$12</c:f>
              <c:numCache>
                <c:formatCode>General</c:formatCode>
                <c:ptCount val="7"/>
                <c:pt idx="0" formatCode="#\ ##0.00\ &quot;€&quot;">
                  <c:v>265639</c:v>
                </c:pt>
                <c:pt idx="2" formatCode="#\ ##0.00\ &quot;€&quot;">
                  <c:v>73169</c:v>
                </c:pt>
                <c:pt idx="3" formatCode="#\ ##0.00\ &quot;€&quot;">
                  <c:v>148606</c:v>
                </c:pt>
                <c:pt idx="4" formatCode="#\ ##0.00\ &quot;€&quot;">
                  <c:v>5378</c:v>
                </c:pt>
                <c:pt idx="5" formatCode="#\ ##0.00\ &quot;€&quot;">
                  <c:v>115</c:v>
                </c:pt>
                <c:pt idx="6" formatCode="#\ ##0.00\ &quot;€&quot;">
                  <c:v>492907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EC-4F79-AC0E-F70024A76115}"/>
            </c:ext>
          </c:extLst>
        </c:ser>
        <c:ser>
          <c:idx val="6"/>
          <c:order val="3"/>
          <c:tx>
            <c:strRef>
              <c:f>Sheet1!$E$4:$E$5</c:f>
              <c:strCache>
                <c:ptCount val="2"/>
                <c:pt idx="0">
                  <c:v>2024</c:v>
                </c:pt>
              </c:strCache>
            </c:strRef>
          </c:tx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Sheet1!$E$6:$E$12</c:f>
              <c:numCache>
                <c:formatCode>General</c:formatCode>
                <c:ptCount val="7"/>
                <c:pt idx="0" formatCode="#\ ##0.00\ &quot;€&quot;">
                  <c:v>265697</c:v>
                </c:pt>
                <c:pt idx="2" formatCode="#\ ##0.00\ &quot;€&quot;">
                  <c:v>76442</c:v>
                </c:pt>
                <c:pt idx="3" formatCode="#\ ##0.00\ &quot;€&quot;">
                  <c:v>158206</c:v>
                </c:pt>
                <c:pt idx="4" formatCode="#\ ##0.00\ &quot;€&quot;">
                  <c:v>5378</c:v>
                </c:pt>
                <c:pt idx="5" formatCode="#\ ##0.00\ &quot;€&quot;">
                  <c:v>124</c:v>
                </c:pt>
                <c:pt idx="6" formatCode="#\ ##0.00\ &quot;€&quot;">
                  <c:v>505847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EC-4F79-AC0E-F70024A76115}"/>
            </c:ext>
          </c:extLst>
        </c:ser>
        <c:ser>
          <c:idx val="0"/>
          <c:order val="4"/>
          <c:tx>
            <c:strRef>
              <c:f>Sheet1!$F$4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val>
            <c:numRef>
              <c:f>Sheet1!$F$6:$F$12</c:f>
              <c:numCache>
                <c:formatCode>General</c:formatCode>
                <c:ptCount val="7"/>
                <c:pt idx="0" formatCode="#\ ##0.00\ &quot;€&quot;">
                  <c:v>275906</c:v>
                </c:pt>
                <c:pt idx="2" formatCode="#\ ##0.00\ &quot;€&quot;">
                  <c:v>64930</c:v>
                </c:pt>
                <c:pt idx="3" formatCode="#\ ##0.00\ &quot;€&quot;">
                  <c:v>161256</c:v>
                </c:pt>
                <c:pt idx="4" formatCode="#\ ##0.00\ &quot;€&quot;">
                  <c:v>5378</c:v>
                </c:pt>
                <c:pt idx="5" formatCode="#\ ##0.00\ &quot;€&quot;">
                  <c:v>123</c:v>
                </c:pt>
                <c:pt idx="6" formatCode="#\ ##0.00\ &quot;€&quot;">
                  <c:v>507593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EC-4F79-AC0E-F70024A76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8604911"/>
        <c:axId val="1"/>
      </c:barChart>
      <c:catAx>
        <c:axId val="1898604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\€" sourceLinked="0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98604911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cap="sm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cap="small" baseline="0"/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 "AIZKRAUKLES KUK" savāktais atkritumu veids un daudzums tonnās par periodu no 2021.g.-2025.g.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Lapa1!$B$7</c:f>
              <c:strCache>
                <c:ptCount val="1"/>
                <c:pt idx="0">
                  <c:v>2021.gads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Lapa1!$B$8:$B$15</c:f>
              <c:numCache>
                <c:formatCode>General</c:formatCode>
                <c:ptCount val="8"/>
                <c:pt idx="0">
                  <c:v>2292.8000000000002</c:v>
                </c:pt>
                <c:pt idx="1">
                  <c:v>382.22</c:v>
                </c:pt>
                <c:pt idx="2">
                  <c:v>100.02</c:v>
                </c:pt>
                <c:pt idx="4">
                  <c:v>236.19</c:v>
                </c:pt>
                <c:pt idx="5">
                  <c:v>152.56</c:v>
                </c:pt>
                <c:pt idx="6">
                  <c:v>4.7300000000000004</c:v>
                </c:pt>
                <c:pt idx="7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A-42FE-AE6E-CF279879EB4D}"/>
            </c:ext>
          </c:extLst>
        </c:ser>
        <c:ser>
          <c:idx val="2"/>
          <c:order val="1"/>
          <c:tx>
            <c:strRef>
              <c:f>Lapa1!$C$7</c:f>
              <c:strCache>
                <c:ptCount val="1"/>
                <c:pt idx="0">
                  <c:v>2022.gads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Lapa1!$C$8:$C$15</c:f>
              <c:numCache>
                <c:formatCode>General</c:formatCode>
                <c:ptCount val="8"/>
                <c:pt idx="0">
                  <c:v>2049.56</c:v>
                </c:pt>
                <c:pt idx="1">
                  <c:v>235.48</c:v>
                </c:pt>
                <c:pt idx="2">
                  <c:v>155.19999999999999</c:v>
                </c:pt>
                <c:pt idx="3">
                  <c:v>26.02</c:v>
                </c:pt>
                <c:pt idx="4" formatCode="0.00">
                  <c:v>241.30600000000001</c:v>
                </c:pt>
                <c:pt idx="5">
                  <c:v>120.94</c:v>
                </c:pt>
                <c:pt idx="6">
                  <c:v>23.78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7A-42FE-AE6E-CF279879EB4D}"/>
            </c:ext>
          </c:extLst>
        </c:ser>
        <c:ser>
          <c:idx val="3"/>
          <c:order val="2"/>
          <c:tx>
            <c:strRef>
              <c:f>Lapa1!$D$7</c:f>
              <c:strCache>
                <c:ptCount val="1"/>
                <c:pt idx="0">
                  <c:v>2023.gads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Lapa1!$D$8:$D$15</c:f>
              <c:numCache>
                <c:formatCode>General</c:formatCode>
                <c:ptCount val="8"/>
                <c:pt idx="0">
                  <c:v>1906.16</c:v>
                </c:pt>
                <c:pt idx="1">
                  <c:v>325.26</c:v>
                </c:pt>
                <c:pt idx="2">
                  <c:v>397.62</c:v>
                </c:pt>
                <c:pt idx="3" formatCode="0.00">
                  <c:v>55.6</c:v>
                </c:pt>
                <c:pt idx="4">
                  <c:v>245.98</c:v>
                </c:pt>
                <c:pt idx="5">
                  <c:v>135.54</c:v>
                </c:pt>
                <c:pt idx="6">
                  <c:v>42.06</c:v>
                </c:pt>
                <c:pt idx="7">
                  <c:v>28.39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7A-42FE-AE6E-CF279879EB4D}"/>
            </c:ext>
          </c:extLst>
        </c:ser>
        <c:ser>
          <c:idx val="4"/>
          <c:order val="3"/>
          <c:tx>
            <c:strRef>
              <c:f>Lapa1!$E$7</c:f>
              <c:strCache>
                <c:ptCount val="1"/>
                <c:pt idx="0">
                  <c:v>2024.gads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Lapa1!$E$8:$E$15</c:f>
              <c:numCache>
                <c:formatCode>General</c:formatCode>
                <c:ptCount val="8"/>
                <c:pt idx="0">
                  <c:v>1885.92</c:v>
                </c:pt>
                <c:pt idx="1">
                  <c:v>283.02</c:v>
                </c:pt>
                <c:pt idx="2">
                  <c:v>74.92</c:v>
                </c:pt>
                <c:pt idx="3">
                  <c:v>95.36</c:v>
                </c:pt>
                <c:pt idx="4">
                  <c:v>229.33999999999997</c:v>
                </c:pt>
                <c:pt idx="5">
                  <c:v>101.34</c:v>
                </c:pt>
                <c:pt idx="6">
                  <c:v>65.22</c:v>
                </c:pt>
                <c:pt idx="7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7A-42FE-AE6E-CF279879EB4D}"/>
            </c:ext>
          </c:extLst>
        </c:ser>
        <c:ser>
          <c:idx val="0"/>
          <c:order val="4"/>
          <c:tx>
            <c:strRef>
              <c:f>Lapa1!$F$7</c:f>
              <c:strCache>
                <c:ptCount val="1"/>
                <c:pt idx="0">
                  <c:v>2025.gads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Lapa1!$F$8:$F$15</c:f>
              <c:numCache>
                <c:formatCode>General</c:formatCode>
                <c:ptCount val="8"/>
                <c:pt idx="0">
                  <c:v>1831.46</c:v>
                </c:pt>
                <c:pt idx="1">
                  <c:v>308.32</c:v>
                </c:pt>
                <c:pt idx="2">
                  <c:v>26.14</c:v>
                </c:pt>
                <c:pt idx="3">
                  <c:v>101.14</c:v>
                </c:pt>
                <c:pt idx="4">
                  <c:v>381.84000000000003</c:v>
                </c:pt>
                <c:pt idx="5">
                  <c:v>72.680000000000007</c:v>
                </c:pt>
                <c:pt idx="6">
                  <c:v>58.41</c:v>
                </c:pt>
                <c:pt idx="7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7A-42FE-AE6E-CF279879E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7231648"/>
        <c:axId val="407233088"/>
      </c:barChart>
      <c:catAx>
        <c:axId val="407231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7233088"/>
        <c:crosses val="autoZero"/>
        <c:auto val="1"/>
        <c:lblAlgn val="ctr"/>
        <c:lblOffset val="100"/>
        <c:noMultiLvlLbl val="0"/>
      </c:catAx>
      <c:valAx>
        <c:axId val="40723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7231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 b="1" u="sng" dirty="0"/>
              <a:t>SIA "Aizkraukles</a:t>
            </a:r>
            <a:r>
              <a:rPr lang="lv-LV" sz="2800" b="1" u="sng" baseline="0" dirty="0"/>
              <a:t> KUK" sadzīves atkritumu kopējais līgumu skaits (salīdzinājums 2024.- 2025.gads)</a:t>
            </a:r>
            <a:endParaRPr lang="lv-LV" sz="2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5.6457631537779635E-2"/>
          <c:y val="0.19404980215865322"/>
          <c:w val="0.93420652979123198"/>
          <c:h val="0.74504654869780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Lapa1!$A$3</c:f>
              <c:strCache>
                <c:ptCount val="1"/>
                <c:pt idx="0">
                  <c:v>Pagasts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Lapa1!$B$2:$E$2</c:f>
              <c:strCache>
                <c:ptCount val="4"/>
                <c:pt idx="0">
                  <c:v>2024</c:v>
                </c:pt>
                <c:pt idx="1">
                  <c:v>Jaunie 2024</c:v>
                </c:pt>
                <c:pt idx="2">
                  <c:v>2025</c:v>
                </c:pt>
                <c:pt idx="3">
                  <c:v>Jaunie 2025</c:v>
                </c:pt>
              </c:strCache>
            </c:strRef>
          </c:cat>
          <c:val>
            <c:numRef>
              <c:f>Lapa1!$B$3:$E$3</c:f>
              <c:numCache>
                <c:formatCode>General</c:formatCode>
                <c:ptCount val="4"/>
                <c:pt idx="0">
                  <c:v>234</c:v>
                </c:pt>
                <c:pt idx="1">
                  <c:v>8</c:v>
                </c:pt>
                <c:pt idx="2">
                  <c:v>243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C3-4AEC-862E-98CBF2DB35A4}"/>
            </c:ext>
          </c:extLst>
        </c:ser>
        <c:ser>
          <c:idx val="1"/>
          <c:order val="1"/>
          <c:tx>
            <c:strRef>
              <c:f>Lapa1!$A$4</c:f>
              <c:strCache>
                <c:ptCount val="1"/>
                <c:pt idx="0">
                  <c:v>Pilsēta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Lapa1!$B$2:$E$2</c:f>
              <c:strCache>
                <c:ptCount val="4"/>
                <c:pt idx="0">
                  <c:v>2024</c:v>
                </c:pt>
                <c:pt idx="1">
                  <c:v>Jaunie 2024</c:v>
                </c:pt>
                <c:pt idx="2">
                  <c:v>2025</c:v>
                </c:pt>
                <c:pt idx="3">
                  <c:v>Jaunie 2025</c:v>
                </c:pt>
              </c:strCache>
            </c:strRef>
          </c:cat>
          <c:val>
            <c:numRef>
              <c:f>Lapa1!$B$4:$E$4</c:f>
              <c:numCache>
                <c:formatCode>General</c:formatCode>
                <c:ptCount val="4"/>
                <c:pt idx="0">
                  <c:v>142</c:v>
                </c:pt>
                <c:pt idx="1">
                  <c:v>5</c:v>
                </c:pt>
                <c:pt idx="2">
                  <c:v>148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C3-4AEC-862E-98CBF2DB35A4}"/>
            </c:ext>
          </c:extLst>
        </c:ser>
        <c:ser>
          <c:idx val="2"/>
          <c:order val="2"/>
          <c:tx>
            <c:strRef>
              <c:f>Lapa1!$A$5</c:f>
              <c:strCache>
                <c:ptCount val="1"/>
                <c:pt idx="0">
                  <c:v>Ziedi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Lapa1!$B$2:$E$2</c:f>
              <c:strCache>
                <c:ptCount val="4"/>
                <c:pt idx="0">
                  <c:v>2024</c:v>
                </c:pt>
                <c:pt idx="1">
                  <c:v>Jaunie 2024</c:v>
                </c:pt>
                <c:pt idx="2">
                  <c:v>2025</c:v>
                </c:pt>
                <c:pt idx="3">
                  <c:v>Jaunie 2025</c:v>
                </c:pt>
              </c:strCache>
            </c:strRef>
          </c:cat>
          <c:val>
            <c:numRef>
              <c:f>Lapa1!$B$5:$E$5</c:f>
              <c:numCache>
                <c:formatCode>General</c:formatCode>
                <c:ptCount val="4"/>
                <c:pt idx="0">
                  <c:v>252</c:v>
                </c:pt>
                <c:pt idx="1">
                  <c:v>14</c:v>
                </c:pt>
                <c:pt idx="2">
                  <c:v>266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C3-4AEC-862E-98CBF2DB35A4}"/>
            </c:ext>
          </c:extLst>
        </c:ser>
        <c:ser>
          <c:idx val="5"/>
          <c:order val="5"/>
          <c:tx>
            <c:strRef>
              <c:f>Lapa1!$A$8</c:f>
              <c:strCache>
                <c:ptCount val="1"/>
                <c:pt idx="0">
                  <c:v>Kopā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Lapa1!$B$2:$E$2</c:f>
              <c:strCache>
                <c:ptCount val="4"/>
                <c:pt idx="0">
                  <c:v>2024</c:v>
                </c:pt>
                <c:pt idx="1">
                  <c:v>Jaunie 2024</c:v>
                </c:pt>
                <c:pt idx="2">
                  <c:v>2025</c:v>
                </c:pt>
                <c:pt idx="3">
                  <c:v>Jaunie 2025</c:v>
                </c:pt>
              </c:strCache>
            </c:strRef>
          </c:cat>
          <c:val>
            <c:numRef>
              <c:f>Lapa1!$B$8:$E$8</c:f>
              <c:numCache>
                <c:formatCode>General</c:formatCode>
                <c:ptCount val="4"/>
                <c:pt idx="0">
                  <c:v>628</c:v>
                </c:pt>
                <c:pt idx="2">
                  <c:v>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C3-4AEC-862E-98CBF2DB3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4569320"/>
        <c:axId val="324569680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Lapa1!$A$6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Lapa1!$B$2:$E$2</c15:sqref>
                        </c15:formulaRef>
                      </c:ext>
                    </c:extLst>
                    <c:strCache>
                      <c:ptCount val="4"/>
                      <c:pt idx="0">
                        <c:v>2024</c:v>
                      </c:pt>
                      <c:pt idx="1">
                        <c:v>Jaunie 2024</c:v>
                      </c:pt>
                      <c:pt idx="2">
                        <c:v>2025</c:v>
                      </c:pt>
                      <c:pt idx="3">
                        <c:v>Jaunie 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Lapa1!$B$6:$E$6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B6C3-4AEC-862E-98CBF2DB35A4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Lapa1!$A$7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Lapa1!$B$2:$E$2</c15:sqref>
                        </c15:formulaRef>
                      </c:ext>
                    </c:extLst>
                    <c:strCache>
                      <c:ptCount val="4"/>
                      <c:pt idx="0">
                        <c:v>2024</c:v>
                      </c:pt>
                      <c:pt idx="1">
                        <c:v>Jaunie 2024</c:v>
                      </c:pt>
                      <c:pt idx="2">
                        <c:v>2025</c:v>
                      </c:pt>
                      <c:pt idx="3">
                        <c:v>Jaunie 2025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Lapa1!$B$7:$E$7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B6C3-4AEC-862E-98CBF2DB35A4}"/>
                  </c:ext>
                </c:extLst>
              </c15:ser>
            </c15:filteredBarSeries>
          </c:ext>
        </c:extLst>
      </c:barChart>
      <c:catAx>
        <c:axId val="324569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4569680"/>
        <c:crosses val="autoZero"/>
        <c:auto val="1"/>
        <c:lblAlgn val="ctr"/>
        <c:lblOffset val="100"/>
        <c:noMultiLvlLbl val="0"/>
      </c:catAx>
      <c:valAx>
        <c:axId val="32456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4569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8B3E12-D034-2621-4D23-5C3FE6D0F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DD81B80-3086-4BF1-5A91-9E47C51C8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742EB6C-E0CE-D96E-BDFF-91033D3E3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16BE59E-F01F-22A3-7EDA-47B5B046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255545E-EF9F-1071-09E5-49BF9571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496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FB4E0B4-ED97-0120-B6D3-7698B11E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6AFC381-AE2B-D725-B8EC-0BD1CD22A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2149545-3031-5F93-76EA-057F8F36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8B6599E-649D-7975-C02C-6FA5229C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9154F3A-0B15-02B4-8123-80C08B77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273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76C3DA6-BDF6-F0AD-EEB7-305DDB169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58301CF-F196-35F3-8DD4-C45800D4D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286ED51-F2AC-B64F-6F42-32AA37FF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1658BBC-5FF5-98B7-8D4C-55F01E877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B4EF194-A59E-DBDA-419A-EBB5A249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03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10A851-CEC8-0BC7-5E2F-C53F3F85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C334B7B-1F3D-2746-2DEF-808B0609F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846D7BF-0E8F-5900-25A6-5F85D02F5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5FB3A30-B398-01D4-579F-B510EFA5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C29967B-660F-A75C-3FE6-E0BE128F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820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7E748A6-9F19-4448-F06F-645C454F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5252F54-6664-54FF-2DED-FF53882E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D341A88-3638-E6C9-93D8-59A016A5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BBEC48D-D46C-E68F-F26E-1AEF3C4B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7FB21AE-559D-FB0D-2228-D14E946A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987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F6B17A-F47F-DBEE-BB49-E9A86F28F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0A06085-6C57-5D42-9B02-842BC18FA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CA06C00-0C0E-80D5-6530-276F701B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EC691E2-37D7-0A26-1333-29E27D9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409138A-C38C-2D66-127F-545C1903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F9DBDA48-B847-8F3C-7E4A-8187AA37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00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B1ABDA0-716F-CAAF-BC23-5F8EBACC6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DF00CE0-2B83-32E4-E520-9FB2B8CC4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A676040-DFD5-7AAC-EC0C-63513CA6C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F82343E-F8F0-8549-2198-E114E34E8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E4F65289-047B-2376-C9D3-FD8D91A7D9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148A01E6-222C-B66F-FC5D-8C90D672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581CA56-AC2D-6358-6F38-E86453FD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439A8EFF-9546-1AA4-DB47-06AFA144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682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12D89FE-C421-0072-2B7D-32DB6EE6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3AEA889-E002-E44D-B232-95C8BE428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02D680E8-8522-0C0D-C8BA-0E57CEBE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B971134C-368F-4548-E769-713E9478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847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BD144971-36B8-C14E-FA03-00F7D47E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9D19CF0-9FE3-59B9-679C-D3FB20F38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9AAA0A64-F965-64D3-CDF9-CE7A7122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49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BB16AC1-2073-DBFF-F04B-43E75BB2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124DBD5-69CD-6E7D-19E7-E215DCDFD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3B52601-DC5A-7866-4F28-168CA5873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38A3127-A8E9-A4F9-32C1-66399EE8F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6851113-B36E-24D4-CFF8-4678E1236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9F4E046-9C29-DB20-C2D4-4C7DF327E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699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C39639-EFDF-4913-5EBA-C012913D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7BD9927F-FE4A-5A4F-DC84-1CC08E790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69AC19EC-4E64-626D-2B43-892B359CE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DF60A2F-D58C-18D4-310B-DD04247E1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403663B-A1C7-3C02-4D64-AB290A44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37D250B-726C-3C55-0F12-D5ADDD03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007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B5972B5C-AAE1-8F29-DA7A-7E4600BEA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A862F6D-36BE-E359-7584-A58AEC403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BAFA5F4-78C3-EE0E-BA5F-7ABEB7A5D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FE038-DC2E-4240-85A7-1C1031E51F56}" type="datetimeFigureOut">
              <a:rPr lang="lv-LV" smtClean="0"/>
              <a:t>19.05.2026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464B853-BF73-F106-B342-0C418C4F9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08D1A2-C681-EE98-F612-C40F367A9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347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463B2C-3F00-01E1-4B36-0A2F855AD8B2}"/>
              </a:ext>
            </a:extLst>
          </p:cNvPr>
          <p:cNvSpPr txBox="1"/>
          <p:nvPr/>
        </p:nvSpPr>
        <p:spPr>
          <a:xfrm>
            <a:off x="1500325" y="958788"/>
            <a:ext cx="8700117" cy="4625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sz="3200" b="1" u="sng" dirty="0"/>
              <a:t>SIA "AIZKRAUKLES</a:t>
            </a:r>
            <a:r>
              <a:rPr lang="lv-LV" sz="3200" b="1" u="sng" baseline="0" dirty="0"/>
              <a:t> KUK" finanšu dati 2025.gads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v-LV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Uzņēmuma ieņēmumi </a:t>
            </a:r>
            <a:r>
              <a:rPr lang="lv-LV" sz="2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1 342 098 EUR </a:t>
            </a:r>
            <a:r>
              <a:rPr lang="lv-LV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(1 256 998 </a:t>
            </a:r>
            <a:r>
              <a:rPr lang="lv-LV" sz="2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+6,77</a:t>
            </a:r>
            <a:r>
              <a:rPr lang="lv-LV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</a:t>
            </a:r>
            <a:endParaRPr lang="lv-LV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lv-LV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Labiekārtošana </a:t>
            </a:r>
            <a:r>
              <a:rPr lang="lv-LV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684</a:t>
            </a: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613 EUR </a:t>
            </a:r>
            <a:r>
              <a:rPr lang="lv-LV" sz="16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(692 841 -1,19%)</a:t>
            </a:r>
          </a:p>
          <a:p>
            <a:pPr marL="800100" lvl="1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Sanitārie </a:t>
            </a:r>
            <a:r>
              <a:rPr lang="lv-LV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633</a:t>
            </a: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809 EUR </a:t>
            </a:r>
            <a:r>
              <a:rPr lang="lv-LV" sz="16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(556 459 +13,90%)</a:t>
            </a:r>
          </a:p>
          <a:p>
            <a:pPr marL="800100" lvl="1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Citi ieņēmumi 23676 EUR</a:t>
            </a:r>
          </a:p>
          <a:p>
            <a:pPr marL="914400" algn="ctr">
              <a:lnSpc>
                <a:spcPct val="107000"/>
              </a:lnSpc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Uzņēmuma NETO peļņa 28768 EUR </a:t>
            </a:r>
            <a:r>
              <a:rPr lang="lv-LV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lv-LV" sz="2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5919</a:t>
            </a:r>
            <a:r>
              <a:rPr lang="lv-LV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+386</a:t>
            </a:r>
            <a:r>
              <a:rPr lang="lv-LV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%)</a:t>
            </a:r>
            <a:endParaRPr lang="lv-LV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lv-LV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Norakstītie parādi (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EUR)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A90259B-C1C8-FF26-E068-6A36DC8D02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64985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EE7E0-E3D2-FEEC-1FB1-702299814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>
            <a:extLst>
              <a:ext uri="{FF2B5EF4-FFF2-40B4-BE49-F238E27FC236}">
                <a16:creationId xmlns:a16="http://schemas.microsoft.com/office/drawing/2014/main" id="{BC6111AF-B1C5-26BE-9C9F-A3516987C3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8546339-210C-2960-3BCF-730415BAA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73121"/>
            <a:ext cx="5705374" cy="427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3F6D0CF7-0E07-4959-9A31-F66548B78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14" y="1273121"/>
            <a:ext cx="5705373" cy="427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447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>
            <a:extLst>
              <a:ext uri="{FF2B5EF4-FFF2-40B4-BE49-F238E27FC236}">
                <a16:creationId xmlns:a16="http://schemas.microsoft.com/office/drawing/2014/main" id="{A5744123-2FD3-897D-59D7-5DC38B32BD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F03BF14-ACA2-89B8-152B-117B216F6A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796598"/>
              </p:ext>
            </p:extLst>
          </p:nvPr>
        </p:nvGraphicFramePr>
        <p:xfrm>
          <a:off x="1410511" y="515566"/>
          <a:ext cx="10428051" cy="5753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642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D2573-E3F7-80E6-E000-20FED5546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7F0E5AB5-7E76-03FD-3532-4A354AA140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4" name="Diagramma 1">
            <a:extLst>
              <a:ext uri="{FF2B5EF4-FFF2-40B4-BE49-F238E27FC236}">
                <a16:creationId xmlns:a16="http://schemas.microsoft.com/office/drawing/2014/main" id="{7317282A-08CF-4424-F2D7-77F10C0C88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3336980"/>
              </p:ext>
            </p:extLst>
          </p:nvPr>
        </p:nvGraphicFramePr>
        <p:xfrm>
          <a:off x="-45217" y="503698"/>
          <a:ext cx="12282434" cy="5559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86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DE5200-2078-24D9-E8E9-1FC5E94A1834}"/>
              </a:ext>
            </a:extLst>
          </p:cNvPr>
          <p:cNvSpPr txBox="1"/>
          <p:nvPr/>
        </p:nvSpPr>
        <p:spPr>
          <a:xfrm>
            <a:off x="754602" y="1473692"/>
            <a:ext cx="10520038" cy="3048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sz="3200" b="1" u="sng" dirty="0"/>
              <a:t>SIA "AIZKRAUKLES</a:t>
            </a:r>
            <a:r>
              <a:rPr lang="lv-LV" sz="3200" b="1" u="sng" baseline="0" dirty="0"/>
              <a:t> KUK" lielākie izdevumi 2025.gads</a:t>
            </a:r>
          </a:p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lv-LV" sz="1800" b="1" u="sng" baseline="0" dirty="0"/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 fonds 471 114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(466 727 +0,94%)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Darba devēja sociālais nodoklis 109 934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110 100 -0,15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Maksājums SPPAO 305 515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(260 225 +17,40%)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Degviela 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55 973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57 761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-3,09%)</a:t>
            </a:r>
          </a:p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lv-LV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Kopā: 942 536 EUR 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(71,49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v-LV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kopējiem izdevumiem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lv-LV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3DD9F393-AA7E-568E-EEA2-EB45DA5217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1505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F57CE-3D7A-94F0-0E43-33BFE9E58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801EB3B7-DAF8-70B0-6970-0824B02D942A}"/>
              </a:ext>
            </a:extLst>
          </p:cNvPr>
          <p:cNvGraphicFramePr>
            <a:graphicFrameLocks/>
          </p:cNvGraphicFramePr>
          <p:nvPr/>
        </p:nvGraphicFramePr>
        <p:xfrm>
          <a:off x="1269507" y="674703"/>
          <a:ext cx="9792069" cy="5708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Attēls 3">
            <a:extLst>
              <a:ext uri="{FF2B5EF4-FFF2-40B4-BE49-F238E27FC236}">
                <a16:creationId xmlns:a16="http://schemas.microsoft.com/office/drawing/2014/main" id="{4B523779-34B9-6895-B141-C695880773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ma 1">
            <a:extLst>
              <a:ext uri="{FF2B5EF4-FFF2-40B4-BE49-F238E27FC236}">
                <a16:creationId xmlns:a16="http://schemas.microsoft.com/office/drawing/2014/main" id="{9BB2B99B-F294-1A44-2812-0F7BCD763B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097652"/>
              </p:ext>
            </p:extLst>
          </p:nvPr>
        </p:nvGraphicFramePr>
        <p:xfrm>
          <a:off x="1517905" y="674703"/>
          <a:ext cx="9792068" cy="5508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80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E441C50-0D56-637C-A5A6-6F4025547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0253223"/>
              </p:ext>
            </p:extLst>
          </p:nvPr>
        </p:nvGraphicFramePr>
        <p:xfrm>
          <a:off x="1624614" y="594805"/>
          <a:ext cx="9250532" cy="590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Attēls 2">
            <a:extLst>
              <a:ext uri="{FF2B5EF4-FFF2-40B4-BE49-F238E27FC236}">
                <a16:creationId xmlns:a16="http://schemas.microsoft.com/office/drawing/2014/main" id="{ABFD2882-206A-9B04-929D-B67ABFF660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agramma 1">
            <a:extLst>
              <a:ext uri="{FF2B5EF4-FFF2-40B4-BE49-F238E27FC236}">
                <a16:creationId xmlns:a16="http://schemas.microsoft.com/office/drawing/2014/main" id="{5E441C50-0D56-637C-A5A6-6F4025547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271979"/>
              </p:ext>
            </p:extLst>
          </p:nvPr>
        </p:nvGraphicFramePr>
        <p:xfrm>
          <a:off x="1316854" y="359545"/>
          <a:ext cx="9884546" cy="5757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89327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ttēls 4">
            <a:extLst>
              <a:ext uri="{FF2B5EF4-FFF2-40B4-BE49-F238E27FC236}">
                <a16:creationId xmlns:a16="http://schemas.microsoft.com/office/drawing/2014/main" id="{040D79D0-BA6B-CD7C-B1C6-6F01FEBC15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ma 4">
            <a:extLst>
              <a:ext uri="{FF2B5EF4-FFF2-40B4-BE49-F238E27FC236}">
                <a16:creationId xmlns:a16="http://schemas.microsoft.com/office/drawing/2014/main" id="{E53262D2-2237-CBA7-09C3-29798E6CAD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683436"/>
              </p:ext>
            </p:extLst>
          </p:nvPr>
        </p:nvGraphicFramePr>
        <p:xfrm>
          <a:off x="1042988" y="357810"/>
          <a:ext cx="10106024" cy="5809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52754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19FB7-7EF8-F6BB-559E-105E20B26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ttēls 4">
            <a:extLst>
              <a:ext uri="{FF2B5EF4-FFF2-40B4-BE49-F238E27FC236}">
                <a16:creationId xmlns:a16="http://schemas.microsoft.com/office/drawing/2014/main" id="{18A58677-2596-D9AD-C732-A557DC362A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F275F61C-EE02-D561-0A4C-CEDE4AF9B4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429903"/>
              </p:ext>
            </p:extLst>
          </p:nvPr>
        </p:nvGraphicFramePr>
        <p:xfrm>
          <a:off x="1059346" y="143625"/>
          <a:ext cx="10997536" cy="649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8613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>
            <a:extLst>
              <a:ext uri="{FF2B5EF4-FFF2-40B4-BE49-F238E27FC236}">
                <a16:creationId xmlns:a16="http://schemas.microsoft.com/office/drawing/2014/main" id="{B6B64468-E87D-29AC-1A35-82B3A98576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4">
            <a:extLst>
              <a:ext uri="{FF2B5EF4-FFF2-40B4-BE49-F238E27FC236}">
                <a16:creationId xmlns:a16="http://schemas.microsoft.com/office/drawing/2014/main" id="{63847E54-6CBF-4E03-73EE-275208DAAE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527686"/>
              </p:ext>
            </p:extLst>
          </p:nvPr>
        </p:nvGraphicFramePr>
        <p:xfrm>
          <a:off x="1438275" y="323850"/>
          <a:ext cx="9315450" cy="621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0723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9A13B6F5-4394-682B-5E4C-BC0259CB34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4">
            <a:extLst>
              <a:ext uri="{FF2B5EF4-FFF2-40B4-BE49-F238E27FC236}">
                <a16:creationId xmlns:a16="http://schemas.microsoft.com/office/drawing/2014/main" id="{816BD494-9A8B-DD9E-643B-B43F9A7E3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58330"/>
              </p:ext>
            </p:extLst>
          </p:nvPr>
        </p:nvGraphicFramePr>
        <p:xfrm>
          <a:off x="1129775" y="218324"/>
          <a:ext cx="10436411" cy="6193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534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4CE29-D78D-7C71-2192-C000D0C7F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>
            <a:extLst>
              <a:ext uri="{FF2B5EF4-FFF2-40B4-BE49-F238E27FC236}">
                <a16:creationId xmlns:a16="http://schemas.microsoft.com/office/drawing/2014/main" id="{1E3FC8AF-B772-396D-8914-BE951D045A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F03BF14-ACA2-89B8-152B-117B216F6A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703307"/>
              </p:ext>
            </p:extLst>
          </p:nvPr>
        </p:nvGraphicFramePr>
        <p:xfrm>
          <a:off x="1575881" y="389106"/>
          <a:ext cx="9435830" cy="5729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635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11943</TotalTime>
  <Words>330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Office dizains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Info KUK</dc:creator>
  <cp:lastModifiedBy>Zemgus Vītoliņš</cp:lastModifiedBy>
  <cp:revision>25</cp:revision>
  <cp:lastPrinted>2026-05-21T07:19:39Z</cp:lastPrinted>
  <dcterms:created xsi:type="dcterms:W3CDTF">2024-03-21T08:29:21Z</dcterms:created>
  <dcterms:modified xsi:type="dcterms:W3CDTF">2026-05-26T11:06:32Z</dcterms:modified>
</cp:coreProperties>
</file>