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is Zābelis" userId="707f8f7b-52ea-4afa-b75b-a2a16fcd56a7" providerId="ADAL" clId="{9B666F0C-5650-4DE3-839F-3F37C9E3D35D}"/>
    <pc:docChg chg="modSld">
      <pc:chgData name="Andris Zābelis" userId="707f8f7b-52ea-4afa-b75b-a2a16fcd56a7" providerId="ADAL" clId="{9B666F0C-5650-4DE3-839F-3F37C9E3D35D}" dt="2026-05-27T05:17:16.048" v="1" actId="20577"/>
      <pc:docMkLst>
        <pc:docMk/>
      </pc:docMkLst>
      <pc:sldChg chg="modSp mod">
        <pc:chgData name="Andris Zābelis" userId="707f8f7b-52ea-4afa-b75b-a2a16fcd56a7" providerId="ADAL" clId="{9B666F0C-5650-4DE3-839F-3F37C9E3D35D}" dt="2026-05-27T05:17:16.048" v="1" actId="20577"/>
        <pc:sldMkLst>
          <pc:docMk/>
          <pc:sldMk cId="0" sldId="257"/>
        </pc:sldMkLst>
        <pc:spChg chg="mod">
          <ac:chgData name="Andris Zābelis" userId="707f8f7b-52ea-4afa-b75b-a2a16fcd56a7" providerId="ADAL" clId="{9B666F0C-5650-4DE3-839F-3F37C9E3D35D}" dt="2026-05-27T05:17:16.048" v="1" actId="20577"/>
          <ac:spMkLst>
            <pc:docMk/>
            <pc:sldMk cId="0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973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" name="Shape 2"/>
          <p:cNvSpPr/>
          <p:nvPr/>
        </p:nvSpPr>
        <p:spPr>
          <a:xfrm>
            <a:off x="0" y="54864"/>
            <a:ext cx="320040" cy="5038344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SIA LAUMA A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 GADA PĀRSKATS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48640" y="2514600"/>
            <a:ext cx="5029200" cy="36576"/>
          </a:xfrm>
          <a:prstGeom prst="rect">
            <a:avLst/>
          </a:prstGeom>
          <a:solidFill>
            <a:srgbClr val="8A9BB0"/>
          </a:solidFill>
          <a:ln w="12700">
            <a:solidFill>
              <a:srgbClr val="8A9BB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Valdes locekļa ziņojums | Aizkraukle, 2026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389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Andris Zābelis, valdes loceklis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7091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Reģ. Nr. 48703000781  |  Jaunceltnes iela 13D, Aizkraukle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DARBS AR IEDZĪVOTĀJIEM UN PARĀDU KONTROLE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023360" cy="41148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47472" y="1097280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PARĀDU PĀRVALDĪBA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81328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7" name="Text 5"/>
          <p:cNvSpPr/>
          <p:nvPr/>
        </p:nvSpPr>
        <p:spPr>
          <a:xfrm>
            <a:off x="384048" y="151790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"Parāds seko dzīvoklim" princips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84048" y="182880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Motivē pircējus/pārdevējus izvērtēt parādu saistības darījuma brīdī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286000"/>
            <a:ext cx="4023360" cy="749808"/>
          </a:xfrm>
          <a:prstGeom prst="rect">
            <a:avLst/>
          </a:prstGeom>
          <a:solidFill>
            <a:srgbClr val="EEF4F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0" name="Text 8"/>
          <p:cNvSpPr/>
          <p:nvPr/>
        </p:nvSpPr>
        <p:spPr>
          <a:xfrm>
            <a:off x="384048" y="2322576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Civilprocesa likuma grozījumi (01.04.2025)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84048" y="2633472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Ievērojami atvieglojumi parādu piedziņas procesā — veiksmīgi izmantoti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3090672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3" name="Text 11"/>
          <p:cNvSpPr/>
          <p:nvPr/>
        </p:nvSpPr>
        <p:spPr>
          <a:xfrm>
            <a:off x="384048" y="312724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elieta.lv platforma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84048" y="3438144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Prasības pieteikumi par parādiem līdz 15 000 EUR — pilnīgi elektroniski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74320" y="3895344"/>
            <a:ext cx="4023360" cy="749808"/>
          </a:xfrm>
          <a:prstGeom prst="rect">
            <a:avLst/>
          </a:prstGeom>
          <a:solidFill>
            <a:srgbClr val="EEF4F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6" name="Text 14"/>
          <p:cNvSpPr/>
          <p:nvPr/>
        </p:nvSpPr>
        <p:spPr>
          <a:xfrm>
            <a:off x="384048" y="3931920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Rezultāts 2025. gadā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84048" y="424281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Iekasēti tiesvedības ienākumi un nokavējuma nauda &gt; 20 000 EUR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0" y="1051560"/>
            <a:ext cx="4297680" cy="411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9" name="Text 17"/>
          <p:cNvSpPr/>
          <p:nvPr/>
        </p:nvSpPr>
        <p:spPr>
          <a:xfrm>
            <a:off x="4645152" y="1097280"/>
            <a:ext cx="4160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KOMUNIKĀCIJA AR IEDZĪVOTĀJIEM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0" y="1481328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1" name="Shape 19"/>
          <p:cNvSpPr/>
          <p:nvPr/>
        </p:nvSpPr>
        <p:spPr>
          <a:xfrm>
            <a:off x="4663440" y="1572768"/>
            <a:ext cx="502920" cy="502920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2" name="Text 20"/>
          <p:cNvSpPr/>
          <p:nvPr/>
        </p:nvSpPr>
        <p:spPr>
          <a:xfrm>
            <a:off x="466344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248656" y="1517904"/>
            <a:ext cx="34930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Kopsapulces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248656" y="1828800"/>
            <a:ext cx="3493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sapulces un 23 aptaujas 2025. gadā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0" y="2286000"/>
            <a:ext cx="4297680" cy="749808"/>
          </a:xfrm>
          <a:prstGeom prst="rect">
            <a:avLst/>
          </a:prstGeom>
          <a:solidFill>
            <a:srgbClr val="EEF4F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6" name="Shape 24"/>
          <p:cNvSpPr/>
          <p:nvPr/>
        </p:nvSpPr>
        <p:spPr>
          <a:xfrm>
            <a:off x="4663440" y="2377440"/>
            <a:ext cx="502920" cy="502920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7" name="Text 25"/>
          <p:cNvSpPr/>
          <p:nvPr/>
        </p:nvSpPr>
        <p:spPr>
          <a:xfrm>
            <a:off x="466344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248656" y="2322576"/>
            <a:ext cx="34930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profils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248656" y="2633472"/>
            <a:ext cx="3493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4 000–5 000 skatījumu mēnesī. Regulāri izglītojoši video materiāli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572000" y="3090672"/>
            <a:ext cx="429768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1" name="Shape 29"/>
          <p:cNvSpPr/>
          <p:nvPr/>
        </p:nvSpPr>
        <p:spPr>
          <a:xfrm>
            <a:off x="4663440" y="3182112"/>
            <a:ext cx="502920" cy="502920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2" name="Text 30"/>
          <p:cNvSpPr/>
          <p:nvPr/>
        </p:nvSpPr>
        <p:spPr>
          <a:xfrm>
            <a:off x="4663440" y="31821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248656" y="3127248"/>
            <a:ext cx="34930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Vidējā maksa (EUR/m²)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248656" y="3438144"/>
            <a:ext cx="3493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Pārvaldīšanas un uzkrājuma maksa no 0.355 līdz 1.425 EUR/m²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572000" y="3895344"/>
            <a:ext cx="4297680" cy="749808"/>
          </a:xfrm>
          <a:prstGeom prst="rect">
            <a:avLst/>
          </a:prstGeom>
          <a:solidFill>
            <a:srgbClr val="EEF4F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6" name="Shape 34"/>
          <p:cNvSpPr/>
          <p:nvPr/>
        </p:nvSpPr>
        <p:spPr>
          <a:xfrm>
            <a:off x="4663440" y="3986784"/>
            <a:ext cx="502920" cy="502920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7" name="Text 35"/>
          <p:cNvSpPr/>
          <p:nvPr/>
        </p:nvSpPr>
        <p:spPr>
          <a:xfrm>
            <a:off x="4663440" y="398678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248656" y="3931920"/>
            <a:ext cx="34930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Būvniecības izmaksu pieaugums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248656" y="4242816"/>
            <a:ext cx="34930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Sabiedrība stabilizēja izmaksas ar efektīvāku resursu optimizāciju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" name="Shape 2"/>
          <p:cNvSpPr/>
          <p:nvPr/>
        </p:nvSpPr>
        <p:spPr>
          <a:xfrm>
            <a:off x="0" y="54864"/>
            <a:ext cx="320040" cy="5038344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54864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KOPSAVILKUMS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02920" y="1033272"/>
            <a:ext cx="201168" cy="201168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7" name="Text 5"/>
          <p:cNvSpPr/>
          <p:nvPr/>
        </p:nvSpPr>
        <p:spPr>
          <a:xfrm>
            <a:off x="795528" y="96012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Sabiedrība noslēgusi 2025. gadu ar PEĻŅU 29 631 EUR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201168" cy="201168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9" name="Text 7"/>
          <p:cNvSpPr/>
          <p:nvPr/>
        </p:nvSpPr>
        <p:spPr>
          <a:xfrm>
            <a:off x="795528" y="161848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atlikums pieaudzis par 190 491 EUR — līdz 643 314 EUR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02920" y="2350008"/>
            <a:ext cx="201168" cy="201168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 9"/>
          <p:cNvSpPr/>
          <p:nvPr/>
        </p:nvSpPr>
        <p:spPr>
          <a:xfrm>
            <a:off x="795528" y="227685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Pašu kapitāls pieaudzis no 257 862 EUR līdz 280 921 EUR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3008376"/>
            <a:ext cx="201168" cy="201168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3" name="Text 11"/>
          <p:cNvSpPr/>
          <p:nvPr/>
        </p:nvSpPr>
        <p:spPr>
          <a:xfrm>
            <a:off x="795528" y="2935224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Aktīvi kopā palielinājušies: 1 335 422 EUR (+ 141 151 EUR)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2920" y="3666744"/>
            <a:ext cx="201168" cy="201168"/>
          </a:xfrm>
          <a:prstGeom prst="ellipse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5" name="Text 13"/>
          <p:cNvSpPr/>
          <p:nvPr/>
        </p:nvSpPr>
        <p:spPr>
          <a:xfrm>
            <a:off x="795528" y="3593592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Ieguldīti 21 757 EUR transportlīdzekļos un drošības iekārtās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033272"/>
            <a:ext cx="201168" cy="20116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7" name="Text 15"/>
          <p:cNvSpPr/>
          <p:nvPr/>
        </p:nvSpPr>
        <p:spPr>
          <a:xfrm>
            <a:off x="5047488" y="96012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apgrozījums samazinājies par 2,5% — nav veikti vienreizēji darījumi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1691640"/>
            <a:ext cx="201168" cy="20116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9" name="Text 17"/>
          <p:cNvSpPr/>
          <p:nvPr/>
        </p:nvSpPr>
        <p:spPr>
          <a:xfrm>
            <a:off x="5047488" y="161848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Peļņas rentabilitāte kritusies: 1,46% (2024: 3,17%)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2350008"/>
            <a:ext cx="201168" cy="20116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1" name="Text 19"/>
          <p:cNvSpPr/>
          <p:nvPr/>
        </p:nvSpPr>
        <p:spPr>
          <a:xfrm>
            <a:off x="5047488" y="227685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Likviditātes rādītājs (1,10) vēl nesasniedz normatīvu (&gt;2)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47548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Revidents S.Vilcānes Audits ir sniedzis pozitīvu atzinumu par 2025. gada finanšu pārskatu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" name="Shape 2"/>
          <p:cNvSpPr/>
          <p:nvPr/>
        </p:nvSpPr>
        <p:spPr>
          <a:xfrm>
            <a:off x="0" y="54864"/>
            <a:ext cx="320040" cy="5038344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PALDIES PAR UZMANĪBU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2286000" y="2423160"/>
            <a:ext cx="4572000" cy="45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7" name="Text 5"/>
          <p:cNvSpPr/>
          <p:nvPr/>
        </p:nvSpPr>
        <p:spPr>
          <a:xfrm>
            <a:off x="548640" y="2606040"/>
            <a:ext cx="7955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Andris Zābelis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Valdes loceklis, SIA Lauma 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3474720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Jaunceltnes iela 13D, Aizkraukle, LV-5101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Nr. 48703000781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7A9E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Jautājumi un diskusija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SABIEDRĪBU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82880" y="1143000"/>
            <a:ext cx="20116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A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5" name="Shape 3"/>
          <p:cNvSpPr/>
          <p:nvPr/>
        </p:nvSpPr>
        <p:spPr>
          <a:xfrm>
            <a:off x="182880" y="1143000"/>
            <a:ext cx="2011680" cy="82296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 4"/>
          <p:cNvSpPr/>
          <p:nvPr/>
        </p:nvSpPr>
        <p:spPr>
          <a:xfrm>
            <a:off x="274320" y="14173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274320" y="22860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Apsaimniekotās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mājas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4320" y="30175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daudzdzīvokļu mājas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Aizkrauklē, Jaunjelgavā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395728" y="1143000"/>
            <a:ext cx="20116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A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0" name="Shape 8"/>
          <p:cNvSpPr/>
          <p:nvPr/>
        </p:nvSpPr>
        <p:spPr>
          <a:xfrm>
            <a:off x="2395728" y="1143000"/>
            <a:ext cx="2011680" cy="82296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 9"/>
          <p:cNvSpPr/>
          <p:nvPr/>
        </p:nvSpPr>
        <p:spPr>
          <a:xfrm>
            <a:off x="2487168" y="14173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165 445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2487168" y="22860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Kopējā platība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487168" y="30175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kvadrātmetri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dzīvojamā fonda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08576" y="1143000"/>
            <a:ext cx="20116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A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5" name="Shape 13"/>
          <p:cNvSpPr/>
          <p:nvPr/>
        </p:nvSpPr>
        <p:spPr>
          <a:xfrm>
            <a:off x="4608576" y="1143000"/>
            <a:ext cx="2011680" cy="82296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6" name="Text 14"/>
          <p:cNvSpPr/>
          <p:nvPr/>
        </p:nvSpPr>
        <p:spPr>
          <a:xfrm>
            <a:off x="4700016" y="14173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~90%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4700016" y="22860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Tirgus daļa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00016" y="30175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Aizkraukles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daudzdzīvokļu mājām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21424" y="1143000"/>
            <a:ext cx="20116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A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20" name="Shape 18"/>
          <p:cNvSpPr/>
          <p:nvPr/>
        </p:nvSpPr>
        <p:spPr>
          <a:xfrm>
            <a:off x="6821424" y="1143000"/>
            <a:ext cx="2011680" cy="82296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1" name="Text 19"/>
          <p:cNvSpPr/>
          <p:nvPr/>
        </p:nvSpPr>
        <p:spPr>
          <a:xfrm>
            <a:off x="6912864" y="14173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6912864" y="22860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Darbinieki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12864" y="301752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valdes loceklis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pārējie darbinieki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Reģistrēta 1991. gadā | Pārreģistrēta 2002. gadā kā Aizkraukles novada SIA Lauma 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DARBĪBAS VIRZIENI 2025. GADĀ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743200" cy="35661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65760" y="13716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69,5%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365760" y="23317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1 405 608 EUR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88036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Dzīvojamo māju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pārvaldīšana un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apsaimniekošana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1097280"/>
            <a:ext cx="2743200" cy="356616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9" name="Text 7"/>
          <p:cNvSpPr/>
          <p:nvPr/>
        </p:nvSpPr>
        <p:spPr>
          <a:xfrm>
            <a:off x="3291840" y="13716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29,1%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291840" y="23317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588 505 EUR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291840" y="288036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Starpniecība komunālo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maksājumu iekasēšanā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iedzīvotājiem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1097280"/>
            <a:ext cx="2743200" cy="356616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3" name="Text 11"/>
          <p:cNvSpPr/>
          <p:nvPr/>
        </p:nvSpPr>
        <p:spPr>
          <a:xfrm>
            <a:off x="6217920" y="13716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217920" y="23317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29 505 EUR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288036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Ieņēmumi no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blakus darbības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apgrozījums 2025. gadā: 2 023 618 EUR  (2024: 2 076 370 EUR)  |  Samazinājums: -2,5%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FINANŠU REZULTĀTI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548640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20040" y="1024128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Rādītājs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063240" y="1024128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343400" y="1024128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623560" y="1024128"/>
            <a:ext cx="640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353312"/>
            <a:ext cx="5486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0" name="Text 8"/>
          <p:cNvSpPr/>
          <p:nvPr/>
        </p:nvSpPr>
        <p:spPr>
          <a:xfrm>
            <a:off x="320040" y="1426464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apgrozījums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63240" y="142646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2 023 618 EUR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43400" y="142646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2 076 370 EUR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23560" y="142646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1828800"/>
            <a:ext cx="54864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5" name="Text 13"/>
          <p:cNvSpPr/>
          <p:nvPr/>
        </p:nvSpPr>
        <p:spPr>
          <a:xfrm>
            <a:off x="320040" y="1901952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Bruto peļņa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063240" y="1901952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217 409 EUR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343400" y="1901952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219 695 EUR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623560" y="190195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74320" y="2304288"/>
            <a:ext cx="5486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0" name="Text 18"/>
          <p:cNvSpPr/>
          <p:nvPr/>
        </p:nvSpPr>
        <p:spPr>
          <a:xfrm>
            <a:off x="320040" y="2377440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Pārskata gada peļņa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063240" y="2377440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29 631 EUR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343400" y="2377440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65 725 EUR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623560" y="237744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74320" y="2779776"/>
            <a:ext cx="54864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5" name="Text 23"/>
          <p:cNvSpPr/>
          <p:nvPr/>
        </p:nvSpPr>
        <p:spPr>
          <a:xfrm>
            <a:off x="320040" y="2852928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peļņas rentabilitāte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063240" y="2852928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1,46%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343400" y="2852928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3,17%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623560" y="2852928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274320" y="3255264"/>
            <a:ext cx="5486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0" name="Text 28"/>
          <p:cNvSpPr/>
          <p:nvPr/>
        </p:nvSpPr>
        <p:spPr>
          <a:xfrm>
            <a:off x="320040" y="3328416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Aktīvi kopā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063240" y="3328416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1 335 422 EUR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343400" y="3328416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1 194 271 EUR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623560" y="3328416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74320" y="3730752"/>
            <a:ext cx="54864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5" name="Text 33"/>
          <p:cNvSpPr/>
          <p:nvPr/>
        </p:nvSpPr>
        <p:spPr>
          <a:xfrm>
            <a:off x="320040" y="3803904"/>
            <a:ext cx="2743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Pašu kapitāls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063240" y="380390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280 921 EUR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343400" y="380390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257 862 EUR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623560" y="380390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6080760" y="1005840"/>
            <a:ext cx="2834640" cy="39776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270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40" name="Shape 38"/>
          <p:cNvSpPr/>
          <p:nvPr/>
        </p:nvSpPr>
        <p:spPr>
          <a:xfrm>
            <a:off x="6080760" y="1005840"/>
            <a:ext cx="283464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1" name="Text 39"/>
          <p:cNvSpPr/>
          <p:nvPr/>
        </p:nvSpPr>
        <p:spPr>
          <a:xfrm>
            <a:off x="6172200" y="1115568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PEĻŅAS SAMAZINĀJUMS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IZSKAIDROJUMS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199632" y="1810512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3" name="Text 41"/>
          <p:cNvSpPr/>
          <p:nvPr/>
        </p:nvSpPr>
        <p:spPr>
          <a:xfrm>
            <a:off x="6419088" y="175564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apgrozījuma kritums par 52 752 EUR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6199632" y="2432304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5" name="Text 43"/>
          <p:cNvSpPr/>
          <p:nvPr/>
        </p:nvSpPr>
        <p:spPr>
          <a:xfrm>
            <a:off x="6419088" y="237744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 veikti vienreizēji darījumi (pamatlīdzekļu pārdošana)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6199632" y="3054096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7" name="Text 45"/>
          <p:cNvSpPr/>
          <p:nvPr/>
        </p:nvSpPr>
        <p:spPr>
          <a:xfrm>
            <a:off x="6419088" y="29992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Administrācijas izmaksas pieaugušas par 20 881 EUR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99632" y="3675888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9" name="Text 47"/>
          <p:cNvSpPr/>
          <p:nvPr/>
        </p:nvSpPr>
        <p:spPr>
          <a:xfrm>
            <a:off x="6419088" y="3621024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Darbinieku atalgojuma fonds: 173 795 EUR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6172200" y="42062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Pārskats noslēgts ar PEĻŅU 29 631 EUR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BILANCE UN PAŠU KAPITĀLS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023360" cy="36576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20040" y="1033272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AKTĪVS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7" name="Text 5"/>
          <p:cNvSpPr/>
          <p:nvPr/>
        </p:nvSpPr>
        <p:spPr>
          <a:xfrm>
            <a:off x="347472" y="14447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Pamatlīdzekļi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560320" y="14447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193 954 EUR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566160" y="14447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196 593 EUR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828800"/>
            <a:ext cx="4023360" cy="438912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 9"/>
          <p:cNvSpPr/>
          <p:nvPr/>
        </p:nvSpPr>
        <p:spPr>
          <a:xfrm>
            <a:off x="347472" y="19019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Ilgtermiņa fin. ieguldījumi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60320" y="19019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151 608 EUR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66160" y="19019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215 167 EUR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22860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5" name="Text 13"/>
          <p:cNvSpPr/>
          <p:nvPr/>
        </p:nvSpPr>
        <p:spPr>
          <a:xfrm>
            <a:off x="347472" y="23591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Krājumi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560320" y="23591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32 352 EUR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566160" y="23591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38 267 EUR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2743200"/>
            <a:ext cx="4023360" cy="438912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9" name="Text 17"/>
          <p:cNvSpPr/>
          <p:nvPr/>
        </p:nvSpPr>
        <p:spPr>
          <a:xfrm>
            <a:off x="347472" y="28163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Debitori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560320" y="28163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314 194 EUR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566160" y="28163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291 421 EUR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32004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3" name="Text 21"/>
          <p:cNvSpPr/>
          <p:nvPr/>
        </p:nvSpPr>
        <p:spPr>
          <a:xfrm>
            <a:off x="347472" y="32735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560320" y="32735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643 314 EUR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566160" y="32735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452 823 EUR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74320" y="3657600"/>
            <a:ext cx="4023360" cy="438912"/>
          </a:xfrm>
          <a:prstGeom prst="rect">
            <a:avLst/>
          </a:prstGeom>
          <a:solidFill>
            <a:srgbClr val="1A3A5C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7" name="Text 25"/>
          <p:cNvSpPr/>
          <p:nvPr/>
        </p:nvSpPr>
        <p:spPr>
          <a:xfrm>
            <a:off x="347472" y="37307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AKTĪVS KOPĀ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560320" y="37307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1 335 422 EUR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566160" y="37307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1 194 271 EUR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46320" y="1005840"/>
            <a:ext cx="4023360" cy="36576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1" name="Text 29"/>
          <p:cNvSpPr/>
          <p:nvPr/>
        </p:nvSpPr>
        <p:spPr>
          <a:xfrm>
            <a:off x="4892040" y="1033272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PASĪVS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846320" y="13716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3" name="Text 31"/>
          <p:cNvSpPr/>
          <p:nvPr/>
        </p:nvSpPr>
        <p:spPr>
          <a:xfrm>
            <a:off x="4919472" y="14447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Pamatkapitāls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132320" y="14447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209 933 EUR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8138160" y="14447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209 933 EUR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846320" y="1828800"/>
            <a:ext cx="4023360" cy="438912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7" name="Text 35"/>
          <p:cNvSpPr/>
          <p:nvPr/>
        </p:nvSpPr>
        <p:spPr>
          <a:xfrm>
            <a:off x="4919472" y="19019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Nesadalītā peļņa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7132320" y="19019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41 357 EUR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138160" y="19019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(17 796) EUR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846320" y="22860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1" name="Text 39"/>
          <p:cNvSpPr/>
          <p:nvPr/>
        </p:nvSpPr>
        <p:spPr>
          <a:xfrm>
            <a:off x="4919472" y="23591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Pārskata gada peļņa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7132320" y="23591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29 631 EUR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8138160" y="23591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65 725 EUR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846320" y="2743200"/>
            <a:ext cx="4023360" cy="438912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5" name="Text 43"/>
          <p:cNvSpPr/>
          <p:nvPr/>
        </p:nvSpPr>
        <p:spPr>
          <a:xfrm>
            <a:off x="4919472" y="28163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Ilgtermiņa kreditori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7132320" y="28163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155 867 EUR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8138160" y="28163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201 007 EUR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846320" y="320040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9" name="Text 47"/>
          <p:cNvSpPr/>
          <p:nvPr/>
        </p:nvSpPr>
        <p:spPr>
          <a:xfrm>
            <a:off x="4919472" y="32735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Īstermiņa kreditori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7132320" y="32735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898 634 EUR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8138160" y="32735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735 402 EUR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4846320" y="3657600"/>
            <a:ext cx="4023360" cy="438912"/>
          </a:xfrm>
          <a:prstGeom prst="rect">
            <a:avLst/>
          </a:prstGeom>
          <a:solidFill>
            <a:srgbClr val="1A3A5C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3" name="Text 51"/>
          <p:cNvSpPr/>
          <p:nvPr/>
        </p:nvSpPr>
        <p:spPr>
          <a:xfrm>
            <a:off x="4919472" y="37307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PASĪVS KOPĀ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7132320" y="373075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1 335 422 EUR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8138160" y="3730752"/>
            <a:ext cx="658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1 194 271 EUR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FINANŠU RĀDĪTĀJI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82880" y="1097280"/>
            <a:ext cx="1591056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5" name="Shape 3"/>
          <p:cNvSpPr/>
          <p:nvPr/>
        </p:nvSpPr>
        <p:spPr>
          <a:xfrm>
            <a:off x="182880" y="1097280"/>
            <a:ext cx="1591056" cy="73152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 4"/>
          <p:cNvSpPr/>
          <p:nvPr/>
        </p:nvSpPr>
        <p:spPr>
          <a:xfrm>
            <a:off x="256032" y="1234440"/>
            <a:ext cx="14447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Kopējās likviditātes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rādītājs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56032" y="2011680"/>
            <a:ext cx="14447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1,10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256032" y="269748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2999232"/>
            <a:ext cx="1225296" cy="18288"/>
          </a:xfrm>
          <a:prstGeom prst="rect">
            <a:avLst/>
          </a:prstGeom>
          <a:solidFill>
            <a:srgbClr val="D0DDE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0" name="Text 8"/>
          <p:cNvSpPr/>
          <p:nvPr/>
        </p:nvSpPr>
        <p:spPr>
          <a:xfrm>
            <a:off x="256032" y="3063240"/>
            <a:ext cx="1444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1,06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56032" y="347472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37744" y="3840480"/>
            <a:ext cx="14813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Normatīvs: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2 = 2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956816" y="1097280"/>
            <a:ext cx="1591056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4" name="Shape 12"/>
          <p:cNvSpPr/>
          <p:nvPr/>
        </p:nvSpPr>
        <p:spPr>
          <a:xfrm>
            <a:off x="1956816" y="1097280"/>
            <a:ext cx="1591056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5" name="Text 13"/>
          <p:cNvSpPr/>
          <p:nvPr/>
        </p:nvSpPr>
        <p:spPr>
          <a:xfrm>
            <a:off x="2029968" y="1234440"/>
            <a:ext cx="14447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Saistību īpatsvars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bilancē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029968" y="2011680"/>
            <a:ext cx="14447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0,79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2029968" y="269748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139696" y="2999232"/>
            <a:ext cx="1225296" cy="18288"/>
          </a:xfrm>
          <a:prstGeom prst="rect">
            <a:avLst/>
          </a:prstGeom>
          <a:solidFill>
            <a:srgbClr val="D0DDE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9" name="Text 17"/>
          <p:cNvSpPr/>
          <p:nvPr/>
        </p:nvSpPr>
        <p:spPr>
          <a:xfrm>
            <a:off x="2029968" y="3063240"/>
            <a:ext cx="1444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0,78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2029968" y="347472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011680" y="3840480"/>
            <a:ext cx="14813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Normatīvs: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– 0,5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730752" y="1097280"/>
            <a:ext cx="1591056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23" name="Shape 21"/>
          <p:cNvSpPr/>
          <p:nvPr/>
        </p:nvSpPr>
        <p:spPr>
          <a:xfrm>
            <a:off x="3730752" y="1097280"/>
            <a:ext cx="1591056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4" name="Text 22"/>
          <p:cNvSpPr/>
          <p:nvPr/>
        </p:nvSpPr>
        <p:spPr>
          <a:xfrm>
            <a:off x="3803904" y="1234440"/>
            <a:ext cx="14447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Neto peļņas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rentabilitāte (%)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803904" y="2011680"/>
            <a:ext cx="14447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1,46%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3803904" y="269748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913632" y="2999232"/>
            <a:ext cx="1225296" cy="18288"/>
          </a:xfrm>
          <a:prstGeom prst="rect">
            <a:avLst/>
          </a:prstGeom>
          <a:solidFill>
            <a:srgbClr val="D0DDE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8" name="Text 26"/>
          <p:cNvSpPr/>
          <p:nvPr/>
        </p:nvSpPr>
        <p:spPr>
          <a:xfrm>
            <a:off x="3803904" y="3063240"/>
            <a:ext cx="1444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3,17%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3803904" y="347472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785616" y="3840480"/>
            <a:ext cx="14813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Normatīvs: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salīdzina periodi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504688" y="1097280"/>
            <a:ext cx="1591056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32" name="Shape 30"/>
          <p:cNvSpPr/>
          <p:nvPr/>
        </p:nvSpPr>
        <p:spPr>
          <a:xfrm>
            <a:off x="5504688" y="1097280"/>
            <a:ext cx="1591056" cy="73152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3" name="Text 31"/>
          <p:cNvSpPr/>
          <p:nvPr/>
        </p:nvSpPr>
        <p:spPr>
          <a:xfrm>
            <a:off x="5577840" y="1234440"/>
            <a:ext cx="14447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Aktīvu aprites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rādītājs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577840" y="2011680"/>
            <a:ext cx="14447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1,52</a:t>
            </a:r>
            <a:endParaRPr lang="en-US" sz="3000" dirty="0"/>
          </a:p>
        </p:txBody>
      </p:sp>
      <p:sp>
        <p:nvSpPr>
          <p:cNvPr id="35" name="Text 33"/>
          <p:cNvSpPr/>
          <p:nvPr/>
        </p:nvSpPr>
        <p:spPr>
          <a:xfrm>
            <a:off x="5577840" y="269748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687568" y="2999232"/>
            <a:ext cx="1225296" cy="18288"/>
          </a:xfrm>
          <a:prstGeom prst="rect">
            <a:avLst/>
          </a:prstGeom>
          <a:solidFill>
            <a:srgbClr val="D0DDE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7" name="Text 35"/>
          <p:cNvSpPr/>
          <p:nvPr/>
        </p:nvSpPr>
        <p:spPr>
          <a:xfrm>
            <a:off x="5577840" y="3063240"/>
            <a:ext cx="1444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1,74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5577840" y="347472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559552" y="3840480"/>
            <a:ext cx="14813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Normatīvs: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1 = 1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7278624" y="1097280"/>
            <a:ext cx="1591056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41" name="Shape 39"/>
          <p:cNvSpPr/>
          <p:nvPr/>
        </p:nvSpPr>
        <p:spPr>
          <a:xfrm>
            <a:off x="7278624" y="1097280"/>
            <a:ext cx="1591056" cy="73152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2" name="Text 40"/>
          <p:cNvSpPr/>
          <p:nvPr/>
        </p:nvSpPr>
        <p:spPr>
          <a:xfrm>
            <a:off x="7351776" y="1234440"/>
            <a:ext cx="14447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Ilgtermiņa ieguldījumu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segums ar pašu kapitālu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7351776" y="2011680"/>
            <a:ext cx="14447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0,81</a:t>
            </a:r>
            <a:endParaRPr lang="en-US" sz="3000" dirty="0"/>
          </a:p>
        </p:txBody>
      </p:sp>
      <p:sp>
        <p:nvSpPr>
          <p:cNvPr id="44" name="Text 42"/>
          <p:cNvSpPr/>
          <p:nvPr/>
        </p:nvSpPr>
        <p:spPr>
          <a:xfrm>
            <a:off x="7351776" y="269748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7461504" y="2999232"/>
            <a:ext cx="1225296" cy="18288"/>
          </a:xfrm>
          <a:prstGeom prst="rect">
            <a:avLst/>
          </a:prstGeom>
          <a:solidFill>
            <a:srgbClr val="D0DDE8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46" name="Text 44"/>
          <p:cNvSpPr/>
          <p:nvPr/>
        </p:nvSpPr>
        <p:spPr>
          <a:xfrm>
            <a:off x="7351776" y="3063240"/>
            <a:ext cx="1444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0,63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7351776" y="3474720"/>
            <a:ext cx="1444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7333488" y="3840480"/>
            <a:ext cx="14813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Normatīvs: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0 = 0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Likviditātes rādītāji uzlabojas, taču pastāv izaicinājumi ilgtermiņa finanšu stabilitātes nodrošināšanā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INVESTĪCIJAS UN REMONTDARBI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3931920" cy="45720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20040" y="109728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INVESTĪCIJAS 2025 — 21 757 EUR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39319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7" name="Shape 5"/>
          <p:cNvSpPr/>
          <p:nvPr/>
        </p:nvSpPr>
        <p:spPr>
          <a:xfrm>
            <a:off x="384048" y="1591056"/>
            <a:ext cx="201168" cy="201168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8" name="Text 6"/>
          <p:cNvSpPr/>
          <p:nvPr/>
        </p:nvSpPr>
        <p:spPr>
          <a:xfrm>
            <a:off x="658368" y="1536192"/>
            <a:ext cx="34015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Transportlīdzekļu parka atjaunošana: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Lietotas Citroen Berlingo iegāde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GAZ Gazelle Next modernizācija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606040"/>
            <a:ext cx="39319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0" name="Shape 8"/>
          <p:cNvSpPr/>
          <p:nvPr/>
        </p:nvSpPr>
        <p:spPr>
          <a:xfrm>
            <a:off x="384048" y="2688336"/>
            <a:ext cx="201168" cy="201168"/>
          </a:xfrm>
          <a:prstGeom prst="ellipse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 9"/>
          <p:cNvSpPr/>
          <p:nvPr/>
        </p:nvSpPr>
        <p:spPr>
          <a:xfrm>
            <a:off x="658368" y="2633472"/>
            <a:ext cx="34015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Automātiskās ugunsgrēka signalizācijas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uzstādīšana uzņēmuma angārā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0" y="1051560"/>
            <a:ext cx="4297680" cy="4572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3" name="Text 11"/>
          <p:cNvSpPr/>
          <p:nvPr/>
        </p:nvSpPr>
        <p:spPr>
          <a:xfrm>
            <a:off x="4617720" y="1097280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REMONTDARBI DZĪVOJAMAJĀS MĀJĀS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0" y="1527048"/>
            <a:ext cx="429768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5" name="Text 13"/>
          <p:cNvSpPr/>
          <p:nvPr/>
        </p:nvSpPr>
        <p:spPr>
          <a:xfrm>
            <a:off x="4681728" y="1572768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Kalna 4, Spīdolas 14 – skursteņu pārmūrēšana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0" y="1975104"/>
            <a:ext cx="4297680" cy="429768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7" name="Text 15"/>
          <p:cNvSpPr/>
          <p:nvPr/>
        </p:nvSpPr>
        <p:spPr>
          <a:xfrm>
            <a:off x="4681728" y="2020824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Jaunceltnes 53, Lāčplēša 31 – kanalizācijas guļvadu nomaiņa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0" y="2423160"/>
            <a:ext cx="429768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9" name="Text 17"/>
          <p:cNvSpPr/>
          <p:nvPr/>
        </p:nvSpPr>
        <p:spPr>
          <a:xfrm>
            <a:off x="4681728" y="2468880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Jaunceltnes 35 – jumta seguma atjaunošana, hidroizolācija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0" y="2871216"/>
            <a:ext cx="4297680" cy="429768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1" name="Text 19"/>
          <p:cNvSpPr/>
          <p:nvPr/>
        </p:nvSpPr>
        <p:spPr>
          <a:xfrm>
            <a:off x="4681728" y="2916936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Lāčplēša 12, Skolas 2 – ārdurvju bloku un koda atslēgu nomaiņa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572000" y="3319272"/>
            <a:ext cx="429768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3" name="Text 21"/>
          <p:cNvSpPr/>
          <p:nvPr/>
        </p:nvSpPr>
        <p:spPr>
          <a:xfrm>
            <a:off x="4681728" y="3364992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Jaunceltnes 39, Lāčplēša 37 – PVC logu montāža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0" y="3767328"/>
            <a:ext cx="4297680" cy="429768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5" name="Text 23"/>
          <p:cNvSpPr/>
          <p:nvPr/>
        </p:nvSpPr>
        <p:spPr>
          <a:xfrm>
            <a:off x="4681728" y="3813048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Bēniņu siltināšana un koka laipu uzstādīšana vairākās mājās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72000" y="4215384"/>
            <a:ext cx="429768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E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7" name="Text 25"/>
          <p:cNvSpPr/>
          <p:nvPr/>
        </p:nvSpPr>
        <p:spPr>
          <a:xfrm>
            <a:off x="4681728" y="4261104"/>
            <a:ext cx="4114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Sensoru un LED apgaismojums kāpņu telpās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Ražošanas izmaksas 2025: 1 806 944 EUR  (2024: 1 856 675 EUR)  — samazinājums par 49 731 EUR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PERSONĀLS UN ATALGOJUMS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1993392" cy="16916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5" name="Text 3"/>
          <p:cNvSpPr/>
          <p:nvPr/>
        </p:nvSpPr>
        <p:spPr>
          <a:xfrm>
            <a:off x="301752" y="1234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301752" y="205740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Darbinieki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kopā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404872" y="1097280"/>
            <a:ext cx="199339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8" name="Text 6"/>
          <p:cNvSpPr/>
          <p:nvPr/>
        </p:nvSpPr>
        <p:spPr>
          <a:xfrm>
            <a:off x="2478024" y="1234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876 865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2478024" y="205740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Faktiskās personāla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izmaksas (EUR)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81144" y="1097280"/>
            <a:ext cx="199339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1" name="Text 9"/>
          <p:cNvSpPr/>
          <p:nvPr/>
        </p:nvSpPr>
        <p:spPr>
          <a:xfrm>
            <a:off x="4654296" y="1234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895 494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4654296" y="205740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Plānotās personāla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izmaksas (EUR)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757416" y="1097280"/>
            <a:ext cx="199339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4" name="Text 12"/>
          <p:cNvSpPr/>
          <p:nvPr/>
        </p:nvSpPr>
        <p:spPr>
          <a:xfrm>
            <a:off x="6830568" y="1234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5,19%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830568" y="205740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Faktiskais pieaugums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(max. atļautais 7%)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28600" y="2944368"/>
            <a:ext cx="868680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7" name="Shape 15"/>
          <p:cNvSpPr/>
          <p:nvPr/>
        </p:nvSpPr>
        <p:spPr>
          <a:xfrm>
            <a:off x="228600" y="2944368"/>
            <a:ext cx="8686800" cy="64008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8" name="Text 16"/>
          <p:cNvSpPr/>
          <p:nvPr/>
        </p:nvSpPr>
        <p:spPr>
          <a:xfrm>
            <a:off x="365760" y="303580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 LEMUMA IZPILDE (Nr. 2025/128)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3401568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 atļautais pieaugums: max. 7%  |  Faktiskais pieaugums: 5,19%  |  Ietaupijums pret plānu: 18 629 EUR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65760" y="3730752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2024. gads: 833 552 EUR  →  2025. faktiskais: 876 865 EUR  |  Uznemums ir ievērojis finanšu disciplīnu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4251960"/>
            <a:ext cx="8686800" cy="45720"/>
          </a:xfrm>
          <a:prstGeom prst="rect">
            <a:avLst/>
          </a:prstGeom>
          <a:solidFill>
            <a:srgbClr val="0D6E8C"/>
          </a:solidFill>
          <a:ln w="12700">
            <a:solidFill>
              <a:srgbClr val="0D6E8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2" name="Text 20"/>
          <p:cNvSpPr/>
          <p:nvPr/>
        </p:nvSpPr>
        <p:spPr>
          <a:xfrm>
            <a:off x="228600" y="4370832"/>
            <a:ext cx="868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Izmaksu pieaugumu noteica: darba tirgus konkurence, kvalificētu speciālistu noturēšana un administrācijas izmaksu kāpums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PLŪSMA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73152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6" name="Text 4"/>
          <p:cNvSpPr/>
          <p:nvPr/>
        </p:nvSpPr>
        <p:spPr>
          <a:xfrm>
            <a:off x="320040" y="123444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Pamatdarbības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plūsma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" y="19202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E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+250 968 EUR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20040" y="25146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2025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20040" y="27889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(20 249) EUR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0040" y="32004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2024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" y="3474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Nozīmīgs uzlabojums!</a:t>
            </a:r>
            <a:endParaRPr lang="en-US" sz="950" dirty="0"/>
          </a:p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Klientu maksājumi: 2 568 235 EUR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154680" y="109728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13" name="Shape 11"/>
          <p:cNvSpPr/>
          <p:nvPr/>
        </p:nvSpPr>
        <p:spPr>
          <a:xfrm>
            <a:off x="3154680" y="1097280"/>
            <a:ext cx="274320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14" name="Text 12"/>
          <p:cNvSpPr/>
          <p:nvPr/>
        </p:nvSpPr>
        <p:spPr>
          <a:xfrm>
            <a:off x="3246120" y="123444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 Ieguldīšanas darbības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plūsma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46120" y="19202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(20 960) EUR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246120" y="25146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2025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46120" y="27889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+11 396 EUR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246120" y="32004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46120" y="3474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Pamatlīdzekļu iegāde</a:t>
            </a:r>
            <a:endParaRPr lang="en-US" sz="950" dirty="0"/>
          </a:p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21 757 EUR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080760" y="109728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762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lv-LV"/>
          </a:p>
        </p:txBody>
      </p:sp>
      <p:sp>
        <p:nvSpPr>
          <p:cNvPr id="21" name="Shape 19"/>
          <p:cNvSpPr/>
          <p:nvPr/>
        </p:nvSpPr>
        <p:spPr>
          <a:xfrm>
            <a:off x="6080760" y="1097280"/>
            <a:ext cx="274320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2" name="Text 20"/>
          <p:cNvSpPr/>
          <p:nvPr/>
        </p:nvSpPr>
        <p:spPr>
          <a:xfrm>
            <a:off x="6172200" y="123444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 Finansēšanas darbības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plūsma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72200" y="19202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(39 517) EUR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172200" y="25146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2025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172200" y="27889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+51 727 EUR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172200" y="32004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B0"/>
                </a:solidFill>
              </a:rPr>
              <a:t>2024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172200" y="3474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Kredītu atmaksa: 32 944 EUR</a:t>
            </a:r>
            <a:endParaRPr lang="en-US" sz="950" dirty="0"/>
          </a:p>
          <a:p>
            <a:pPr marL="0" indent="0" algn="ctr">
              <a:buNone/>
            </a:pPr>
            <a:r>
              <a:rPr lang="en-US" sz="950" i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Dividendes: 6 573 EUR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28600" y="3977640"/>
            <a:ext cx="8686800" cy="7315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lv-LV"/>
          </a:p>
        </p:txBody>
      </p:sp>
      <p:sp>
        <p:nvSpPr>
          <p:cNvPr id="29" name="Text 27"/>
          <p:cNvSpPr/>
          <p:nvPr/>
        </p:nvSpPr>
        <p:spPr>
          <a:xfrm>
            <a:off x="365760" y="404164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Naudas neto pieaugums 2025. gadā: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023360" y="404164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+190 491 EUR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6583680" y="411480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Nauda gada beigās: 643 314 EUR  (sākumā: 452 823 EUR)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1005</Words>
  <Application>Microsoft Office PowerPoint</Application>
  <PresentationFormat>On-screen Show (16:9)</PresentationFormat>
  <Paragraphs>269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 Lauma A - 2025. gada pārskats</dc:title>
  <dc:subject>PptxGenJS Presentation</dc:subject>
  <dc:creator>PptxGenJS</dc:creator>
  <cp:lastModifiedBy>Andris Zābelis</cp:lastModifiedBy>
  <cp:revision>1</cp:revision>
  <dcterms:created xsi:type="dcterms:W3CDTF">2026-04-15T05:19:42Z</dcterms:created>
  <dcterms:modified xsi:type="dcterms:W3CDTF">2026-05-27T05:17:20Z</dcterms:modified>
</cp:coreProperties>
</file>