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7" r:id="rId7"/>
    <p:sldId id="265" r:id="rId8"/>
    <p:sldId id="274" r:id="rId9"/>
    <p:sldId id="276" r:id="rId10"/>
    <p:sldId id="27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3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77606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465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2117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43343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4319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062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53299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120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76137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2300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8069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8449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39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6901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8534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8316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lv-LV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lv-LV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1EF16-9F95-4D8B-9D40-0B5CD2131E92}" type="datetimeFigureOut">
              <a:rPr lang="lv-LV" smtClean="0"/>
              <a:t>26.05.2026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98F36E8-9760-47D3-A546-9F012B2362D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15054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7F28A9A-BDA5-4C3B-BB12-47628363CA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Ziņojums par 2025.gada darbības rezultātiem</a:t>
            </a:r>
            <a:b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B1DC5BD5-60CA-47F4-80EB-C132E1774D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lv-LV" dirty="0"/>
          </a:p>
          <a:p>
            <a:pPr algn="ctr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lv-LV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SIA «LK Komunālie pakalpojumi»</a:t>
            </a:r>
          </a:p>
          <a:p>
            <a:pPr algn="ctr"/>
            <a:r>
              <a:rPr lang="lv-LV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2025.gads</a:t>
            </a:r>
          </a:p>
        </p:txBody>
      </p:sp>
    </p:spTree>
    <p:extLst>
      <p:ext uri="{BB962C8B-B14F-4D97-AF65-F5344CB8AC3E}">
        <p14:creationId xmlns:p14="http://schemas.microsoft.com/office/powerpoint/2010/main" val="2690896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B5FE7CC-DC52-4049-91FA-E485C9172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2707" y="2438400"/>
            <a:ext cx="8081905" cy="3106723"/>
          </a:xfrm>
        </p:spPr>
        <p:txBody>
          <a:bodyPr>
            <a:normAutofit/>
          </a:bodyPr>
          <a:lstStyle/>
          <a:p>
            <a:r>
              <a:rPr lang="lv-LV" sz="3200" dirty="0">
                <a:solidFill>
                  <a:schemeClr val="accent1"/>
                </a:solidFill>
              </a:rPr>
              <a:t>Paldies par uzmanību</a:t>
            </a:r>
          </a:p>
        </p:txBody>
      </p:sp>
    </p:spTree>
    <p:extLst>
      <p:ext uri="{BB962C8B-B14F-4D97-AF65-F5344CB8AC3E}">
        <p14:creationId xmlns:p14="http://schemas.microsoft.com/office/powerpoint/2010/main" val="124424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6C44D51-8948-438D-94C6-B298028C1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DEBITORI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B32187C-BC2C-4BFD-A973-C9C039666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2025.gadā turpinājām darbu ar uzņēmuma debitoriem.  Strādājām ar vēsturiskajiem parādiem.</a:t>
            </a: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Jaunas parādsaistības neveidojas.</a:t>
            </a: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Debitoru parādsaistības uz 31.12.2025. gadu ir </a:t>
            </a:r>
            <a:r>
              <a:rPr lang="lv-LV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536 159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Debitoru samazinājums gadā </a:t>
            </a:r>
            <a:r>
              <a:rPr lang="lv-LV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7%</a:t>
            </a: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Norakstīti šaubīgie debitori 43192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Norakstīti bezcerīgie debitori 25412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849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994D80F-EF68-497B-99AD-15417C19C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lv-LV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ŪDENSAPGĀDE UN KANALIZĀCIJA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84EB95C-BA47-4CF9-93D6-D788C5C73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0489" y="1905000"/>
            <a:ext cx="8915400" cy="4737538"/>
          </a:xfrm>
        </p:spPr>
        <p:txBody>
          <a:bodyPr>
            <a:normAutofit/>
          </a:bodyPr>
          <a:lstStyle/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Tarifs:</a:t>
            </a:r>
          </a:p>
          <a:p>
            <a:pPr marL="0" indent="0">
              <a:buNone/>
            </a:pP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2025. gada decembris Pļaviņās ūdens 1.52 </a:t>
            </a:r>
            <a:r>
              <a:rPr lang="lv-LV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/m3+PVN, kanalizācija 2.56 </a:t>
            </a:r>
            <a:r>
              <a:rPr lang="lv-LV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/m3 +PVN</a:t>
            </a:r>
          </a:p>
          <a:p>
            <a:pPr marL="0" indent="0">
              <a:buNone/>
            </a:pP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2025.gada decembris Koknesē  ūdens 1.71 </a:t>
            </a:r>
            <a:r>
              <a:rPr lang="lv-LV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/m3+PVN, kanalizācija 3.05 </a:t>
            </a:r>
            <a:r>
              <a:rPr lang="lv-LV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/m3+PVN</a:t>
            </a:r>
          </a:p>
          <a:p>
            <a:pPr marL="0" indent="0">
              <a:buNone/>
            </a:pP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2025.gada decembris Skrīveri ūdens 1.377 </a:t>
            </a:r>
            <a:r>
              <a:rPr lang="lv-LV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/m3+PVN, kanalizācija 3.408 </a:t>
            </a:r>
            <a:r>
              <a:rPr lang="lv-LV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/m3+PVN</a:t>
            </a:r>
          </a:p>
          <a:p>
            <a:pPr marL="0" indent="0">
              <a:buNone/>
            </a:pPr>
            <a:endParaRPr lang="lv-LV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Vietalvas ciemā infiltrācijas novēršana akās. Pārbaudītas 85. akas.</a:t>
            </a:r>
          </a:p>
          <a:p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 nolietošanas rezultātā tika veikti atjaunošanas darbi gan kanalizācijas, gan ūdensvada sistēmās.</a:t>
            </a:r>
          </a:p>
          <a:p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Atjaunoto pamatlīdzekļu summa 24 367 </a:t>
            </a:r>
            <a:r>
              <a:rPr lang="lv-LV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endParaRPr lang="lv-LV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Pļaviņu NAI atjaunota attālinātā piekļuve programmai</a:t>
            </a:r>
          </a:p>
          <a:p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Lietotājiem piegādātais ūdens 114 331 m3</a:t>
            </a:r>
          </a:p>
          <a:p>
            <a:r>
              <a:rPr lang="lv-LV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lietotājiem savākts kanalizācijas daudzums 109 523 m3</a:t>
            </a:r>
          </a:p>
          <a:p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351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465BE38-40B4-44B0-9BB9-043592E7F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NEKUSTAMĀ ĪPAŠUMA APSAIMNIEKOŠANA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0FD7A6D-79DC-4BA9-9680-DB2FAEE93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477408"/>
          </a:xfrm>
        </p:spPr>
        <p:txBody>
          <a:bodyPr>
            <a:normAutofit/>
          </a:bodyPr>
          <a:lstStyle/>
          <a:p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Nekustamā īpašuma apsaimniekošanā ir 151 māja. Turpinājām darbu pie Skrīveru un Kokneses iepriekšējos gados neapgūto apsaimniekošanas maksu samazināšanu. </a:t>
            </a:r>
          </a:p>
          <a:p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Realizēti ALTUM energoefektivitātes projekti māju energoefektivitātes paaugstināšanai Daugavas ielā 111, Dzirnavu ielā 2, Pļaviņās</a:t>
            </a:r>
          </a:p>
          <a:p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Dalība </a:t>
            </a:r>
            <a:r>
              <a:rPr lang="lv-LV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energo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granta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projektā ALTUM par dokumentācijas izstrādi energoefektivitātes programmai DME 4.</a:t>
            </a:r>
          </a:p>
          <a:p>
            <a:pPr marL="0" indent="0">
              <a:buNone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Pļaviņās- </a:t>
            </a:r>
            <a:r>
              <a:rPr lang="lv-LV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Bebrulejas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iela 4a, Mazā Rīgas iela3, Dzirnavu iela 1, </a:t>
            </a:r>
            <a:r>
              <a:rPr lang="lv-LV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Uļļu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iela 4</a:t>
            </a:r>
          </a:p>
          <a:p>
            <a:pPr marL="0" indent="0">
              <a:buNone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Koknesē- Blaumaņa iela 20</a:t>
            </a:r>
          </a:p>
          <a:p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Sagatavota dokumentācija energoefektivitātes programmai DME 3 Koknesē, Lāčplēša ielā1, Indrānu iela 2</a:t>
            </a:r>
          </a:p>
          <a:p>
            <a:pPr marL="0" indent="0">
              <a:buNone/>
            </a:pP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marL="0" indent="0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619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7277C8B-02F4-4FAB-AEE9-0EF36D937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SILTUMAPGĀDE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D19DD1D-169E-4A32-8C5F-0B15F5F67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9192" y="2265027"/>
            <a:ext cx="9214607" cy="41147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Tarifs: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Pļaviņas - 68,93</a:t>
            </a:r>
            <a:r>
              <a:rPr lang="lv-LV" dirty="0"/>
              <a:t> EUR/</a:t>
            </a:r>
            <a:r>
              <a:rPr lang="lv-LV" dirty="0" err="1"/>
              <a:t>MWh</a:t>
            </a:r>
            <a:r>
              <a:rPr lang="lv-LV" dirty="0"/>
              <a:t> + PVN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Koknese – 68,79</a:t>
            </a:r>
            <a:r>
              <a:rPr lang="lv-LV" dirty="0"/>
              <a:t> EUR/</a:t>
            </a:r>
            <a:r>
              <a:rPr lang="lv-LV" dirty="0" err="1"/>
              <a:t>MWh</a:t>
            </a:r>
            <a:r>
              <a:rPr lang="lv-LV" dirty="0"/>
              <a:t> + PVN.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Skrīveri - 81,95</a:t>
            </a:r>
            <a:r>
              <a:rPr lang="lv-LV" dirty="0"/>
              <a:t> EUR/</a:t>
            </a:r>
            <a:r>
              <a:rPr lang="lv-LV" dirty="0" err="1"/>
              <a:t>MWh</a:t>
            </a:r>
            <a:r>
              <a:rPr lang="lv-LV" dirty="0"/>
              <a:t> + PVN.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Šķeldas iepirkuma cena 2025. gadā-15.79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/m3        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Saražotas 10 715.34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MWh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Izlietotais kurināmais 16 095 m3 šķeldas, 77 136 m3 gāzes un 83.37 t granulu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Kurināmā izmaksas 324 858 </a:t>
            </a:r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657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81778977-065A-42E8-ABBC-4C2089C3F2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02167"/>
              </p:ext>
            </p:extLst>
          </p:nvPr>
        </p:nvGraphicFramePr>
        <p:xfrm>
          <a:off x="2503680" y="983537"/>
          <a:ext cx="6266576" cy="4186787"/>
        </p:xfrm>
        <a:graphic>
          <a:graphicData uri="http://schemas.openxmlformats.org/drawingml/2006/table">
            <a:tbl>
              <a:tblPr/>
              <a:tblGrid>
                <a:gridCol w="4283970">
                  <a:extLst>
                    <a:ext uri="{9D8B030D-6E8A-4147-A177-3AD203B41FA5}">
                      <a16:colId xmlns:a16="http://schemas.microsoft.com/office/drawing/2014/main" val="1641727895"/>
                    </a:ext>
                  </a:extLst>
                </a:gridCol>
                <a:gridCol w="1982606">
                  <a:extLst>
                    <a:ext uri="{9D8B030D-6E8A-4147-A177-3AD203B41FA5}">
                      <a16:colId xmlns:a16="http://schemas.microsoft.com/office/drawing/2014/main" val="2564405662"/>
                    </a:ext>
                  </a:extLst>
                </a:gridCol>
              </a:tblGrid>
              <a:tr h="39707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v-LV" sz="3200" b="1" i="0" u="none" strike="noStrike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REZULTĀTI PA NOZARĒM</a:t>
                      </a:r>
                    </a:p>
                    <a:p>
                      <a:pPr algn="ctr" fontAlgn="b"/>
                      <a:endParaRPr lang="lv-LV" sz="2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59334"/>
                  </a:ext>
                </a:extLst>
              </a:tr>
              <a:tr h="655180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Nozare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2000" b="0" i="0" u="none" strike="noStrike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Rezultāti EUR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3587903"/>
                  </a:ext>
                </a:extLst>
              </a:tr>
              <a:tr h="337517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Ūdens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32157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8075498"/>
                  </a:ext>
                </a:extLst>
              </a:tr>
              <a:tr h="337517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Kanalizācija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55403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006476"/>
                  </a:ext>
                </a:extLst>
              </a:tr>
              <a:tr h="337517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Īre un apsaimniekošana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1296088"/>
                  </a:ext>
                </a:extLst>
              </a:tr>
              <a:tr h="337517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Siltumapgādes pakalpojumi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-77872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35779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Asenizācija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5183246"/>
                  </a:ext>
                </a:extLst>
              </a:tr>
              <a:tr h="337517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Citi papildus ieņēmumi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113716"/>
                  </a:ext>
                </a:extLst>
              </a:tr>
              <a:tr h="416932">
                <a:tc>
                  <a:txBody>
                    <a:bodyPr/>
                    <a:lstStyle/>
                    <a:p>
                      <a:pPr algn="l" fontAlgn="b"/>
                      <a:r>
                        <a:rPr lang="lv-LV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182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803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D89DD270-3764-44DC-82CA-59733C777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397148"/>
              </p:ext>
            </p:extLst>
          </p:nvPr>
        </p:nvGraphicFramePr>
        <p:xfrm>
          <a:off x="2592280" y="1180730"/>
          <a:ext cx="7231228" cy="5271033"/>
        </p:xfrm>
        <a:graphic>
          <a:graphicData uri="http://schemas.openxmlformats.org/drawingml/2006/table">
            <a:tbl>
              <a:tblPr/>
              <a:tblGrid>
                <a:gridCol w="4454692">
                  <a:extLst>
                    <a:ext uri="{9D8B030D-6E8A-4147-A177-3AD203B41FA5}">
                      <a16:colId xmlns:a16="http://schemas.microsoft.com/office/drawing/2014/main" val="3139594008"/>
                    </a:ext>
                  </a:extLst>
                </a:gridCol>
                <a:gridCol w="811209">
                  <a:extLst>
                    <a:ext uri="{9D8B030D-6E8A-4147-A177-3AD203B41FA5}">
                      <a16:colId xmlns:a16="http://schemas.microsoft.com/office/drawing/2014/main" val="2210760208"/>
                    </a:ext>
                  </a:extLst>
                </a:gridCol>
                <a:gridCol w="860952">
                  <a:extLst>
                    <a:ext uri="{9D8B030D-6E8A-4147-A177-3AD203B41FA5}">
                      <a16:colId xmlns:a16="http://schemas.microsoft.com/office/drawing/2014/main" val="2941180596"/>
                    </a:ext>
                  </a:extLst>
                </a:gridCol>
                <a:gridCol w="198976">
                  <a:extLst>
                    <a:ext uri="{9D8B030D-6E8A-4147-A177-3AD203B41FA5}">
                      <a16:colId xmlns:a16="http://schemas.microsoft.com/office/drawing/2014/main" val="4181842431"/>
                    </a:ext>
                  </a:extLst>
                </a:gridCol>
                <a:gridCol w="905399">
                  <a:extLst>
                    <a:ext uri="{9D8B030D-6E8A-4147-A177-3AD203B41FA5}">
                      <a16:colId xmlns:a16="http://schemas.microsoft.com/office/drawing/2014/main" val="3989434915"/>
                    </a:ext>
                  </a:extLst>
                </a:gridCol>
              </a:tblGrid>
              <a:tr h="266260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1" i="0" u="none" strike="noStrike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</a:rPr>
                        <a:t>PEĻŅAS VAI ZAUDĒJUMU APRĒĶINS </a:t>
                      </a:r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(pēc izdevumu funkcijas</a:t>
                      </a:r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solidFill>
                          <a:srgbClr val="2F75B5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2117000"/>
                  </a:ext>
                </a:extLst>
              </a:tr>
              <a:tr h="168635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094084"/>
                  </a:ext>
                </a:extLst>
              </a:tr>
              <a:tr h="168635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1" u="none" strike="noStrike">
                          <a:effectLst/>
                          <a:latin typeface="Times New Roman" panose="02020603050405020304" pitchFamily="18" charset="0"/>
                        </a:rPr>
                        <a:t>euro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1" u="none" strike="noStrike" dirty="0" err="1">
                          <a:effectLst/>
                          <a:latin typeface="Times New Roman" panose="02020603050405020304" pitchFamily="18" charset="0"/>
                        </a:rPr>
                        <a:t>euro</a:t>
                      </a:r>
                      <a:endParaRPr lang="lv-LV" sz="105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627769"/>
                  </a:ext>
                </a:extLst>
              </a:tr>
              <a:tr h="168635">
                <a:tc>
                  <a:txBody>
                    <a:bodyPr/>
                    <a:lstStyle/>
                    <a:p>
                      <a:pPr algn="l" fontAlgn="b"/>
                      <a:endParaRPr lang="lv-LV" sz="105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5529045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Neto apgrozījums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1 960 142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1 135 240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0713359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t.sk.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56035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1" u="none" strike="noStrike">
                          <a:effectLst/>
                          <a:latin typeface="Times New Roman" panose="02020603050405020304" pitchFamily="18" charset="0"/>
                        </a:rPr>
                        <a:t>b) no citiem pamatdarbības veidiem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1" u="none" strike="noStrike" dirty="0">
                          <a:effectLst/>
                          <a:latin typeface="Times New Roman" panose="02020603050405020304" pitchFamily="18" charset="0"/>
                        </a:rPr>
                        <a:t>1 960 142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1" u="none" strike="noStrike" dirty="0">
                          <a:effectLst/>
                          <a:latin typeface="Times New Roman" panose="02020603050405020304" pitchFamily="18" charset="0"/>
                        </a:rPr>
                        <a:t>1 135 240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3770526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638730"/>
                  </a:ext>
                </a:extLst>
              </a:tr>
              <a:tr h="326395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Pārdotās produkcijas ražošanas pašizmaksa, pārdoto preču vai sniegto pakalpojumu iegādes izmaksas.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(1 670 282)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(1 051 696)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154940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7304051"/>
                  </a:ext>
                </a:extLst>
              </a:tr>
              <a:tr h="213011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Bruto peļņa vai zaudējumi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289 860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83 544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201645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09068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Administrācijas izmaksas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      (378 388)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(172 568)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7311354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686776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Pārējie saimnieciskās darbības ieņēmumi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192 159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97 550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8809556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0665195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Pārējās saimnieciskās darbības izmaksas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(75 900)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(7 195)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68755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8138665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Procentu maksājumi un tamlīdzīgas izmaksas: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(7435)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(4 934)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454803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t.sk.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036947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0" i="1" u="none" strike="noStrike">
                          <a:effectLst/>
                          <a:latin typeface="Times New Roman" panose="02020603050405020304" pitchFamily="18" charset="0"/>
                        </a:rPr>
                        <a:t>b) no citām personām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1" u="none" strike="noStrike" dirty="0">
                          <a:effectLst/>
                          <a:latin typeface="Times New Roman" panose="02020603050405020304" pitchFamily="18" charset="0"/>
                        </a:rPr>
                        <a:t>         (7 435)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1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1" u="none" strike="noStrike" dirty="0">
                          <a:effectLst/>
                          <a:latin typeface="Times New Roman" panose="02020603050405020304" pitchFamily="18" charset="0"/>
                        </a:rPr>
                        <a:t>          (4 934)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2752372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3931827"/>
                  </a:ext>
                </a:extLst>
              </a:tr>
              <a:tr h="169160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Peļņa vai zaudējumi pirms uzņēmumu ienākuma nodokļa</a:t>
                      </a:r>
                    </a:p>
                    <a:p>
                      <a:pPr algn="l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Uzņēmuma ienākuma nodoklis</a:t>
                      </a:r>
                    </a:p>
                    <a:p>
                      <a:pPr algn="l" fontAlgn="b"/>
                      <a:endParaRPr lang="lv-LV" sz="105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20 296</a:t>
                      </a:r>
                    </a:p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(812)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3 603</a:t>
                      </a:r>
                    </a:p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(983)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315354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154231"/>
                  </a:ext>
                </a:extLst>
              </a:tr>
              <a:tr h="168635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1" i="0" u="none" strike="noStrike">
                          <a:effectLst/>
                          <a:latin typeface="Times New Roman" panose="02020603050405020304" pitchFamily="18" charset="0"/>
                        </a:rPr>
                        <a:t>Peļņa vai zaudējumi pēc uzņēmumu ienākuma nodokļa aprēķināšanas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19 484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0" i="0" u="none" strike="noStrike" dirty="0">
                          <a:effectLst/>
                          <a:latin typeface="Times New Roman" panose="02020603050405020304" pitchFamily="18" charset="0"/>
                        </a:rPr>
                        <a:t>(4 586)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8310400"/>
                  </a:ext>
                </a:extLst>
              </a:tr>
              <a:tr h="163198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1706406"/>
                  </a:ext>
                </a:extLst>
              </a:tr>
              <a:tr h="213183">
                <a:tc>
                  <a:txBody>
                    <a:bodyPr/>
                    <a:lstStyle/>
                    <a:p>
                      <a:pPr algn="l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88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lv-LV" sz="1050" b="1" i="0" u="none" strike="noStrike">
                          <a:effectLst/>
                          <a:latin typeface="Times New Roman" panose="02020603050405020304" pitchFamily="18" charset="0"/>
                        </a:rPr>
                        <a:t>PĀRSKATA GADA PEĻŅA VAI ZAUDĒJUMI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v-LV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19 484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lv-LV" sz="105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5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          (4 586)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9538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6719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736E6-3A5F-1F1C-2178-9374E2AB9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A9A8F23-E9F5-2470-B961-E41A5C521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08905FB-A5A0-1443-38BA-06B2C6742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0" y="1170264"/>
            <a:ext cx="9219500" cy="5687736"/>
          </a:xfrm>
        </p:spPr>
        <p:txBody>
          <a:bodyPr>
            <a:normAutofit/>
          </a:bodyPr>
          <a:lstStyle/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Neto apgrozījums palielinājās par </a:t>
            </a: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824 902 </a:t>
            </a:r>
            <a:r>
              <a:rPr lang="lv-LV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jeb 72.6%,</a:t>
            </a:r>
          </a:p>
          <a:p>
            <a:pPr marL="0" indent="0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Ražošanas izmaksas palielinājās par </a:t>
            </a: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618 586 </a:t>
            </a:r>
            <a:r>
              <a:rPr lang="lv-LV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jeb 58.8%,</a:t>
            </a:r>
          </a:p>
          <a:p>
            <a:pPr marL="0" indent="0">
              <a:buNone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Administrācijas izmaksas palielinājās par </a:t>
            </a: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205 820 </a:t>
            </a:r>
            <a:r>
              <a:rPr lang="lv-LV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t.sk. 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lv-LV" sz="2000" dirty="0">
                <a:solidFill>
                  <a:srgbClr val="A530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personāla izmaksas par </a:t>
            </a: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156 814 </a:t>
            </a:r>
            <a:r>
              <a:rPr lang="lv-LV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	</a:t>
            </a:r>
            <a:r>
              <a:rPr lang="lv-LV" sz="2000" dirty="0">
                <a:solidFill>
                  <a:srgbClr val="A530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izmaksātas atlaišanas pabalsti 30 320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lv-LV" sz="2000" dirty="0">
                <a:solidFill>
                  <a:srgbClr val="A530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neizmantoto atvaļinājumu kompensācijas 10 408 </a:t>
            </a:r>
            <a:r>
              <a:rPr lang="lv-LV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lv-LV" sz="2000" dirty="0">
                <a:solidFill>
                  <a:srgbClr val="A5301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datorprogrammas izmaksas par </a:t>
            </a: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35 602 </a:t>
            </a:r>
            <a:r>
              <a:rPr lang="lv-LV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875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0D5FA4B-0E71-0943-192A-924FDAFE8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1647" y="176169"/>
            <a:ext cx="8560077" cy="2072081"/>
          </a:xfrm>
        </p:spPr>
        <p:txBody>
          <a:bodyPr/>
          <a:lstStyle/>
          <a:p>
            <a:r>
              <a:rPr lang="lv-LV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REZERVES NO REORGANIZĀCIJAS</a:t>
            </a:r>
            <a:br>
              <a:rPr lang="lv-LV" dirty="0"/>
            </a:br>
            <a:endParaRPr lang="lv-LV" dirty="0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C3B55E7F-E265-F433-82F5-E241B5210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22415" y="1898709"/>
            <a:ext cx="9231196" cy="4162337"/>
          </a:xfrm>
        </p:spPr>
        <p:txBody>
          <a:bodyPr>
            <a:normAutofit fontScale="25000" lnSpcReduction="20000"/>
          </a:bodyPr>
          <a:lstStyle/>
          <a:p>
            <a:r>
              <a:rPr lang="lv-LV" sz="8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SIA "Skrīveru Saimnieks"</a:t>
            </a:r>
          </a:p>
          <a:p>
            <a:r>
              <a:rPr lang="lv-LV" sz="8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Pamatkapitāls 1 319 008 EUR</a:t>
            </a:r>
          </a:p>
          <a:p>
            <a:r>
              <a:rPr lang="lv-LV" sz="8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Iepriekšējo gadu nesadalīta negatīva peļņa 251 202 EUR</a:t>
            </a:r>
          </a:p>
          <a:p>
            <a:r>
              <a:rPr lang="lv-LV" sz="8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01.01.2025.-30.06.2025. negatīva peļņa 8 861 EUR </a:t>
            </a:r>
          </a:p>
          <a:p>
            <a:r>
              <a:rPr lang="lv-LV" sz="8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lv-LV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Kopā: 1 058 945 EUR</a:t>
            </a:r>
          </a:p>
          <a:p>
            <a:r>
              <a:rPr lang="lv-LV" sz="8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SIA "Kokneses Komunālie pakalpojumi"</a:t>
            </a:r>
          </a:p>
          <a:p>
            <a:r>
              <a:rPr lang="lv-LV" sz="8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Pamatkapitāls 458 007 EUR</a:t>
            </a:r>
          </a:p>
          <a:p>
            <a:r>
              <a:rPr lang="lv-LV" sz="8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Iepriekšējo gadu nesadalīta peļņa 65 303 EUR</a:t>
            </a:r>
          </a:p>
          <a:p>
            <a:r>
              <a:rPr lang="lv-LV" sz="8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01.01.2025.-30.06.2025. peļņa 139 683 EUR </a:t>
            </a:r>
          </a:p>
          <a:p>
            <a:r>
              <a:rPr lang="lv-LV" sz="8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lv-LV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Kopā: 662 993 EUR</a:t>
            </a:r>
          </a:p>
          <a:p>
            <a:r>
              <a:rPr lang="lv-LV" sz="8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SIA "LK Komunālie pakalpojumi" rezerves no reorganizācijas </a:t>
            </a:r>
            <a:r>
              <a:rPr lang="lv-LV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1 721 938 EUR </a:t>
            </a:r>
          </a:p>
          <a:p>
            <a:endParaRPr lang="lv-LV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867034"/>
      </p:ext>
    </p:extLst>
  </p:cSld>
  <p:clrMapOvr>
    <a:masterClrMapping/>
  </p:clrMapOvr>
</p:sld>
</file>

<file path=ppt/theme/theme1.xml><?xml version="1.0" encoding="utf-8"?>
<a:theme xmlns:a="http://schemas.openxmlformats.org/drawingml/2006/main" name="Smilgas">
  <a:themeElements>
    <a:clrScheme name="Smilga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ilga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ilga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2435</TotalTime>
  <Words>712</Words>
  <Application>Microsoft Office PowerPoint</Application>
  <PresentationFormat>Platekrāna</PresentationFormat>
  <Paragraphs>136</Paragraphs>
  <Slides>10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Smilgas</vt:lpstr>
      <vt:lpstr>Ziņojums par 2025.gada darbības rezultātiem </vt:lpstr>
      <vt:lpstr> DEBITORI</vt:lpstr>
      <vt:lpstr> ŪDENSAPGĀDE UN KANALIZĀCIJA</vt:lpstr>
      <vt:lpstr> NEKUSTAMĀ ĪPAŠUMA APSAIMNIEKOŠANA</vt:lpstr>
      <vt:lpstr> SILTUMAPGĀDE</vt:lpstr>
      <vt:lpstr>PowerPoint prezentācija</vt:lpstr>
      <vt:lpstr>PowerPoint prezentācija</vt:lpstr>
      <vt:lpstr> </vt:lpstr>
      <vt:lpstr>REZERVES NO REORGANIZĀCIJAS </vt:lpstr>
      <vt:lpstr>Paldies par uzmanību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SIA»Pļaviņu Komunālie pakalpojumi»</dc:title>
  <dc:creator>User</dc:creator>
  <cp:lastModifiedBy>Daiga Naroga</cp:lastModifiedBy>
  <cp:revision>148</cp:revision>
  <dcterms:created xsi:type="dcterms:W3CDTF">2022-04-20T11:44:37Z</dcterms:created>
  <dcterms:modified xsi:type="dcterms:W3CDTF">2026-05-26T08:58:13Z</dcterms:modified>
</cp:coreProperties>
</file>