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13"/>
  </p:notesMasterIdLst>
  <p:sldIdLst>
    <p:sldId id="256" r:id="rId2"/>
    <p:sldId id="269" r:id="rId3"/>
    <p:sldId id="264" r:id="rId4"/>
    <p:sldId id="278" r:id="rId5"/>
    <p:sldId id="279" r:id="rId6"/>
    <p:sldId id="280" r:id="rId7"/>
    <p:sldId id="281" r:id="rId8"/>
    <p:sldId id="282" r:id="rId9"/>
    <p:sldId id="283" r:id="rId10"/>
    <p:sldId id="284" r:id="rId11"/>
    <p:sldId id="260" r:id="rId12"/>
  </p:sldIdLst>
  <p:sldSz cx="9144000" cy="5143500" type="screen16x9"/>
  <p:notesSz cx="6858000" cy="9144000"/>
  <p:embeddedFontLst>
    <p:embeddedFont>
      <p:font typeface="Archivo" panose="020B0604020202020204" charset="-70"/>
      <p:regular r:id="rId14"/>
      <p:bold r:id="rId15"/>
      <p:italic r:id="rId16"/>
      <p:boldItalic r:id="rId17"/>
    </p:embeddedFont>
    <p:embeddedFont>
      <p:font typeface="Nunito Light" panose="020F0502020204030204" pitchFamily="2" charset="-70"/>
      <p:regular r:id="rId18"/>
      <p:italic r:id="rId19"/>
    </p:embeddedFont>
    <p:embeddedFont>
      <p:font typeface="Open Sans" panose="020B0606030504020204" pitchFamily="34" charset="0"/>
      <p:regular r:id="rId20"/>
      <p:bold r:id="rId21"/>
      <p:italic r:id="rId22"/>
      <p:boldItalic r:id="rId23"/>
    </p:embeddedFont>
    <p:embeddedFont>
      <p:font typeface="Raleway" panose="020F0502020204030204" pitchFamily="2" charset="-7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F58B0D-8A60-4CB6-A7E6-4737C9EE07F8}">
  <a:tblStyle styleId="{7DF58B0D-8A60-4CB6-A7E6-4737C9EE07F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DC1E412-7BFA-428D-B162-C2E639A39E6D}"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966" y="8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77a62897eb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77a62897eb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278dfac31ac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278dfac31ac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78dfac31ac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78dfac31ac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a:xfrm>
            <a:off x="381000" y="685800"/>
            <a:ext cx="6096000" cy="3429000"/>
          </a:xfrm>
        </p:spPr>
      </p:sp>
      <p:sp>
        <p:nvSpPr>
          <p:cNvPr id="3" name="Piezīmju vietturis 2"/>
          <p:cNvSpPr>
            <a:spLocks noGrp="1"/>
          </p:cNvSpPr>
          <p:nvPr>
            <p:ph type="body" idx="1"/>
          </p:nvPr>
        </p:nvSpPr>
        <p:spPr/>
        <p:txBody>
          <a:bodyPr/>
          <a:lstStyle/>
          <a:p>
            <a:endParaRPr lang="lv-LV" dirty="0"/>
          </a:p>
        </p:txBody>
      </p:sp>
    </p:spTree>
    <p:extLst>
      <p:ext uri="{BB962C8B-B14F-4D97-AF65-F5344CB8AC3E}">
        <p14:creationId xmlns:p14="http://schemas.microsoft.com/office/powerpoint/2010/main" val="1058885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p:nvPr/>
        </p:nvSpPr>
        <p:spPr>
          <a:xfrm>
            <a:off x="5658650" y="75"/>
            <a:ext cx="3485400" cy="4228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0" name="Google Shape;10;p2"/>
          <p:cNvSpPr txBox="1">
            <a:spLocks noGrp="1"/>
          </p:cNvSpPr>
          <p:nvPr>
            <p:ph type="ctrTitle"/>
          </p:nvPr>
        </p:nvSpPr>
        <p:spPr>
          <a:xfrm>
            <a:off x="0" y="906650"/>
            <a:ext cx="7084800" cy="2066700"/>
          </a:xfrm>
          <a:prstGeom prst="rect">
            <a:avLst/>
          </a:prstGeom>
          <a:solidFill>
            <a:srgbClr val="D6CCC2"/>
          </a:solidFill>
        </p:spPr>
        <p:txBody>
          <a:bodyPr spcFirstLastPara="1" wrap="square" lIns="91425" tIns="91425" rIns="91425" bIns="91425" anchor="ctr" anchorCtr="0">
            <a:noAutofit/>
          </a:bodyPr>
          <a:lstStyle>
            <a:lvl1pPr lvl="0">
              <a:spcBef>
                <a:spcPts val="0"/>
              </a:spcBef>
              <a:spcAft>
                <a:spcPts val="0"/>
              </a:spcAft>
              <a:buClr>
                <a:srgbClr val="191919"/>
              </a:buClr>
              <a:buSzPts val="5200"/>
              <a:buNone/>
              <a:defRPr sz="4000" b="1">
                <a:latin typeface="Archivo"/>
                <a:ea typeface="Archivo"/>
                <a:cs typeface="Archivo"/>
                <a:sym typeface="Archivo"/>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713225" y="3495675"/>
            <a:ext cx="2721300" cy="732900"/>
          </a:xfrm>
          <a:prstGeom prst="rect">
            <a:avLst/>
          </a:prstGeom>
          <a:noFill/>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solidFill>
                  <a:schemeClr val="dk1"/>
                </a:solidFill>
                <a:latin typeface="Archivo"/>
                <a:ea typeface="Archivo"/>
                <a:cs typeface="Archivo"/>
                <a:sym typeface="Archivo"/>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2"/>
        </a:solidFill>
        <a:effectLst/>
      </p:bgPr>
    </p:bg>
    <p:spTree>
      <p:nvGrpSpPr>
        <p:cNvPr id="1" name="Shape 12"/>
        <p:cNvGrpSpPr/>
        <p:nvPr/>
      </p:nvGrpSpPr>
      <p:grpSpPr>
        <a:xfrm>
          <a:off x="0" y="0"/>
          <a:ext cx="0" cy="0"/>
          <a:chOff x="0" y="0"/>
          <a:chExt cx="0" cy="0"/>
        </a:xfrm>
      </p:grpSpPr>
      <p:sp>
        <p:nvSpPr>
          <p:cNvPr id="13" name="Google Shape;13;p3"/>
          <p:cNvSpPr/>
          <p:nvPr/>
        </p:nvSpPr>
        <p:spPr>
          <a:xfrm>
            <a:off x="0" y="75"/>
            <a:ext cx="5003100" cy="2876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4" name="Google Shape;14;p3"/>
          <p:cNvSpPr txBox="1">
            <a:spLocks noGrp="1"/>
          </p:cNvSpPr>
          <p:nvPr>
            <p:ph type="title"/>
          </p:nvPr>
        </p:nvSpPr>
        <p:spPr>
          <a:xfrm>
            <a:off x="3360875" y="2232350"/>
            <a:ext cx="5783100" cy="1912500"/>
          </a:xfrm>
          <a:prstGeom prst="rect">
            <a:avLst/>
          </a:prstGeom>
          <a:solidFill>
            <a:schemeClr val="lt2"/>
          </a:solidFill>
        </p:spPr>
        <p:txBody>
          <a:bodyPr spcFirstLastPara="1" wrap="square" lIns="91425" tIns="91425" rIns="91425" bIns="91425" anchor="ctr" anchorCtr="0">
            <a:noAutofit/>
          </a:bodyPr>
          <a:lstStyle>
            <a:lvl1pPr lvl="0">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3360875" y="1052400"/>
            <a:ext cx="1642200" cy="9759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p:nvPr/>
        </p:nvSpPr>
        <p:spPr>
          <a:xfrm>
            <a:off x="6849750" y="-150"/>
            <a:ext cx="2294100" cy="5143500"/>
          </a:xfrm>
          <a:prstGeom prst="rect">
            <a:avLst/>
          </a:prstGeom>
          <a:solidFill>
            <a:srgbClr val="EDED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8" name="Google Shape;18;p4"/>
          <p:cNvSpPr txBox="1">
            <a:spLocks noGrp="1"/>
          </p:cNvSpPr>
          <p:nvPr>
            <p:ph type="body" idx="1"/>
          </p:nvPr>
        </p:nvSpPr>
        <p:spPr>
          <a:xfrm>
            <a:off x="720000" y="1215750"/>
            <a:ext cx="4918200" cy="34164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Font typeface="Nunito Light"/>
              <a:buChar char="■"/>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a:endParaRPr/>
          </a:p>
        </p:txBody>
      </p:sp>
      <p:sp>
        <p:nvSpPr>
          <p:cNvPr id="19" name="Google Shape;19;p4"/>
          <p:cNvSpPr txBox="1">
            <a:spLocks noGrp="1"/>
          </p:cNvSpPr>
          <p:nvPr>
            <p:ph type="title"/>
          </p:nvPr>
        </p:nvSpPr>
        <p:spPr>
          <a:xfrm>
            <a:off x="720000" y="398050"/>
            <a:ext cx="7704000" cy="702000"/>
          </a:xfrm>
          <a:prstGeom prst="rect">
            <a:avLst/>
          </a:prstGeom>
          <a:solidFill>
            <a:srgbClr val="D6CCC2"/>
          </a:solidFill>
        </p:spPr>
        <p:txBody>
          <a:bodyPr spcFirstLastPara="1" wrap="square" lIns="91425" tIns="91425" rIns="91425" bIns="91425" anchor="t" anchorCtr="0">
            <a:noAutofit/>
          </a:bodyPr>
          <a:lstStyle>
            <a:lvl1pPr lvl="0" rtl="0">
              <a:spcBef>
                <a:spcPts val="0"/>
              </a:spcBef>
              <a:spcAft>
                <a:spcPts val="0"/>
              </a:spcAft>
              <a:buSzPts val="3000"/>
              <a:buNone/>
              <a:defRPr sz="2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p:nvPr/>
        </p:nvSpPr>
        <p:spPr>
          <a:xfrm>
            <a:off x="7088800" y="539500"/>
            <a:ext cx="2055300" cy="46041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7" name="Google Shape;37;p8"/>
          <p:cNvSpPr txBox="1">
            <a:spLocks noGrp="1"/>
          </p:cNvSpPr>
          <p:nvPr>
            <p:ph type="title"/>
          </p:nvPr>
        </p:nvSpPr>
        <p:spPr>
          <a:xfrm>
            <a:off x="2217300" y="1838150"/>
            <a:ext cx="6926700" cy="1467300"/>
          </a:xfrm>
          <a:prstGeom prst="rect">
            <a:avLst/>
          </a:prstGeom>
          <a:solidFill>
            <a:schemeClr val="lt2"/>
          </a:solidFill>
        </p:spPr>
        <p:txBody>
          <a:bodyPr spcFirstLastPara="1" wrap="square" lIns="91425" tIns="91425" rIns="91425" bIns="91425" anchor="ctr" anchorCtr="0">
            <a:noAutofit/>
          </a:bodyPr>
          <a:lstStyle>
            <a:lvl1pPr lvl="0">
              <a:lnSpc>
                <a:spcPct val="80000"/>
              </a:lnSpc>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38"/>
        <p:cNvGrpSpPr/>
        <p:nvPr/>
      </p:nvGrpSpPr>
      <p:grpSpPr>
        <a:xfrm>
          <a:off x="0" y="0"/>
          <a:ext cx="0" cy="0"/>
          <a:chOff x="0" y="0"/>
          <a:chExt cx="0" cy="0"/>
        </a:xfrm>
      </p:grpSpPr>
      <p:sp>
        <p:nvSpPr>
          <p:cNvPr id="39" name="Google Shape;39;p9"/>
          <p:cNvSpPr txBox="1">
            <a:spLocks noGrp="1"/>
          </p:cNvSpPr>
          <p:nvPr>
            <p:ph type="title"/>
          </p:nvPr>
        </p:nvSpPr>
        <p:spPr>
          <a:xfrm>
            <a:off x="2473500" y="1189100"/>
            <a:ext cx="6670500" cy="19644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40" name="Google Shape;40;p9"/>
          <p:cNvSpPr txBox="1">
            <a:spLocks noGrp="1"/>
          </p:cNvSpPr>
          <p:nvPr>
            <p:ph type="subTitle" idx="1"/>
          </p:nvPr>
        </p:nvSpPr>
        <p:spPr>
          <a:xfrm>
            <a:off x="2473500" y="3153500"/>
            <a:ext cx="3675600" cy="67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6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sp>
        <p:nvSpPr>
          <p:cNvPr id="41" name="Google Shape;41;p9"/>
          <p:cNvSpPr/>
          <p:nvPr/>
        </p:nvSpPr>
        <p:spPr>
          <a:xfrm>
            <a:off x="0" y="100"/>
            <a:ext cx="2055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a:spLocks noGrp="1"/>
          </p:cNvSpPr>
          <p:nvPr>
            <p:ph type="pic" idx="2"/>
          </p:nvPr>
        </p:nvSpPr>
        <p:spPr>
          <a:xfrm>
            <a:off x="0" y="0"/>
            <a:ext cx="9144000" cy="5143500"/>
          </a:xfrm>
          <a:prstGeom prst="rect">
            <a:avLst/>
          </a:prstGeom>
          <a:noFill/>
          <a:ln>
            <a:noFill/>
          </a:ln>
        </p:spPr>
      </p:sp>
      <p:sp>
        <p:nvSpPr>
          <p:cNvPr id="44" name="Google Shape;44;p10"/>
          <p:cNvSpPr txBox="1">
            <a:spLocks noGrp="1"/>
          </p:cNvSpPr>
          <p:nvPr>
            <p:ph type="title"/>
          </p:nvPr>
        </p:nvSpPr>
        <p:spPr>
          <a:xfrm>
            <a:off x="720000" y="4014450"/>
            <a:ext cx="7704000" cy="5727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2500"/>
              <a:buNone/>
              <a:defRPr sz="25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p:cSld name="CUSTOM_4">
    <p:spTree>
      <p:nvGrpSpPr>
        <p:cNvPr id="1" name="Shape 70"/>
        <p:cNvGrpSpPr/>
        <p:nvPr/>
      </p:nvGrpSpPr>
      <p:grpSpPr>
        <a:xfrm>
          <a:off x="0" y="0"/>
          <a:ext cx="0" cy="0"/>
          <a:chOff x="0" y="0"/>
          <a:chExt cx="0" cy="0"/>
        </a:xfrm>
      </p:grpSpPr>
      <p:sp>
        <p:nvSpPr>
          <p:cNvPr id="71" name="Google Shape;71;p16"/>
          <p:cNvSpPr/>
          <p:nvPr/>
        </p:nvSpPr>
        <p:spPr>
          <a:xfrm>
            <a:off x="7517425" y="-150"/>
            <a:ext cx="1626600" cy="5143500"/>
          </a:xfrm>
          <a:prstGeom prst="rect">
            <a:avLst/>
          </a:prstGeom>
          <a:solidFill>
            <a:srgbClr val="EDED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72" name="Google Shape;72;p16"/>
          <p:cNvSpPr txBox="1">
            <a:spLocks noGrp="1"/>
          </p:cNvSpPr>
          <p:nvPr>
            <p:ph type="subTitle" idx="1"/>
          </p:nvPr>
        </p:nvSpPr>
        <p:spPr>
          <a:xfrm>
            <a:off x="2691350" y="1591947"/>
            <a:ext cx="4071900" cy="226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AutoNum type="arabicPeriod"/>
              <a:defRPr/>
            </a:lvl1pPr>
            <a:lvl2pPr lvl="1" algn="ctr" rtl="0">
              <a:lnSpc>
                <a:spcPct val="100000"/>
              </a:lnSpc>
              <a:spcBef>
                <a:spcPts val="1000"/>
              </a:spcBef>
              <a:spcAft>
                <a:spcPts val="0"/>
              </a:spcAft>
              <a:buSzPts val="1200"/>
              <a:buAutoNum type="alphaLcPeriod"/>
              <a:defRPr/>
            </a:lvl2pPr>
            <a:lvl3pPr lvl="2" algn="ctr" rtl="0">
              <a:lnSpc>
                <a:spcPct val="100000"/>
              </a:lnSpc>
              <a:spcBef>
                <a:spcPts val="0"/>
              </a:spcBef>
              <a:spcAft>
                <a:spcPts val="0"/>
              </a:spcAft>
              <a:buSzPts val="1200"/>
              <a:buAutoNum type="romanLcPeriod"/>
              <a:defRPr/>
            </a:lvl3pPr>
            <a:lvl4pPr lvl="3" algn="ctr" rtl="0">
              <a:lnSpc>
                <a:spcPct val="100000"/>
              </a:lnSpc>
              <a:spcBef>
                <a:spcPts val="0"/>
              </a:spcBef>
              <a:spcAft>
                <a:spcPts val="0"/>
              </a:spcAft>
              <a:buSzPts val="1200"/>
              <a:buAutoNum type="arabicPeriod"/>
              <a:defRPr/>
            </a:lvl4pPr>
            <a:lvl5pPr lvl="4" algn="ctr" rtl="0">
              <a:lnSpc>
                <a:spcPct val="100000"/>
              </a:lnSpc>
              <a:spcBef>
                <a:spcPts val="0"/>
              </a:spcBef>
              <a:spcAft>
                <a:spcPts val="0"/>
              </a:spcAft>
              <a:buSzPts val="1200"/>
              <a:buAutoNum type="alphaLcPeriod"/>
              <a:defRPr/>
            </a:lvl5pPr>
            <a:lvl6pPr lvl="5" algn="ctr" rtl="0">
              <a:lnSpc>
                <a:spcPct val="100000"/>
              </a:lnSpc>
              <a:spcBef>
                <a:spcPts val="0"/>
              </a:spcBef>
              <a:spcAft>
                <a:spcPts val="0"/>
              </a:spcAft>
              <a:buSzPts val="1200"/>
              <a:buAutoNum type="romanLcPeriod"/>
              <a:defRPr/>
            </a:lvl6pPr>
            <a:lvl7pPr lvl="6" algn="ctr" rtl="0">
              <a:lnSpc>
                <a:spcPct val="100000"/>
              </a:lnSpc>
              <a:spcBef>
                <a:spcPts val="0"/>
              </a:spcBef>
              <a:spcAft>
                <a:spcPts val="0"/>
              </a:spcAft>
              <a:buSzPts val="1200"/>
              <a:buAutoNum type="arabicPeriod"/>
              <a:defRPr/>
            </a:lvl7pPr>
            <a:lvl8pPr lvl="7" algn="ctr" rtl="0">
              <a:lnSpc>
                <a:spcPct val="100000"/>
              </a:lnSpc>
              <a:spcBef>
                <a:spcPts val="0"/>
              </a:spcBef>
              <a:spcAft>
                <a:spcPts val="0"/>
              </a:spcAft>
              <a:buSzPts val="1200"/>
              <a:buAutoNum type="alphaLcPeriod"/>
              <a:defRPr/>
            </a:lvl8pPr>
            <a:lvl9pPr lvl="8" algn="ctr" rtl="0">
              <a:lnSpc>
                <a:spcPct val="100000"/>
              </a:lnSpc>
              <a:spcBef>
                <a:spcPts val="0"/>
              </a:spcBef>
              <a:spcAft>
                <a:spcPts val="0"/>
              </a:spcAft>
              <a:buSzPts val="1200"/>
              <a:buAutoNum type="romanLcPeriod"/>
              <a:defRPr/>
            </a:lvl9pPr>
          </a:lstStyle>
          <a:p>
            <a:endParaRPr/>
          </a:p>
        </p:txBody>
      </p:sp>
      <p:sp>
        <p:nvSpPr>
          <p:cNvPr id="73" name="Google Shape;73;p16"/>
          <p:cNvSpPr txBox="1">
            <a:spLocks noGrp="1"/>
          </p:cNvSpPr>
          <p:nvPr>
            <p:ph type="title"/>
          </p:nvPr>
        </p:nvSpPr>
        <p:spPr>
          <a:xfrm>
            <a:off x="720000" y="398050"/>
            <a:ext cx="7704000" cy="702000"/>
          </a:xfrm>
          <a:prstGeom prst="rect">
            <a:avLst/>
          </a:prstGeom>
          <a:solidFill>
            <a:srgbClr val="D6CCC2"/>
          </a:solidFill>
        </p:spPr>
        <p:txBody>
          <a:bodyPr spcFirstLastPara="1" wrap="square" lIns="91425" tIns="91425" rIns="91425" bIns="91425" anchor="t" anchorCtr="0">
            <a:noAutofit/>
          </a:bodyPr>
          <a:lstStyle>
            <a:lvl1pPr lvl="0" rtl="0">
              <a:spcBef>
                <a:spcPts val="0"/>
              </a:spcBef>
              <a:spcAft>
                <a:spcPts val="0"/>
              </a:spcAft>
              <a:buSzPts val="3000"/>
              <a:buNone/>
              <a:defRPr sz="2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101"/>
        <p:cNvGrpSpPr/>
        <p:nvPr/>
      </p:nvGrpSpPr>
      <p:grpSpPr>
        <a:xfrm>
          <a:off x="0" y="0"/>
          <a:ext cx="0" cy="0"/>
          <a:chOff x="0" y="0"/>
          <a:chExt cx="0" cy="0"/>
        </a:xfrm>
      </p:grpSpPr>
      <p:sp>
        <p:nvSpPr>
          <p:cNvPr id="102" name="Google Shape;102;p20"/>
          <p:cNvSpPr/>
          <p:nvPr/>
        </p:nvSpPr>
        <p:spPr>
          <a:xfrm>
            <a:off x="6058450" y="-150"/>
            <a:ext cx="3085500" cy="2873700"/>
          </a:xfrm>
          <a:prstGeom prst="rect">
            <a:avLst/>
          </a:prstGeom>
          <a:solidFill>
            <a:srgbClr val="EDED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03" name="Google Shape;103;p20"/>
          <p:cNvSpPr txBox="1">
            <a:spLocks noGrp="1"/>
          </p:cNvSpPr>
          <p:nvPr>
            <p:ph type="subTitle" idx="1"/>
          </p:nvPr>
        </p:nvSpPr>
        <p:spPr>
          <a:xfrm>
            <a:off x="720000" y="1710160"/>
            <a:ext cx="2233500" cy="116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4" name="Google Shape;104;p20"/>
          <p:cNvSpPr txBox="1">
            <a:spLocks noGrp="1"/>
          </p:cNvSpPr>
          <p:nvPr>
            <p:ph type="subTitle" idx="2"/>
          </p:nvPr>
        </p:nvSpPr>
        <p:spPr>
          <a:xfrm>
            <a:off x="3455250" y="1710160"/>
            <a:ext cx="2233500" cy="116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5" name="Google Shape;105;p20"/>
          <p:cNvSpPr txBox="1">
            <a:spLocks noGrp="1"/>
          </p:cNvSpPr>
          <p:nvPr>
            <p:ph type="subTitle" idx="3"/>
          </p:nvPr>
        </p:nvSpPr>
        <p:spPr>
          <a:xfrm>
            <a:off x="720000" y="3440454"/>
            <a:ext cx="2233500" cy="116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6" name="Google Shape;106;p20"/>
          <p:cNvSpPr txBox="1">
            <a:spLocks noGrp="1"/>
          </p:cNvSpPr>
          <p:nvPr>
            <p:ph type="subTitle" idx="4"/>
          </p:nvPr>
        </p:nvSpPr>
        <p:spPr>
          <a:xfrm>
            <a:off x="3455250" y="3440454"/>
            <a:ext cx="2233500" cy="116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7" name="Google Shape;107;p20"/>
          <p:cNvSpPr txBox="1">
            <a:spLocks noGrp="1"/>
          </p:cNvSpPr>
          <p:nvPr>
            <p:ph type="subTitle" idx="5"/>
          </p:nvPr>
        </p:nvSpPr>
        <p:spPr>
          <a:xfrm>
            <a:off x="6190500" y="1710160"/>
            <a:ext cx="2233500" cy="116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8" name="Google Shape;108;p20"/>
          <p:cNvSpPr txBox="1">
            <a:spLocks noGrp="1"/>
          </p:cNvSpPr>
          <p:nvPr>
            <p:ph type="subTitle" idx="6"/>
          </p:nvPr>
        </p:nvSpPr>
        <p:spPr>
          <a:xfrm>
            <a:off x="6190500" y="3440454"/>
            <a:ext cx="2233500" cy="116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09" name="Google Shape;109;p20"/>
          <p:cNvSpPr txBox="1">
            <a:spLocks noGrp="1"/>
          </p:cNvSpPr>
          <p:nvPr>
            <p:ph type="subTitle" idx="7"/>
          </p:nvPr>
        </p:nvSpPr>
        <p:spPr>
          <a:xfrm>
            <a:off x="720000" y="1336275"/>
            <a:ext cx="22335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10" name="Google Shape;110;p20"/>
          <p:cNvSpPr txBox="1">
            <a:spLocks noGrp="1"/>
          </p:cNvSpPr>
          <p:nvPr>
            <p:ph type="subTitle" idx="8"/>
          </p:nvPr>
        </p:nvSpPr>
        <p:spPr>
          <a:xfrm>
            <a:off x="3455250" y="1336275"/>
            <a:ext cx="22311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11" name="Google Shape;111;p20"/>
          <p:cNvSpPr txBox="1">
            <a:spLocks noGrp="1"/>
          </p:cNvSpPr>
          <p:nvPr>
            <p:ph type="subTitle" idx="9"/>
          </p:nvPr>
        </p:nvSpPr>
        <p:spPr>
          <a:xfrm>
            <a:off x="6190500" y="1336275"/>
            <a:ext cx="22311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12" name="Google Shape;112;p20"/>
          <p:cNvSpPr txBox="1">
            <a:spLocks noGrp="1"/>
          </p:cNvSpPr>
          <p:nvPr>
            <p:ph type="subTitle" idx="13"/>
          </p:nvPr>
        </p:nvSpPr>
        <p:spPr>
          <a:xfrm>
            <a:off x="720000" y="3063351"/>
            <a:ext cx="22335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13" name="Google Shape;113;p20"/>
          <p:cNvSpPr txBox="1">
            <a:spLocks noGrp="1"/>
          </p:cNvSpPr>
          <p:nvPr>
            <p:ph type="subTitle" idx="14"/>
          </p:nvPr>
        </p:nvSpPr>
        <p:spPr>
          <a:xfrm>
            <a:off x="3455250" y="3063356"/>
            <a:ext cx="22311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14" name="Google Shape;114;p20"/>
          <p:cNvSpPr txBox="1">
            <a:spLocks noGrp="1"/>
          </p:cNvSpPr>
          <p:nvPr>
            <p:ph type="subTitle" idx="15"/>
          </p:nvPr>
        </p:nvSpPr>
        <p:spPr>
          <a:xfrm>
            <a:off x="6190500" y="3063356"/>
            <a:ext cx="2231100" cy="377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b="1">
                <a:solidFill>
                  <a:schemeClr val="dk1"/>
                </a:solidFill>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115" name="Google Shape;115;p20"/>
          <p:cNvSpPr txBox="1">
            <a:spLocks noGrp="1"/>
          </p:cNvSpPr>
          <p:nvPr>
            <p:ph type="title"/>
          </p:nvPr>
        </p:nvSpPr>
        <p:spPr>
          <a:xfrm>
            <a:off x="720000" y="398050"/>
            <a:ext cx="7704000" cy="702000"/>
          </a:xfrm>
          <a:prstGeom prst="rect">
            <a:avLst/>
          </a:prstGeom>
          <a:solidFill>
            <a:srgbClr val="D6CCC2"/>
          </a:solidFill>
        </p:spPr>
        <p:txBody>
          <a:bodyPr spcFirstLastPara="1" wrap="square" lIns="91425" tIns="91425" rIns="91425" bIns="91425" anchor="t" anchorCtr="0">
            <a:noAutofit/>
          </a:bodyPr>
          <a:lstStyle>
            <a:lvl1pPr lvl="0" rtl="0">
              <a:spcBef>
                <a:spcPts val="0"/>
              </a:spcBef>
              <a:spcAft>
                <a:spcPts val="0"/>
              </a:spcAft>
              <a:buSzPts val="3000"/>
              <a:buNone/>
              <a:defRPr sz="2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29"/>
        <p:cNvGrpSpPr/>
        <p:nvPr/>
      </p:nvGrpSpPr>
      <p:grpSpPr>
        <a:xfrm>
          <a:off x="0" y="0"/>
          <a:ext cx="0" cy="0"/>
          <a:chOff x="0" y="0"/>
          <a:chExt cx="0" cy="0"/>
        </a:xfrm>
      </p:grpSpPr>
      <p:sp>
        <p:nvSpPr>
          <p:cNvPr id="130" name="Google Shape;130;p23"/>
          <p:cNvSpPr/>
          <p:nvPr/>
        </p:nvSpPr>
        <p:spPr>
          <a:xfrm>
            <a:off x="0" y="75"/>
            <a:ext cx="5003100" cy="46041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9_1">
    <p:bg>
      <p:bgPr>
        <a:solidFill>
          <a:schemeClr val="dk2"/>
        </a:solidFill>
        <a:effectLst/>
      </p:bgPr>
    </p:bg>
    <p:spTree>
      <p:nvGrpSpPr>
        <p:cNvPr id="1" name="Shape 131"/>
        <p:cNvGrpSpPr/>
        <p:nvPr/>
      </p:nvGrpSpPr>
      <p:grpSpPr>
        <a:xfrm>
          <a:off x="0" y="0"/>
          <a:ext cx="0" cy="0"/>
          <a:chOff x="0" y="0"/>
          <a:chExt cx="0" cy="0"/>
        </a:xfrm>
      </p:grpSpPr>
      <p:sp>
        <p:nvSpPr>
          <p:cNvPr id="132" name="Google Shape;132;p24"/>
          <p:cNvSpPr/>
          <p:nvPr/>
        </p:nvSpPr>
        <p:spPr>
          <a:xfrm>
            <a:off x="0" y="915000"/>
            <a:ext cx="3485400" cy="4228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1pPr>
            <a:lvl2pPr lvl="1"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2pPr>
            <a:lvl3pPr lvl="2"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3pPr>
            <a:lvl4pPr lvl="3"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4pPr>
            <a:lvl5pPr lvl="4"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5pPr>
            <a:lvl6pPr lvl="5"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6pPr>
            <a:lvl7pPr lvl="6"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7pPr>
            <a:lvl8pPr lvl="7"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8pPr>
            <a:lvl9pPr lvl="8" rtl="0">
              <a:spcBef>
                <a:spcPts val="0"/>
              </a:spcBef>
              <a:spcAft>
                <a:spcPts val="0"/>
              </a:spcAft>
              <a:buClr>
                <a:schemeClr val="dk1"/>
              </a:buClr>
              <a:buSzPts val="3000"/>
              <a:buFont typeface="Archivo"/>
              <a:buNone/>
              <a:defRPr sz="3000" b="1">
                <a:solidFill>
                  <a:schemeClr val="dk1"/>
                </a:solidFill>
                <a:latin typeface="Archivo"/>
                <a:ea typeface="Archivo"/>
                <a:cs typeface="Archivo"/>
                <a:sym typeface="Archivo"/>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1pPr>
            <a:lvl2pPr marL="914400" lvl="1"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2pPr>
            <a:lvl3pPr marL="1371600" lvl="2"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3pPr>
            <a:lvl4pPr marL="1828800" lvl="3"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4pPr>
            <a:lvl5pPr marL="2286000" lvl="4"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5pPr>
            <a:lvl6pPr marL="2743200" lvl="5"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6pPr>
            <a:lvl7pPr marL="3200400" lvl="6"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7pPr>
            <a:lvl8pPr marL="3657600" lvl="7"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8pPr>
            <a:lvl9pPr marL="4114800" lvl="8"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4" r:id="rId4"/>
    <p:sldLayoutId id="2147483655" r:id="rId5"/>
    <p:sldLayoutId id="2147483656" r:id="rId6"/>
    <p:sldLayoutId id="2147483658" r:id="rId7"/>
    <p:sldLayoutId id="2147483662" r:id="rId8"/>
    <p:sldLayoutId id="2147483666" r:id="rId9"/>
    <p:sldLayoutId id="2147483669" r:id="rId10"/>
    <p:sldLayoutId id="214748367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karenoliversfineart.com/blog/sketch-book-on-the-road" TargetMode="Externa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8"/>
          <p:cNvSpPr txBox="1">
            <a:spLocks noGrp="1"/>
          </p:cNvSpPr>
          <p:nvPr>
            <p:ph type="ctrTitle"/>
          </p:nvPr>
        </p:nvSpPr>
        <p:spPr>
          <a:xfrm>
            <a:off x="0" y="906650"/>
            <a:ext cx="7084800" cy="2066700"/>
          </a:xfrm>
          <a:prstGeom prst="rect">
            <a:avLst/>
          </a:prstGeom>
          <a:solidFill>
            <a:schemeClr val="lt2"/>
          </a:solidFill>
        </p:spPr>
        <p:txBody>
          <a:bodyPr spcFirstLastPara="1" wrap="square" lIns="822950" tIns="91425" rIns="91425" bIns="91425" anchor="ctr" anchorCtr="0">
            <a:noAutofit/>
          </a:bodyPr>
          <a:lstStyle/>
          <a:p>
            <a:pPr lvl="0"/>
            <a:r>
              <a:rPr lang="lv-LV" sz="2800" dirty="0"/>
              <a:t>Par  iespējamiem pašvaldības atbalsta pasākumiem izglītības iestādēm</a:t>
            </a:r>
            <a:endParaRPr sz="2800" dirty="0"/>
          </a:p>
        </p:txBody>
      </p:sp>
      <p:pic>
        <p:nvPicPr>
          <p:cNvPr id="5" name="Attēls 4">
            <a:extLst>
              <a:ext uri="{FF2B5EF4-FFF2-40B4-BE49-F238E27FC236}">
                <a16:creationId xmlns:a16="http://schemas.microsoft.com/office/drawing/2014/main" id="{4929863B-0A93-9F1F-5719-B3D531F02EB1}"/>
              </a:ext>
            </a:extLst>
          </p:cNvPr>
          <p:cNvPicPr>
            <a:picLocks noChangeAspect="1"/>
          </p:cNvPicPr>
          <p:nvPr/>
        </p:nvPicPr>
        <p:blipFill>
          <a:blip r:embed="rId3"/>
          <a:stretch>
            <a:fillRect/>
          </a:stretch>
        </p:blipFill>
        <p:spPr>
          <a:xfrm>
            <a:off x="8271164" y="4284517"/>
            <a:ext cx="810491" cy="8104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1"/>
          <p:cNvSpPr/>
          <p:nvPr/>
        </p:nvSpPr>
        <p:spPr>
          <a:xfrm>
            <a:off x="719988" y="1414696"/>
            <a:ext cx="1626600" cy="31893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sp>
        <p:nvSpPr>
          <p:cNvPr id="294" name="Google Shape;294;p41"/>
          <p:cNvSpPr txBox="1">
            <a:spLocks noGrp="1"/>
          </p:cNvSpPr>
          <p:nvPr>
            <p:ph type="title"/>
          </p:nvPr>
        </p:nvSpPr>
        <p:spPr>
          <a:xfrm>
            <a:off x="720000" y="398050"/>
            <a:ext cx="7704000" cy="702000"/>
          </a:xfrm>
          <a:prstGeom prst="rect">
            <a:avLst/>
          </a:prstGeom>
        </p:spPr>
        <p:txBody>
          <a:bodyPr spcFirstLastPara="1" wrap="square" lIns="91425" tIns="91425" rIns="91425" bIns="91425" anchor="ctr" anchorCtr="0">
            <a:noAutofit/>
          </a:bodyPr>
          <a:lstStyle/>
          <a:p>
            <a:pPr lvl="0"/>
            <a:r>
              <a:rPr lang="lv-LV" sz="2400" dirty="0"/>
              <a:t>Par  iespējamiem pašvaldības atbalsta pasākumiem izglītības iestādēm</a:t>
            </a:r>
            <a:endParaRPr dirty="0"/>
          </a:p>
        </p:txBody>
      </p:sp>
      <p:sp>
        <p:nvSpPr>
          <p:cNvPr id="295" name="Google Shape;295;p41"/>
          <p:cNvSpPr txBox="1">
            <a:spLocks noGrp="1"/>
          </p:cNvSpPr>
          <p:nvPr>
            <p:ph type="subTitle" idx="1"/>
          </p:nvPr>
        </p:nvSpPr>
        <p:spPr>
          <a:xfrm>
            <a:off x="2691349" y="1591946"/>
            <a:ext cx="4762569" cy="3153503"/>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AutoNum type="arabicPeriod"/>
            </a:pPr>
            <a:r>
              <a:rPr lang="lv-LV" dirty="0"/>
              <a:t>Deputāta Aivara Miezīša iesniegums 1-12/N/26/17</a:t>
            </a:r>
            <a:endParaRPr dirty="0"/>
          </a:p>
          <a:p>
            <a:pPr>
              <a:spcBef>
                <a:spcPts val="1000"/>
              </a:spcBef>
            </a:pPr>
            <a:r>
              <a:rPr lang="lv-LV" dirty="0" err="1"/>
              <a:t>Mk</a:t>
            </a:r>
            <a:r>
              <a:rPr lang="lv-LV" dirty="0"/>
              <a:t>. not. Nr. 454 (22.06.2025.) - Kārtība un apmērs, kādā valsts izglītības iestāžu pedagogiem var kompensēt transporta izdevumus un dzīvojamās telpas īres izdevumus, kā arī nosacījumi šo kompensāciju piešķiršanai.</a:t>
            </a:r>
          </a:p>
          <a:p>
            <a:pPr marL="457200" lvl="0" indent="-304800" algn="l" rtl="0">
              <a:spcBef>
                <a:spcPts val="1000"/>
              </a:spcBef>
              <a:spcAft>
                <a:spcPts val="1000"/>
              </a:spcAft>
              <a:buSzPts val="1200"/>
              <a:buAutoNum type="arabicPeriod"/>
            </a:pPr>
            <a:r>
              <a:rPr lang="lv-LV" dirty="0"/>
              <a:t>Apzinātie pedagogi – braucēji</a:t>
            </a:r>
          </a:p>
          <a:p>
            <a:pPr marL="457200" lvl="0" indent="-304800" algn="l" rtl="0">
              <a:spcBef>
                <a:spcPts val="1000"/>
              </a:spcBef>
              <a:spcAft>
                <a:spcPts val="1000"/>
              </a:spcAft>
              <a:buSzPts val="1200"/>
              <a:buAutoNum type="arabicPeriod"/>
            </a:pPr>
            <a:r>
              <a:rPr lang="lv-LV" dirty="0"/>
              <a:t>Citu novadu pieredze</a:t>
            </a:r>
          </a:p>
          <a:p>
            <a:pPr marL="457200" lvl="0" indent="-304800" algn="l" rtl="0">
              <a:spcBef>
                <a:spcPts val="1000"/>
              </a:spcBef>
              <a:spcAft>
                <a:spcPts val="1000"/>
              </a:spcAft>
              <a:buSzPts val="1200"/>
              <a:buAutoNum type="arabicPeriod"/>
            </a:pPr>
            <a:r>
              <a:rPr lang="lv-LV" dirty="0"/>
              <a:t>Tālākie risinājumi</a:t>
            </a:r>
            <a:endParaRPr dirty="0"/>
          </a:p>
        </p:txBody>
      </p:sp>
      <p:grpSp>
        <p:nvGrpSpPr>
          <p:cNvPr id="297" name="Google Shape;297;p41"/>
          <p:cNvGrpSpPr/>
          <p:nvPr/>
        </p:nvGrpSpPr>
        <p:grpSpPr>
          <a:xfrm>
            <a:off x="1315349" y="1624559"/>
            <a:ext cx="435877" cy="61157"/>
            <a:chOff x="3077582" y="4038975"/>
            <a:chExt cx="881093" cy="123625"/>
          </a:xfrm>
        </p:grpSpPr>
        <p:sp>
          <p:nvSpPr>
            <p:cNvPr id="298" name="Google Shape;298;p41"/>
            <p:cNvSpPr/>
            <p:nvPr/>
          </p:nvSpPr>
          <p:spPr>
            <a:xfrm>
              <a:off x="3077582" y="4039000"/>
              <a:ext cx="664800" cy="123600"/>
            </a:xfrm>
            <a:prstGeom prst="roundRect">
              <a:avLst>
                <a:gd name="adj" fmla="val 50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sp>
          <p:nvSpPr>
            <p:cNvPr id="299" name="Google Shape;299;p41"/>
            <p:cNvSpPr/>
            <p:nvPr/>
          </p:nvSpPr>
          <p:spPr>
            <a:xfrm>
              <a:off x="3835075" y="4038975"/>
              <a:ext cx="123600" cy="1236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grpSp>
      <p:pic>
        <p:nvPicPr>
          <p:cNvPr id="3" name="Attēls 2">
            <a:extLst>
              <a:ext uri="{FF2B5EF4-FFF2-40B4-BE49-F238E27FC236}">
                <a16:creationId xmlns:a16="http://schemas.microsoft.com/office/drawing/2014/main" id="{6BBDAC07-34C1-E1C0-3A4C-9FE67B6BC383}"/>
              </a:ext>
            </a:extLst>
          </p:cNvPr>
          <p:cNvPicPr>
            <a:picLocks noChangeAspect="1"/>
          </p:cNvPicPr>
          <p:nvPr/>
        </p:nvPicPr>
        <p:blipFill>
          <a:blip r:embed="rId3"/>
          <a:stretch>
            <a:fillRect/>
          </a:stretch>
        </p:blipFill>
        <p:spPr>
          <a:xfrm>
            <a:off x="932241" y="1848578"/>
            <a:ext cx="1202093" cy="1296266"/>
          </a:xfrm>
          <a:prstGeom prst="rect">
            <a:avLst/>
          </a:prstGeom>
        </p:spPr>
      </p:pic>
      <p:pic>
        <p:nvPicPr>
          <p:cNvPr id="5" name="Attēls 4">
            <a:extLst>
              <a:ext uri="{FF2B5EF4-FFF2-40B4-BE49-F238E27FC236}">
                <a16:creationId xmlns:a16="http://schemas.microsoft.com/office/drawing/2014/main" id="{757044B4-3361-AA7E-576B-6698239F655E}"/>
              </a:ext>
            </a:extLst>
          </p:cNvPr>
          <p:cNvPicPr>
            <a:picLocks noChangeAspect="1"/>
          </p:cNvPicPr>
          <p:nvPr/>
        </p:nvPicPr>
        <p:blipFill>
          <a:blip r:embed="rId4"/>
          <a:stretch>
            <a:fillRect/>
          </a:stretch>
        </p:blipFill>
        <p:spPr>
          <a:xfrm>
            <a:off x="1018071" y="3307706"/>
            <a:ext cx="1030432" cy="1030432"/>
          </a:xfrm>
          <a:prstGeom prst="rect">
            <a:avLst/>
          </a:prstGeom>
        </p:spPr>
      </p:pic>
      <p:pic>
        <p:nvPicPr>
          <p:cNvPr id="7" name="Attēls 6">
            <a:extLst>
              <a:ext uri="{FF2B5EF4-FFF2-40B4-BE49-F238E27FC236}">
                <a16:creationId xmlns:a16="http://schemas.microsoft.com/office/drawing/2014/main" id="{37486235-1550-52D7-CD07-948765539EB7}"/>
              </a:ext>
            </a:extLst>
          </p:cNvPr>
          <p:cNvPicPr>
            <a:picLocks noChangeAspect="1"/>
          </p:cNvPicPr>
          <p:nvPr/>
        </p:nvPicPr>
        <p:blipFill>
          <a:blip r:embed="rId5"/>
          <a:stretch>
            <a:fillRect/>
          </a:stretch>
        </p:blipFill>
        <p:spPr>
          <a:xfrm>
            <a:off x="8271164" y="4284517"/>
            <a:ext cx="810491" cy="8104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6"/>
          <p:cNvSpPr txBox="1">
            <a:spLocks noGrp="1"/>
          </p:cNvSpPr>
          <p:nvPr>
            <p:ph type="title"/>
          </p:nvPr>
        </p:nvSpPr>
        <p:spPr>
          <a:xfrm>
            <a:off x="720000" y="398050"/>
            <a:ext cx="7704000" cy="702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lv-LV" dirty="0"/>
              <a:t>Ceļa izdevumu kompensācija</a:t>
            </a:r>
            <a:endParaRPr dirty="0"/>
          </a:p>
        </p:txBody>
      </p:sp>
      <p:sp>
        <p:nvSpPr>
          <p:cNvPr id="246" name="Google Shape;246;p36"/>
          <p:cNvSpPr txBox="1">
            <a:spLocks noGrp="1"/>
          </p:cNvSpPr>
          <p:nvPr>
            <p:ph type="subTitle" idx="1"/>
          </p:nvPr>
        </p:nvSpPr>
        <p:spPr>
          <a:xfrm>
            <a:off x="719999" y="1710160"/>
            <a:ext cx="2376491" cy="1163400"/>
          </a:xfrm>
          <a:prstGeom prst="rect">
            <a:avLst/>
          </a:prstGeom>
        </p:spPr>
        <p:txBody>
          <a:bodyPr spcFirstLastPara="1" wrap="square" lIns="91425" tIns="91425" rIns="91425" bIns="91425" anchor="t" anchorCtr="0">
            <a:noAutofit/>
          </a:bodyPr>
          <a:lstStyle/>
          <a:p>
            <a:pPr marL="0" lvl="0" indent="0"/>
            <a:r>
              <a:rPr lang="lv-LV" dirty="0"/>
              <a:t>Transporta izdevumus un dzīvojamās telpas īres izdevumus pedagogam var kompensēt pilnībā vai daļēji izglītības iestādei piešķirto budžeta līdzekļu ietvaros.(3.)</a:t>
            </a:r>
            <a:endParaRPr dirty="0"/>
          </a:p>
        </p:txBody>
      </p:sp>
      <p:sp>
        <p:nvSpPr>
          <p:cNvPr id="247" name="Google Shape;247;p36"/>
          <p:cNvSpPr txBox="1">
            <a:spLocks noGrp="1"/>
          </p:cNvSpPr>
          <p:nvPr>
            <p:ph type="subTitle" idx="2"/>
          </p:nvPr>
        </p:nvSpPr>
        <p:spPr>
          <a:xfrm>
            <a:off x="3455250" y="1618117"/>
            <a:ext cx="2233500" cy="1163400"/>
          </a:xfrm>
          <a:prstGeom prst="rect">
            <a:avLst/>
          </a:prstGeom>
        </p:spPr>
        <p:txBody>
          <a:bodyPr spcFirstLastPara="1" wrap="square" lIns="91425" tIns="91425" rIns="91425" bIns="91425" anchor="t" anchorCtr="0">
            <a:noAutofit/>
          </a:bodyPr>
          <a:lstStyle/>
          <a:p>
            <a:pPr marL="0" lvl="0" indent="0"/>
            <a:r>
              <a:rPr lang="lv-LV" dirty="0"/>
              <a:t>Kompensāciju par transporta izdevumiem un dzīvojamās telpas īres izdevumiem nepiešķir, ja pedagogs saņem cita veida kompensācijas, pabalstus vai atlīdzību minēto izdevumu segšanai. (5.)</a:t>
            </a:r>
            <a:endParaRPr dirty="0"/>
          </a:p>
        </p:txBody>
      </p:sp>
      <p:sp>
        <p:nvSpPr>
          <p:cNvPr id="248" name="Google Shape;248;p36"/>
          <p:cNvSpPr txBox="1">
            <a:spLocks noGrp="1"/>
          </p:cNvSpPr>
          <p:nvPr>
            <p:ph type="subTitle" idx="3"/>
          </p:nvPr>
        </p:nvSpPr>
        <p:spPr>
          <a:xfrm>
            <a:off x="775419" y="3702817"/>
            <a:ext cx="6366600" cy="1163400"/>
          </a:xfrm>
          <a:prstGeom prst="rect">
            <a:avLst/>
          </a:prstGeom>
        </p:spPr>
        <p:txBody>
          <a:bodyPr spcFirstLastPara="1" wrap="square" lIns="91425" tIns="91425" rIns="91425" bIns="91425" anchor="t" anchorCtr="0">
            <a:noAutofit/>
          </a:bodyPr>
          <a:lstStyle/>
          <a:p>
            <a:pPr marL="0" lvl="0" indent="0"/>
            <a:r>
              <a:rPr lang="lv-LV" dirty="0"/>
              <a:t>Kompensāciju aprēķina, ņemot vērā </a:t>
            </a:r>
            <a:r>
              <a:rPr lang="lv-LV" b="1" dirty="0"/>
              <a:t>konkrētajam maršrutam atbilstošāko lētāko sabiedriskā transporta variantu. </a:t>
            </a:r>
            <a:r>
              <a:rPr lang="lv-LV" dirty="0"/>
              <a:t>(8.)</a:t>
            </a:r>
            <a:endParaRPr dirty="0"/>
          </a:p>
        </p:txBody>
      </p:sp>
      <p:sp>
        <p:nvSpPr>
          <p:cNvPr id="250" name="Google Shape;250;p36"/>
          <p:cNvSpPr txBox="1">
            <a:spLocks noGrp="1"/>
          </p:cNvSpPr>
          <p:nvPr>
            <p:ph type="subTitle" idx="7"/>
          </p:nvPr>
        </p:nvSpPr>
        <p:spPr>
          <a:xfrm>
            <a:off x="720000" y="1336275"/>
            <a:ext cx="237649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v-LV" sz="1400" dirty="0" err="1"/>
              <a:t>Izg</a:t>
            </a:r>
            <a:r>
              <a:rPr lang="lv-LV" sz="1400" dirty="0"/>
              <a:t>. </a:t>
            </a:r>
            <a:r>
              <a:rPr lang="lv-LV" sz="1400" dirty="0" err="1"/>
              <a:t>iest</a:t>
            </a:r>
            <a:r>
              <a:rPr lang="lv-LV" sz="1400" dirty="0"/>
              <a:t>. budžeta ietvars</a:t>
            </a:r>
            <a:endParaRPr sz="1400" dirty="0"/>
          </a:p>
        </p:txBody>
      </p:sp>
      <p:sp>
        <p:nvSpPr>
          <p:cNvPr id="251" name="Google Shape;251;p36"/>
          <p:cNvSpPr txBox="1">
            <a:spLocks noGrp="1"/>
          </p:cNvSpPr>
          <p:nvPr>
            <p:ph type="subTitle" idx="8"/>
          </p:nvPr>
        </p:nvSpPr>
        <p:spPr>
          <a:xfrm>
            <a:off x="3455250" y="1336275"/>
            <a:ext cx="22311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v-LV" sz="1400" dirty="0"/>
              <a:t>Ierobežojumi</a:t>
            </a:r>
            <a:endParaRPr sz="1400" dirty="0"/>
          </a:p>
        </p:txBody>
      </p:sp>
      <p:sp>
        <p:nvSpPr>
          <p:cNvPr id="252" name="Google Shape;252;p36"/>
          <p:cNvSpPr txBox="1">
            <a:spLocks noGrp="1"/>
          </p:cNvSpPr>
          <p:nvPr>
            <p:ph type="subTitle" idx="9"/>
          </p:nvPr>
        </p:nvSpPr>
        <p:spPr>
          <a:xfrm>
            <a:off x="6190500" y="1336275"/>
            <a:ext cx="2231100"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v-LV" sz="1400" dirty="0" err="1"/>
              <a:t>Sab</a:t>
            </a:r>
            <a:r>
              <a:rPr lang="lv-LV" sz="1400" dirty="0"/>
              <a:t>. transports</a:t>
            </a:r>
            <a:endParaRPr sz="1400" dirty="0"/>
          </a:p>
        </p:txBody>
      </p:sp>
      <p:sp>
        <p:nvSpPr>
          <p:cNvPr id="253" name="Google Shape;253;p36"/>
          <p:cNvSpPr txBox="1">
            <a:spLocks noGrp="1"/>
          </p:cNvSpPr>
          <p:nvPr>
            <p:ph type="subTitle" idx="5"/>
          </p:nvPr>
        </p:nvSpPr>
        <p:spPr>
          <a:xfrm>
            <a:off x="6190500" y="1710160"/>
            <a:ext cx="2233500" cy="1163400"/>
          </a:xfrm>
          <a:prstGeom prst="rect">
            <a:avLst/>
          </a:prstGeom>
        </p:spPr>
        <p:txBody>
          <a:bodyPr spcFirstLastPara="1" wrap="square" lIns="91425" tIns="91425" rIns="91425" bIns="91425" anchor="t" anchorCtr="0">
            <a:noAutofit/>
          </a:bodyPr>
          <a:lstStyle/>
          <a:p>
            <a:pPr marL="0" indent="0"/>
            <a:r>
              <a:rPr lang="lv-LV" dirty="0"/>
              <a:t>Pedagogam var kompensēt, ja dzīvesvieta atrodas vairāk nekā 20 kilometru attālumā no izglītības iestādes. (6.)</a:t>
            </a:r>
          </a:p>
          <a:p>
            <a:pPr marL="0" lvl="0" indent="0" algn="l" rtl="0">
              <a:spcBef>
                <a:spcPts val="0"/>
              </a:spcBef>
              <a:spcAft>
                <a:spcPts val="0"/>
              </a:spcAft>
              <a:buNone/>
            </a:pPr>
            <a:endParaRPr dirty="0"/>
          </a:p>
        </p:txBody>
      </p:sp>
      <p:sp>
        <p:nvSpPr>
          <p:cNvPr id="255" name="Google Shape;255;p36"/>
          <p:cNvSpPr txBox="1">
            <a:spLocks noGrp="1"/>
          </p:cNvSpPr>
          <p:nvPr>
            <p:ph type="subTitle" idx="13"/>
          </p:nvPr>
        </p:nvSpPr>
        <p:spPr>
          <a:xfrm>
            <a:off x="912942" y="3299584"/>
            <a:ext cx="5277558" cy="3771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v-LV" sz="1400" dirty="0"/>
              <a:t>Sabiedriskā transporta kompensācija</a:t>
            </a:r>
            <a:endParaRPr sz="1400" dirty="0"/>
          </a:p>
        </p:txBody>
      </p:sp>
      <p:pic>
        <p:nvPicPr>
          <p:cNvPr id="3" name="Attēls 2">
            <a:extLst>
              <a:ext uri="{FF2B5EF4-FFF2-40B4-BE49-F238E27FC236}">
                <a16:creationId xmlns:a16="http://schemas.microsoft.com/office/drawing/2014/main" id="{BA276BF0-CC7A-15DB-0A8E-ECCCBFFBA480}"/>
              </a:ext>
            </a:extLst>
          </p:cNvPr>
          <p:cNvPicPr>
            <a:picLocks noChangeAspect="1"/>
          </p:cNvPicPr>
          <p:nvPr/>
        </p:nvPicPr>
        <p:blipFill>
          <a:blip r:embed="rId3"/>
          <a:stretch>
            <a:fillRect/>
          </a:stretch>
        </p:blipFill>
        <p:spPr>
          <a:xfrm>
            <a:off x="8271164" y="4284517"/>
            <a:ext cx="810491" cy="81049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ksta vietturis 15">
            <a:extLst>
              <a:ext uri="{FF2B5EF4-FFF2-40B4-BE49-F238E27FC236}">
                <a16:creationId xmlns:a16="http://schemas.microsoft.com/office/drawing/2014/main" id="{E51CB7CF-FAD1-8823-5C6C-445AFBB712AD}"/>
              </a:ext>
            </a:extLst>
          </p:cNvPr>
          <p:cNvSpPr>
            <a:spLocks noGrp="1"/>
          </p:cNvSpPr>
          <p:nvPr>
            <p:ph type="body" idx="1"/>
          </p:nvPr>
        </p:nvSpPr>
        <p:spPr>
          <a:xfrm>
            <a:off x="62345" y="1194968"/>
            <a:ext cx="6906491" cy="3416400"/>
          </a:xfrm>
        </p:spPr>
        <p:txBody>
          <a:bodyPr/>
          <a:lstStyle/>
          <a:p>
            <a:pPr marL="152400" indent="0">
              <a:buNone/>
            </a:pPr>
            <a:r>
              <a:rPr lang="lv-LV" dirty="0"/>
              <a:t>Pedagogam var kompensēt personīgā transportlīdzekļa izmantošanas izdevumus (izdevumus par patērēto degvielu vai elektroenerģiju un nolietojumu), kas radušies, lai nokļūtu no dzīvesvietas līdz izglītības iestādei un atpakaļ, ja </a:t>
            </a:r>
            <a:r>
              <a:rPr lang="lv-LV" b="1" dirty="0"/>
              <a:t>dzīvesvieta atrodas vairāk nekā 20 kilometru attālumā no izglītības iestādes </a:t>
            </a:r>
            <a:r>
              <a:rPr lang="lv-LV" dirty="0"/>
              <a:t>un ir spēkā </a:t>
            </a:r>
            <a:r>
              <a:rPr lang="lv-LV" b="1" dirty="0"/>
              <a:t>viens no šādiem nosacījumiem:</a:t>
            </a:r>
          </a:p>
          <a:p>
            <a:endParaRPr lang="lv-LV" b="1" dirty="0"/>
          </a:p>
          <a:p>
            <a:pPr marL="152400" indent="0">
              <a:buNone/>
            </a:pPr>
            <a:endParaRPr lang="lv-LV" b="1" dirty="0"/>
          </a:p>
          <a:p>
            <a:pPr lvl="1"/>
            <a:r>
              <a:rPr lang="lv-LV" dirty="0"/>
              <a:t> pedagogam </a:t>
            </a:r>
            <a:r>
              <a:rPr lang="lv-LV" b="1" dirty="0"/>
              <a:t>nav iespējams izmantot sabiedrisko transportu, </a:t>
            </a:r>
            <a:r>
              <a:rPr lang="lv-LV" dirty="0"/>
              <a:t>jo līdz izglītības iestādei sabiedriskais transports nekursē vai sabiedriskais transports nenodrošina ierašanos izglītības iestādē noteiktā laikā vai atgriešanos dzīvesvietā iespējami saprātīgā laikā;</a:t>
            </a:r>
          </a:p>
          <a:p>
            <a:pPr lvl="1"/>
            <a:endParaRPr lang="lv-LV" dirty="0"/>
          </a:p>
          <a:p>
            <a:pPr marL="609600" lvl="1" indent="0">
              <a:buNone/>
            </a:pPr>
            <a:endParaRPr lang="lv-LV" dirty="0"/>
          </a:p>
          <a:p>
            <a:pPr lvl="1"/>
            <a:r>
              <a:rPr lang="lv-LV" dirty="0"/>
              <a:t>ja pedagogs pamato, ka personīgā transportlīdzekļa izmantošana ir ekonomiski pamatoti lētāka vai laika ziņā izdevīgāka nekā sabiedriskā transporta izmantošana.</a:t>
            </a:r>
          </a:p>
          <a:p>
            <a:pPr lvl="1"/>
            <a:endParaRPr lang="lv-LV" dirty="0"/>
          </a:p>
          <a:p>
            <a:pPr lvl="1"/>
            <a:r>
              <a:rPr lang="lv-LV" dirty="0"/>
              <a:t>par auto nolietojumu var kompensēt </a:t>
            </a:r>
            <a:r>
              <a:rPr lang="lv-LV" b="1" dirty="0"/>
              <a:t>ne vairāk kā 0,04 EUR par katru nobraukto kilometru</a:t>
            </a:r>
            <a:r>
              <a:rPr lang="lv-LV" dirty="0"/>
              <a:t>; degvielu/elektroenerģiju kompensē pēc faktiskajiem izdevumiem</a:t>
            </a:r>
          </a:p>
          <a:p>
            <a:pPr lvl="1"/>
            <a:endParaRPr lang="lv-LV" b="1" dirty="0"/>
          </a:p>
        </p:txBody>
      </p:sp>
      <p:sp>
        <p:nvSpPr>
          <p:cNvPr id="15" name="Virsraksts 14">
            <a:extLst>
              <a:ext uri="{FF2B5EF4-FFF2-40B4-BE49-F238E27FC236}">
                <a16:creationId xmlns:a16="http://schemas.microsoft.com/office/drawing/2014/main" id="{C116612B-897C-A44C-B5F0-DE720E2DA064}"/>
              </a:ext>
            </a:extLst>
          </p:cNvPr>
          <p:cNvSpPr>
            <a:spLocks noGrp="1"/>
          </p:cNvSpPr>
          <p:nvPr>
            <p:ph type="title"/>
          </p:nvPr>
        </p:nvSpPr>
        <p:spPr>
          <a:xfrm>
            <a:off x="719999" y="193964"/>
            <a:ext cx="8091491" cy="906086"/>
          </a:xfrm>
        </p:spPr>
        <p:txBody>
          <a:bodyPr/>
          <a:lstStyle/>
          <a:p>
            <a:r>
              <a:rPr lang="lv-LV" dirty="0"/>
              <a:t>Personīgā transportlīdzekļa izmantošanas izdevumu kompensācijas noteikumi</a:t>
            </a:r>
            <a:br>
              <a:rPr lang="lv-LV" dirty="0"/>
            </a:br>
            <a:endParaRPr lang="lv-LV" dirty="0"/>
          </a:p>
        </p:txBody>
      </p:sp>
      <p:pic>
        <p:nvPicPr>
          <p:cNvPr id="18" name="Attēls 17">
            <a:extLst>
              <a:ext uri="{FF2B5EF4-FFF2-40B4-BE49-F238E27FC236}">
                <a16:creationId xmlns:a16="http://schemas.microsoft.com/office/drawing/2014/main" id="{117D6F9C-7B3A-A925-B488-2FE45EA5F261}"/>
              </a:ext>
            </a:extLst>
          </p:cNvPr>
          <p:cNvPicPr>
            <a:picLocks noChangeAspect="1"/>
          </p:cNvPicPr>
          <p:nvPr/>
        </p:nvPicPr>
        <p:blipFill>
          <a:blip r:embed="rId2"/>
          <a:stretch>
            <a:fillRect/>
          </a:stretch>
        </p:blipFill>
        <p:spPr>
          <a:xfrm>
            <a:off x="8271164" y="4284517"/>
            <a:ext cx="810491" cy="810491"/>
          </a:xfrm>
          <a:prstGeom prst="rect">
            <a:avLst/>
          </a:prstGeom>
        </p:spPr>
      </p:pic>
    </p:spTree>
    <p:extLst>
      <p:ext uri="{BB962C8B-B14F-4D97-AF65-F5344CB8AC3E}">
        <p14:creationId xmlns:p14="http://schemas.microsoft.com/office/powerpoint/2010/main" val="1696661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a vietturis 1">
            <a:extLst>
              <a:ext uri="{FF2B5EF4-FFF2-40B4-BE49-F238E27FC236}">
                <a16:creationId xmlns:a16="http://schemas.microsoft.com/office/drawing/2014/main" id="{1F6D72A3-B65B-2824-2F44-A498322B90C3}"/>
              </a:ext>
            </a:extLst>
          </p:cNvPr>
          <p:cNvSpPr>
            <a:spLocks noGrp="1"/>
          </p:cNvSpPr>
          <p:nvPr>
            <p:ph type="body" idx="1"/>
          </p:nvPr>
        </p:nvSpPr>
        <p:spPr>
          <a:xfrm>
            <a:off x="720000" y="1215750"/>
            <a:ext cx="7641218" cy="3416400"/>
          </a:xfrm>
        </p:spPr>
        <p:txBody>
          <a:bodyPr/>
          <a:lstStyle/>
          <a:p>
            <a:r>
              <a:rPr lang="lv-LV" dirty="0"/>
              <a:t>ja pedagoga dzīvesvieta ir </a:t>
            </a:r>
            <a:r>
              <a:rPr lang="lv-LV" b="1" dirty="0"/>
              <a:t>vismaz 70 km</a:t>
            </a:r>
            <a:r>
              <a:rPr lang="lv-LV" dirty="0"/>
              <a:t> no izglītības iestādes, nokļūšana ir apgrūtināta un pedagogs </a:t>
            </a:r>
            <a:r>
              <a:rPr lang="lv-LV" b="1" dirty="0"/>
              <a:t>savu pamata dzīvesvietu nemaina, bet papildus īrē dzīvojamo telpu</a:t>
            </a:r>
            <a:r>
              <a:rPr lang="lv-LV" dirty="0"/>
              <a:t>, iestāde var kompensēt īres izdevumus. Šis punkts pieļauj kompensāciju arī citos īpašos apstākļos. (14.)</a:t>
            </a:r>
          </a:p>
          <a:p>
            <a:pPr marL="152400" indent="0">
              <a:buNone/>
            </a:pPr>
            <a:endParaRPr lang="lv-LV" dirty="0"/>
          </a:p>
          <a:p>
            <a:r>
              <a:rPr lang="lv-LV" dirty="0"/>
              <a:t>ja iestādei ir dienesta viesnīca vai brīvs dzīvoklis, kompensācija ir faktiskās īres maksas apmērā, bet </a:t>
            </a:r>
            <a:r>
              <a:rPr lang="lv-LV" b="1" dirty="0"/>
              <a:t>ne vairāk kā 250 EUR mēnesī</a:t>
            </a:r>
            <a:r>
              <a:rPr lang="lv-LV" dirty="0"/>
              <a:t>. (15.)</a:t>
            </a:r>
          </a:p>
          <a:p>
            <a:endParaRPr lang="lv-LV" dirty="0"/>
          </a:p>
          <a:p>
            <a:r>
              <a:rPr lang="lv-LV" dirty="0"/>
              <a:t>ja iestādei nav savas dzīvojamās platības, var kompensēt citas īrētās dzīvojamās telpas izdevumus, arī </a:t>
            </a:r>
            <a:r>
              <a:rPr lang="lv-LV" b="1" dirty="0"/>
              <a:t>ne vairāk kā 250 EUR mēnesī</a:t>
            </a:r>
            <a:r>
              <a:rPr lang="lv-LV" dirty="0"/>
              <a:t>. (15.)</a:t>
            </a:r>
          </a:p>
          <a:p>
            <a:endParaRPr lang="lv-LV" dirty="0"/>
          </a:p>
          <a:p>
            <a:r>
              <a:rPr lang="lv-LV" dirty="0"/>
              <a:t>Ja atbilstoši pedagoga nodarbinātības apjomam (slodzei, stundu skaitam) pedagogam dzīvojamā platība (naktsmītne) nepieciešama īslaicīgi un ir ekonomiski nepamatoti īrēt dzīvojamo telpu, izglītības iestāde var kompensēt pedagogam viesnīcas izdevumus. (17.)</a:t>
            </a:r>
          </a:p>
          <a:p>
            <a:endParaRPr lang="lv-LV" dirty="0"/>
          </a:p>
          <a:p>
            <a:pPr marL="152400" indent="0">
              <a:buNone/>
            </a:pPr>
            <a:endParaRPr lang="lv-LV" dirty="0"/>
          </a:p>
          <a:p>
            <a:pPr marL="152400" indent="0">
              <a:buNone/>
            </a:pPr>
            <a:r>
              <a:rPr lang="lv-LV" dirty="0"/>
              <a:t>Transporta izdevumu kompensāciju un dzīvojamās telpas īres izdevumu kompensāciju pedagogiem var izmaksāt par izdevumiem, kas radušies, sākot ar 2025. gada 1. augustu.</a:t>
            </a:r>
          </a:p>
        </p:txBody>
      </p:sp>
      <p:sp>
        <p:nvSpPr>
          <p:cNvPr id="3" name="Virsraksts 2">
            <a:extLst>
              <a:ext uri="{FF2B5EF4-FFF2-40B4-BE49-F238E27FC236}">
                <a16:creationId xmlns:a16="http://schemas.microsoft.com/office/drawing/2014/main" id="{7FA90938-7B70-F1AB-5A2F-BB6726DF62B3}"/>
              </a:ext>
            </a:extLst>
          </p:cNvPr>
          <p:cNvSpPr>
            <a:spLocks noGrp="1"/>
          </p:cNvSpPr>
          <p:nvPr>
            <p:ph type="title"/>
          </p:nvPr>
        </p:nvSpPr>
        <p:spPr/>
        <p:txBody>
          <a:bodyPr/>
          <a:lstStyle/>
          <a:p>
            <a:r>
              <a:rPr lang="lv-LV" dirty="0"/>
              <a:t>Dzīvojamās telpas īre</a:t>
            </a:r>
          </a:p>
        </p:txBody>
      </p:sp>
      <p:pic>
        <p:nvPicPr>
          <p:cNvPr id="5" name="Attēls 4">
            <a:extLst>
              <a:ext uri="{FF2B5EF4-FFF2-40B4-BE49-F238E27FC236}">
                <a16:creationId xmlns:a16="http://schemas.microsoft.com/office/drawing/2014/main" id="{4B862C60-A75F-46A2-55F8-7EA4DB9DA1A6}"/>
              </a:ext>
            </a:extLst>
          </p:cNvPr>
          <p:cNvPicPr>
            <a:picLocks noChangeAspect="1"/>
          </p:cNvPicPr>
          <p:nvPr/>
        </p:nvPicPr>
        <p:blipFill>
          <a:blip r:embed="rId2"/>
          <a:stretch>
            <a:fillRect/>
          </a:stretch>
        </p:blipFill>
        <p:spPr>
          <a:xfrm>
            <a:off x="8271164" y="4284517"/>
            <a:ext cx="810491" cy="810491"/>
          </a:xfrm>
          <a:prstGeom prst="rect">
            <a:avLst/>
          </a:prstGeom>
        </p:spPr>
      </p:pic>
    </p:spTree>
    <p:extLst>
      <p:ext uri="{BB962C8B-B14F-4D97-AF65-F5344CB8AC3E}">
        <p14:creationId xmlns:p14="http://schemas.microsoft.com/office/powerpoint/2010/main" val="877669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a vietturis 1">
            <a:extLst>
              <a:ext uri="{FF2B5EF4-FFF2-40B4-BE49-F238E27FC236}">
                <a16:creationId xmlns:a16="http://schemas.microsoft.com/office/drawing/2014/main" id="{FBDE9B8E-1547-4533-55F7-BD7D64415B63}"/>
              </a:ext>
            </a:extLst>
          </p:cNvPr>
          <p:cNvSpPr>
            <a:spLocks noGrp="1"/>
          </p:cNvSpPr>
          <p:nvPr>
            <p:ph type="body" idx="1"/>
          </p:nvPr>
        </p:nvSpPr>
        <p:spPr>
          <a:xfrm>
            <a:off x="719999" y="1215750"/>
            <a:ext cx="7655073" cy="1139523"/>
          </a:xfrm>
        </p:spPr>
        <p:txBody>
          <a:bodyPr/>
          <a:lstStyle/>
          <a:p>
            <a:pPr marL="152400" indent="0" fontAlgn="base">
              <a:buNone/>
            </a:pPr>
            <a:r>
              <a:rPr lang="lv-LV" dirty="0"/>
              <a:t>Apkopoti dati, kas saņemti no 25 pašvaldības izglītības iestādēm (no 31 aptaujātajām);</a:t>
            </a:r>
          </a:p>
          <a:p>
            <a:pPr marL="152400" indent="0" fontAlgn="base">
              <a:buNone/>
            </a:pPr>
            <a:r>
              <a:rPr lang="lv-LV" dirty="0"/>
              <a:t>Kopumā apkopoti 449 pedagogu gadījumi;</a:t>
            </a:r>
          </a:p>
          <a:p>
            <a:pPr marL="152400" indent="0" fontAlgn="base">
              <a:buNone/>
            </a:pPr>
            <a:r>
              <a:rPr lang="lv-LV" dirty="0"/>
              <a:t>Viens pedagogs var būt uzskaitīts vairākās izglītības iestādēs.</a:t>
            </a:r>
          </a:p>
          <a:p>
            <a:pPr marL="152400" indent="0" fontAlgn="base">
              <a:buNone/>
            </a:pPr>
            <a:endParaRPr lang="lv-LV" dirty="0"/>
          </a:p>
          <a:p>
            <a:pPr marL="152400" indent="0">
              <a:buNone/>
            </a:pPr>
            <a:endParaRPr lang="lv-LV" dirty="0"/>
          </a:p>
        </p:txBody>
      </p:sp>
      <p:sp>
        <p:nvSpPr>
          <p:cNvPr id="3" name="Virsraksts 2">
            <a:extLst>
              <a:ext uri="{FF2B5EF4-FFF2-40B4-BE49-F238E27FC236}">
                <a16:creationId xmlns:a16="http://schemas.microsoft.com/office/drawing/2014/main" id="{8C518385-4050-D483-5E91-68E02604FD25}"/>
              </a:ext>
            </a:extLst>
          </p:cNvPr>
          <p:cNvSpPr>
            <a:spLocks noGrp="1"/>
          </p:cNvSpPr>
          <p:nvPr>
            <p:ph type="title"/>
          </p:nvPr>
        </p:nvSpPr>
        <p:spPr>
          <a:xfrm>
            <a:off x="429491" y="187036"/>
            <a:ext cx="7994509" cy="913014"/>
          </a:xfrm>
        </p:spPr>
        <p:txBody>
          <a:bodyPr/>
          <a:lstStyle/>
          <a:p>
            <a:r>
              <a:rPr lang="en-GB" dirty="0" err="1"/>
              <a:t>Pedagogu</a:t>
            </a:r>
            <a:r>
              <a:rPr lang="en-GB" dirty="0"/>
              <a:t> </a:t>
            </a:r>
            <a:r>
              <a:rPr lang="en-GB" dirty="0" err="1"/>
              <a:t>mobilitāte</a:t>
            </a:r>
            <a:r>
              <a:rPr lang="en-GB" dirty="0"/>
              <a:t> </a:t>
            </a:r>
            <a:r>
              <a:rPr lang="en-GB" dirty="0" err="1"/>
              <a:t>Aizkraukles</a:t>
            </a:r>
            <a:r>
              <a:rPr lang="en-GB" dirty="0"/>
              <a:t> </a:t>
            </a:r>
            <a:r>
              <a:rPr lang="en-GB" dirty="0" err="1"/>
              <a:t>novada</a:t>
            </a:r>
            <a:r>
              <a:rPr lang="en-GB" dirty="0"/>
              <a:t> </a:t>
            </a:r>
            <a:r>
              <a:rPr lang="en-GB" dirty="0" err="1"/>
              <a:t>izglītības</a:t>
            </a:r>
            <a:r>
              <a:rPr lang="en-GB" dirty="0"/>
              <a:t> </a:t>
            </a:r>
            <a:r>
              <a:rPr lang="en-GB" dirty="0" err="1"/>
              <a:t>iestādēs</a:t>
            </a:r>
            <a:r>
              <a:rPr lang="lv-LV" b="0" dirty="0"/>
              <a:t>​</a:t>
            </a:r>
            <a:endParaRPr lang="lv-LV" dirty="0"/>
          </a:p>
        </p:txBody>
      </p:sp>
      <p:graphicFrame>
        <p:nvGraphicFramePr>
          <p:cNvPr id="4" name="Tabula 3">
            <a:extLst>
              <a:ext uri="{FF2B5EF4-FFF2-40B4-BE49-F238E27FC236}">
                <a16:creationId xmlns:a16="http://schemas.microsoft.com/office/drawing/2014/main" id="{5F065DEC-FDCC-6B9E-2D48-2520D05D514E}"/>
              </a:ext>
            </a:extLst>
          </p:cNvPr>
          <p:cNvGraphicFramePr>
            <a:graphicFrameLocks noGrp="1"/>
          </p:cNvGraphicFramePr>
          <p:nvPr>
            <p:extLst>
              <p:ext uri="{D42A27DB-BD31-4B8C-83A1-F6EECF244321}">
                <p14:modId xmlns:p14="http://schemas.microsoft.com/office/powerpoint/2010/main" val="2427737173"/>
              </p:ext>
            </p:extLst>
          </p:nvPr>
        </p:nvGraphicFramePr>
        <p:xfrm>
          <a:off x="353292" y="2392224"/>
          <a:ext cx="5978958" cy="1610802"/>
        </p:xfrm>
        <a:graphic>
          <a:graphicData uri="http://schemas.openxmlformats.org/drawingml/2006/table">
            <a:tbl>
              <a:tblPr>
                <a:tableStyleId>{7DF58B0D-8A60-4CB6-A7E6-4737C9EE07F8}</a:tableStyleId>
              </a:tblPr>
              <a:tblGrid>
                <a:gridCol w="1992986">
                  <a:extLst>
                    <a:ext uri="{9D8B030D-6E8A-4147-A177-3AD203B41FA5}">
                      <a16:colId xmlns:a16="http://schemas.microsoft.com/office/drawing/2014/main" val="4037683076"/>
                    </a:ext>
                  </a:extLst>
                </a:gridCol>
                <a:gridCol w="1992986">
                  <a:extLst>
                    <a:ext uri="{9D8B030D-6E8A-4147-A177-3AD203B41FA5}">
                      <a16:colId xmlns:a16="http://schemas.microsoft.com/office/drawing/2014/main" val="1706073891"/>
                    </a:ext>
                  </a:extLst>
                </a:gridCol>
                <a:gridCol w="1992986">
                  <a:extLst>
                    <a:ext uri="{9D8B030D-6E8A-4147-A177-3AD203B41FA5}">
                      <a16:colId xmlns:a16="http://schemas.microsoft.com/office/drawing/2014/main" val="974147756"/>
                    </a:ext>
                  </a:extLst>
                </a:gridCol>
              </a:tblGrid>
              <a:tr h="268467">
                <a:tc>
                  <a:txBody>
                    <a:bodyPr/>
                    <a:lstStyle/>
                    <a:p>
                      <a:pPr marL="0" indent="0" algn="l" fontAlgn="base">
                        <a:buNone/>
                      </a:pPr>
                      <a:r>
                        <a:rPr lang="en-GB" sz="1300">
                          <a:effectLst/>
                        </a:rPr>
                        <a:t>Attālums</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dirty="0" err="1">
                          <a:effectLst/>
                        </a:rPr>
                        <a:t>Skaits</a:t>
                      </a:r>
                      <a:r>
                        <a:rPr lang="en-US" sz="1300" dirty="0">
                          <a:effectLst/>
                        </a:rPr>
                        <a:t>​</a:t>
                      </a:r>
                      <a:endParaRPr lang="en-US" sz="1000" b="0" i="0" dirty="0">
                        <a:solidFill>
                          <a:srgbClr val="000000"/>
                        </a:solidFill>
                        <a:effectLst/>
                      </a:endParaRPr>
                    </a:p>
                  </a:txBody>
                  <a:tcPr marL="67117" marR="67117" marT="33558" marB="33558" anchor="ctr"/>
                </a:tc>
                <a:tc>
                  <a:txBody>
                    <a:bodyPr/>
                    <a:lstStyle/>
                    <a:p>
                      <a:pPr marL="0" indent="0" algn="r" fontAlgn="base">
                        <a:buNone/>
                      </a:pPr>
                      <a:r>
                        <a:rPr lang="en-GB" sz="1300">
                          <a:effectLst/>
                        </a:rPr>
                        <a:t>Īpatsvars</a:t>
                      </a:r>
                      <a:r>
                        <a:rPr lang="en-US" sz="1300">
                          <a:effectLst/>
                        </a:rPr>
                        <a:t>​</a:t>
                      </a:r>
                      <a:endParaRPr lang="en-US" sz="1000" b="0" i="0">
                        <a:solidFill>
                          <a:srgbClr val="000000"/>
                        </a:solidFill>
                        <a:effectLst/>
                      </a:endParaRPr>
                    </a:p>
                  </a:txBody>
                  <a:tcPr marL="67117" marR="67117" marT="33558" marB="33558" anchor="ctr"/>
                </a:tc>
                <a:extLst>
                  <a:ext uri="{0D108BD9-81ED-4DB2-BD59-A6C34878D82A}">
                    <a16:rowId xmlns:a16="http://schemas.microsoft.com/office/drawing/2014/main" val="172048330"/>
                  </a:ext>
                </a:extLst>
              </a:tr>
              <a:tr h="268467">
                <a:tc>
                  <a:txBody>
                    <a:bodyPr/>
                    <a:lstStyle/>
                    <a:p>
                      <a:pPr marL="0" indent="0" algn="l" fontAlgn="base">
                        <a:buNone/>
                      </a:pPr>
                      <a:r>
                        <a:rPr lang="en-GB" sz="1300">
                          <a:effectLst/>
                        </a:rPr>
                        <a:t>Līdz 10 km</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dirty="0">
                          <a:effectLst/>
                        </a:rPr>
                        <a:t>251</a:t>
                      </a:r>
                      <a:r>
                        <a:rPr lang="en-US" sz="1300" dirty="0">
                          <a:effectLst/>
                        </a:rPr>
                        <a:t>​</a:t>
                      </a:r>
                      <a:endParaRPr lang="en-US" sz="1000" b="0" i="0" dirty="0">
                        <a:solidFill>
                          <a:srgbClr val="000000"/>
                        </a:solidFill>
                        <a:effectLst/>
                      </a:endParaRPr>
                    </a:p>
                  </a:txBody>
                  <a:tcPr marL="67117" marR="67117" marT="33558" marB="33558" anchor="ctr"/>
                </a:tc>
                <a:tc>
                  <a:txBody>
                    <a:bodyPr/>
                    <a:lstStyle/>
                    <a:p>
                      <a:pPr marL="0" indent="0" algn="r" fontAlgn="base">
                        <a:buNone/>
                      </a:pPr>
                      <a:r>
                        <a:rPr lang="en-GB" sz="1300">
                          <a:effectLst/>
                        </a:rPr>
                        <a:t>55,9 %</a:t>
                      </a:r>
                      <a:r>
                        <a:rPr lang="en-US" sz="1300">
                          <a:effectLst/>
                        </a:rPr>
                        <a:t>​</a:t>
                      </a:r>
                      <a:endParaRPr lang="en-US" sz="1000" b="0" i="0">
                        <a:solidFill>
                          <a:srgbClr val="000000"/>
                        </a:solidFill>
                        <a:effectLst/>
                      </a:endParaRPr>
                    </a:p>
                  </a:txBody>
                  <a:tcPr marL="67117" marR="67117" marT="33558" marB="33558" anchor="ctr"/>
                </a:tc>
                <a:extLst>
                  <a:ext uri="{0D108BD9-81ED-4DB2-BD59-A6C34878D82A}">
                    <a16:rowId xmlns:a16="http://schemas.microsoft.com/office/drawing/2014/main" val="1361808957"/>
                  </a:ext>
                </a:extLst>
              </a:tr>
              <a:tr h="268467">
                <a:tc>
                  <a:txBody>
                    <a:bodyPr/>
                    <a:lstStyle/>
                    <a:p>
                      <a:pPr marL="0" indent="0" algn="l" fontAlgn="base">
                        <a:buNone/>
                      </a:pPr>
                      <a:r>
                        <a:rPr lang="en-GB" sz="1300">
                          <a:effectLst/>
                        </a:rPr>
                        <a:t>11–20 km</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a:effectLst/>
                        </a:rPr>
                        <a:t>97</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a:effectLst/>
                        </a:rPr>
                        <a:t>21,6 %</a:t>
                      </a:r>
                      <a:r>
                        <a:rPr lang="en-US" sz="1300">
                          <a:effectLst/>
                        </a:rPr>
                        <a:t>​</a:t>
                      </a:r>
                      <a:endParaRPr lang="en-US" sz="1000" b="0" i="0">
                        <a:solidFill>
                          <a:srgbClr val="000000"/>
                        </a:solidFill>
                        <a:effectLst/>
                      </a:endParaRPr>
                    </a:p>
                  </a:txBody>
                  <a:tcPr marL="67117" marR="67117" marT="33558" marB="33558" anchor="ctr"/>
                </a:tc>
                <a:extLst>
                  <a:ext uri="{0D108BD9-81ED-4DB2-BD59-A6C34878D82A}">
                    <a16:rowId xmlns:a16="http://schemas.microsoft.com/office/drawing/2014/main" val="3998318563"/>
                  </a:ext>
                </a:extLst>
              </a:tr>
              <a:tr h="268467">
                <a:tc>
                  <a:txBody>
                    <a:bodyPr/>
                    <a:lstStyle/>
                    <a:p>
                      <a:pPr marL="0" indent="0" algn="l" fontAlgn="base">
                        <a:buNone/>
                      </a:pPr>
                      <a:r>
                        <a:rPr lang="en-GB" sz="1300">
                          <a:effectLst/>
                        </a:rPr>
                        <a:t>21–30 km</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dirty="0">
                          <a:effectLst/>
                          <a:highlight>
                            <a:srgbClr val="FFFF00"/>
                          </a:highlight>
                        </a:rPr>
                        <a:t>37</a:t>
                      </a:r>
                      <a:r>
                        <a:rPr lang="en-US" sz="1300" dirty="0">
                          <a:effectLst/>
                          <a:highlight>
                            <a:srgbClr val="FFFF00"/>
                          </a:highlight>
                        </a:rPr>
                        <a:t>​</a:t>
                      </a:r>
                      <a:endParaRPr lang="en-US" sz="1000" b="0" i="0" dirty="0">
                        <a:solidFill>
                          <a:srgbClr val="000000"/>
                        </a:solidFill>
                        <a:effectLst/>
                        <a:highlight>
                          <a:srgbClr val="FFFF00"/>
                        </a:highlight>
                      </a:endParaRPr>
                    </a:p>
                  </a:txBody>
                  <a:tcPr marL="67117" marR="67117" marT="33558" marB="33558" anchor="ctr"/>
                </a:tc>
                <a:tc>
                  <a:txBody>
                    <a:bodyPr/>
                    <a:lstStyle/>
                    <a:p>
                      <a:pPr marL="0" indent="0" algn="r" fontAlgn="base">
                        <a:buNone/>
                      </a:pPr>
                      <a:r>
                        <a:rPr lang="en-GB" sz="1300" dirty="0">
                          <a:effectLst/>
                          <a:highlight>
                            <a:srgbClr val="FFFF00"/>
                          </a:highlight>
                        </a:rPr>
                        <a:t>8,2 %</a:t>
                      </a:r>
                      <a:r>
                        <a:rPr lang="en-US" sz="1300" dirty="0">
                          <a:effectLst/>
                          <a:highlight>
                            <a:srgbClr val="FFFF00"/>
                          </a:highlight>
                        </a:rPr>
                        <a:t>​</a:t>
                      </a:r>
                      <a:endParaRPr lang="en-US" sz="1000" b="0" i="0" dirty="0">
                        <a:solidFill>
                          <a:srgbClr val="000000"/>
                        </a:solidFill>
                        <a:effectLst/>
                        <a:highlight>
                          <a:srgbClr val="FFFF00"/>
                        </a:highlight>
                      </a:endParaRPr>
                    </a:p>
                  </a:txBody>
                  <a:tcPr marL="67117" marR="67117" marT="33558" marB="33558" anchor="ctr"/>
                </a:tc>
                <a:extLst>
                  <a:ext uri="{0D108BD9-81ED-4DB2-BD59-A6C34878D82A}">
                    <a16:rowId xmlns:a16="http://schemas.microsoft.com/office/drawing/2014/main" val="1009457451"/>
                  </a:ext>
                </a:extLst>
              </a:tr>
              <a:tr h="268467">
                <a:tc>
                  <a:txBody>
                    <a:bodyPr/>
                    <a:lstStyle/>
                    <a:p>
                      <a:pPr marL="0" indent="0" algn="l" fontAlgn="base">
                        <a:buNone/>
                      </a:pPr>
                      <a:r>
                        <a:rPr lang="en-GB" sz="1300" dirty="0">
                          <a:effectLst/>
                        </a:rPr>
                        <a:t>31–50 km</a:t>
                      </a:r>
                      <a:r>
                        <a:rPr lang="en-US" sz="1300" dirty="0">
                          <a:effectLst/>
                        </a:rPr>
                        <a:t>​</a:t>
                      </a:r>
                      <a:endParaRPr lang="en-US" sz="1000" b="0" i="0" dirty="0">
                        <a:solidFill>
                          <a:srgbClr val="000000"/>
                        </a:solidFill>
                        <a:effectLst/>
                      </a:endParaRPr>
                    </a:p>
                  </a:txBody>
                  <a:tcPr marL="67117" marR="67117" marT="33558" marB="33558" anchor="ctr"/>
                </a:tc>
                <a:tc>
                  <a:txBody>
                    <a:bodyPr/>
                    <a:lstStyle/>
                    <a:p>
                      <a:pPr marL="0" indent="0" algn="r" fontAlgn="base">
                        <a:buNone/>
                      </a:pPr>
                      <a:r>
                        <a:rPr lang="en-GB" sz="1300">
                          <a:effectLst/>
                          <a:highlight>
                            <a:srgbClr val="FFFF00"/>
                          </a:highlight>
                        </a:rPr>
                        <a:t>25</a:t>
                      </a:r>
                      <a:r>
                        <a:rPr lang="en-US" sz="1300">
                          <a:effectLst/>
                          <a:highlight>
                            <a:srgbClr val="FFFF00"/>
                          </a:highlight>
                        </a:rPr>
                        <a:t>​</a:t>
                      </a:r>
                      <a:endParaRPr lang="en-US" sz="1000" b="0" i="0">
                        <a:solidFill>
                          <a:srgbClr val="000000"/>
                        </a:solidFill>
                        <a:effectLst/>
                        <a:highlight>
                          <a:srgbClr val="FFFF00"/>
                        </a:highlight>
                      </a:endParaRPr>
                    </a:p>
                  </a:txBody>
                  <a:tcPr marL="67117" marR="67117" marT="33558" marB="33558" anchor="ctr"/>
                </a:tc>
                <a:tc>
                  <a:txBody>
                    <a:bodyPr/>
                    <a:lstStyle/>
                    <a:p>
                      <a:pPr marL="0" indent="0" algn="r" fontAlgn="base">
                        <a:buNone/>
                      </a:pPr>
                      <a:r>
                        <a:rPr lang="en-GB" sz="1300" dirty="0">
                          <a:effectLst/>
                          <a:highlight>
                            <a:srgbClr val="FFFF00"/>
                          </a:highlight>
                        </a:rPr>
                        <a:t>5,6 %</a:t>
                      </a:r>
                      <a:r>
                        <a:rPr lang="en-US" sz="1300" dirty="0">
                          <a:effectLst/>
                          <a:highlight>
                            <a:srgbClr val="FFFF00"/>
                          </a:highlight>
                        </a:rPr>
                        <a:t>​</a:t>
                      </a:r>
                      <a:endParaRPr lang="en-US" sz="1000" b="0" i="0" dirty="0">
                        <a:solidFill>
                          <a:srgbClr val="000000"/>
                        </a:solidFill>
                        <a:effectLst/>
                        <a:highlight>
                          <a:srgbClr val="FFFF00"/>
                        </a:highlight>
                      </a:endParaRPr>
                    </a:p>
                  </a:txBody>
                  <a:tcPr marL="67117" marR="67117" marT="33558" marB="33558" anchor="ctr"/>
                </a:tc>
                <a:extLst>
                  <a:ext uri="{0D108BD9-81ED-4DB2-BD59-A6C34878D82A}">
                    <a16:rowId xmlns:a16="http://schemas.microsoft.com/office/drawing/2014/main" val="3712337518"/>
                  </a:ext>
                </a:extLst>
              </a:tr>
              <a:tr h="268467">
                <a:tc>
                  <a:txBody>
                    <a:bodyPr/>
                    <a:lstStyle/>
                    <a:p>
                      <a:pPr marL="0" indent="0" algn="l" fontAlgn="base">
                        <a:buNone/>
                      </a:pPr>
                      <a:r>
                        <a:rPr lang="en-GB" sz="1300">
                          <a:effectLst/>
                        </a:rPr>
                        <a:t>Vairāk nekā 50 km</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a:effectLst/>
                          <a:highlight>
                            <a:srgbClr val="FFFF00"/>
                          </a:highlight>
                        </a:rPr>
                        <a:t>39</a:t>
                      </a:r>
                      <a:r>
                        <a:rPr lang="en-US" sz="1300">
                          <a:effectLst/>
                          <a:highlight>
                            <a:srgbClr val="FFFF00"/>
                          </a:highlight>
                        </a:rPr>
                        <a:t>​</a:t>
                      </a:r>
                      <a:endParaRPr lang="en-US" sz="1000" b="0" i="0">
                        <a:solidFill>
                          <a:srgbClr val="000000"/>
                        </a:solidFill>
                        <a:effectLst/>
                        <a:highlight>
                          <a:srgbClr val="FFFF00"/>
                        </a:highlight>
                      </a:endParaRPr>
                    </a:p>
                  </a:txBody>
                  <a:tcPr marL="67117" marR="67117" marT="33558" marB="33558" anchor="ctr"/>
                </a:tc>
                <a:tc>
                  <a:txBody>
                    <a:bodyPr/>
                    <a:lstStyle/>
                    <a:p>
                      <a:pPr marL="0" indent="0" algn="r" fontAlgn="base">
                        <a:buNone/>
                      </a:pPr>
                      <a:r>
                        <a:rPr lang="en-GB" sz="1300" dirty="0">
                          <a:effectLst/>
                          <a:highlight>
                            <a:srgbClr val="FFFF00"/>
                          </a:highlight>
                        </a:rPr>
                        <a:t>8,7 %</a:t>
                      </a:r>
                      <a:r>
                        <a:rPr lang="en-US" sz="1300" dirty="0">
                          <a:effectLst/>
                          <a:highlight>
                            <a:srgbClr val="FFFF00"/>
                          </a:highlight>
                        </a:rPr>
                        <a:t>​</a:t>
                      </a:r>
                      <a:endParaRPr lang="en-US" sz="1000" b="0" i="0" dirty="0">
                        <a:solidFill>
                          <a:srgbClr val="000000"/>
                        </a:solidFill>
                        <a:effectLst/>
                        <a:highlight>
                          <a:srgbClr val="FFFF00"/>
                        </a:highlight>
                      </a:endParaRPr>
                    </a:p>
                  </a:txBody>
                  <a:tcPr marL="67117" marR="67117" marT="33558" marB="33558" anchor="ctr"/>
                </a:tc>
                <a:extLst>
                  <a:ext uri="{0D108BD9-81ED-4DB2-BD59-A6C34878D82A}">
                    <a16:rowId xmlns:a16="http://schemas.microsoft.com/office/drawing/2014/main" val="439419373"/>
                  </a:ext>
                </a:extLst>
              </a:tr>
            </a:tbl>
          </a:graphicData>
        </a:graphic>
      </p:graphicFrame>
      <p:sp>
        <p:nvSpPr>
          <p:cNvPr id="5" name="TextBox 4">
            <a:extLst>
              <a:ext uri="{FF2B5EF4-FFF2-40B4-BE49-F238E27FC236}">
                <a16:creationId xmlns:a16="http://schemas.microsoft.com/office/drawing/2014/main" id="{ABC34A42-658B-68E6-B729-BF694C40FD18}"/>
              </a:ext>
            </a:extLst>
          </p:cNvPr>
          <p:cNvSpPr txBox="1"/>
          <p:nvPr/>
        </p:nvSpPr>
        <p:spPr>
          <a:xfrm>
            <a:off x="200170" y="2038003"/>
            <a:ext cx="8070994" cy="307777"/>
          </a:xfrm>
          <a:prstGeom prst="rect">
            <a:avLst/>
          </a:prstGeom>
          <a:noFill/>
        </p:spPr>
        <p:txBody>
          <a:bodyPr wrap="square" rtlCol="0">
            <a:spAutoFit/>
          </a:bodyPr>
          <a:lstStyle/>
          <a:p>
            <a:r>
              <a:rPr lang="lv-LV" dirty="0"/>
              <a:t>Attālums no dzīvesvietas līdz izglītības iestādei (darba vietai)</a:t>
            </a:r>
          </a:p>
        </p:txBody>
      </p:sp>
      <p:sp>
        <p:nvSpPr>
          <p:cNvPr id="6" name="TextBox 5">
            <a:extLst>
              <a:ext uri="{FF2B5EF4-FFF2-40B4-BE49-F238E27FC236}">
                <a16:creationId xmlns:a16="http://schemas.microsoft.com/office/drawing/2014/main" id="{3F8225BD-40FB-2200-9BEA-7AC8AAD62200}"/>
              </a:ext>
            </a:extLst>
          </p:cNvPr>
          <p:cNvSpPr txBox="1"/>
          <p:nvPr/>
        </p:nvSpPr>
        <p:spPr>
          <a:xfrm>
            <a:off x="6882246" y="2248584"/>
            <a:ext cx="1794163" cy="646331"/>
          </a:xfrm>
          <a:prstGeom prst="rect">
            <a:avLst/>
          </a:prstGeom>
          <a:noFill/>
        </p:spPr>
        <p:txBody>
          <a:bodyPr wrap="square" rtlCol="0">
            <a:spAutoFit/>
          </a:bodyPr>
          <a:lstStyle/>
          <a:p>
            <a:r>
              <a:rPr lang="lv-LV" sz="1200" i="1" dirty="0" err="1"/>
              <a:t>Mk</a:t>
            </a:r>
            <a:r>
              <a:rPr lang="lv-LV" sz="1200" i="1" dirty="0"/>
              <a:t>. Not. NEPAREDZ kompensācijas līdz 20 km attālumam</a:t>
            </a:r>
          </a:p>
        </p:txBody>
      </p:sp>
      <p:pic>
        <p:nvPicPr>
          <p:cNvPr id="8" name="Attēls 7">
            <a:extLst>
              <a:ext uri="{FF2B5EF4-FFF2-40B4-BE49-F238E27FC236}">
                <a16:creationId xmlns:a16="http://schemas.microsoft.com/office/drawing/2014/main" id="{0248B787-589C-C750-9C0A-F33D10C8BFEB}"/>
              </a:ext>
            </a:extLst>
          </p:cNvPr>
          <p:cNvPicPr>
            <a:picLocks noChangeAspect="1"/>
          </p:cNvPicPr>
          <p:nvPr/>
        </p:nvPicPr>
        <p:blipFill>
          <a:blip r:embed="rId3"/>
          <a:stretch>
            <a:fillRect/>
          </a:stretch>
        </p:blipFill>
        <p:spPr>
          <a:xfrm>
            <a:off x="8271164" y="4284517"/>
            <a:ext cx="810491" cy="810491"/>
          </a:xfrm>
          <a:prstGeom prst="rect">
            <a:avLst/>
          </a:prstGeom>
        </p:spPr>
      </p:pic>
      <p:sp>
        <p:nvSpPr>
          <p:cNvPr id="11" name="TextBox 10">
            <a:extLst>
              <a:ext uri="{FF2B5EF4-FFF2-40B4-BE49-F238E27FC236}">
                <a16:creationId xmlns:a16="http://schemas.microsoft.com/office/drawing/2014/main" id="{A1C7F96A-40E4-E837-46E9-806ABCEF8BC9}"/>
              </a:ext>
            </a:extLst>
          </p:cNvPr>
          <p:cNvSpPr txBox="1"/>
          <p:nvPr/>
        </p:nvSpPr>
        <p:spPr>
          <a:xfrm>
            <a:off x="304801" y="4284518"/>
            <a:ext cx="6577446" cy="954107"/>
          </a:xfrm>
          <a:prstGeom prst="rect">
            <a:avLst/>
          </a:prstGeom>
          <a:noFill/>
        </p:spPr>
        <p:txBody>
          <a:bodyPr wrap="square" rtlCol="0">
            <a:spAutoFit/>
          </a:bodyPr>
          <a:lstStyle/>
          <a:p>
            <a:pPr fontAlgn="base"/>
            <a:r>
              <a:rPr lang="lv-LV" dirty="0"/>
              <a:t>Anketās uzrādīts, ka </a:t>
            </a:r>
            <a:r>
              <a:rPr lang="en-GB" dirty="0"/>
              <a:t>260</a:t>
            </a:r>
            <a:r>
              <a:rPr lang="en-US" dirty="0"/>
              <a:t>​</a:t>
            </a:r>
            <a:r>
              <a:rPr lang="lv-LV" dirty="0"/>
              <a:t> </a:t>
            </a:r>
            <a:r>
              <a:rPr lang="en-GB" dirty="0" err="1"/>
              <a:t>pedagogi</a:t>
            </a:r>
            <a:r>
              <a:rPr lang="en-GB" dirty="0"/>
              <a:t> </a:t>
            </a:r>
            <a:r>
              <a:rPr lang="en-GB" dirty="0" err="1"/>
              <a:t>izmanto</a:t>
            </a:r>
            <a:r>
              <a:rPr lang="en-GB" dirty="0"/>
              <a:t> </a:t>
            </a:r>
            <a:r>
              <a:rPr lang="en-GB" dirty="0" err="1"/>
              <a:t>personīgo</a:t>
            </a:r>
            <a:r>
              <a:rPr lang="en-GB" dirty="0"/>
              <a:t> </a:t>
            </a:r>
            <a:r>
              <a:rPr lang="lv-LV" dirty="0"/>
              <a:t>auto, </a:t>
            </a:r>
            <a:r>
              <a:rPr lang="en-GB" dirty="0"/>
              <a:t>36</a:t>
            </a:r>
            <a:r>
              <a:rPr lang="lv-LV" dirty="0"/>
              <a:t> </a:t>
            </a:r>
            <a:r>
              <a:rPr lang="en-GB" dirty="0" err="1"/>
              <a:t>pedagogi</a:t>
            </a:r>
            <a:r>
              <a:rPr lang="en-GB" dirty="0"/>
              <a:t> </a:t>
            </a:r>
            <a:r>
              <a:rPr lang="en-GB" dirty="0" err="1"/>
              <a:t>izmanto</a:t>
            </a:r>
            <a:r>
              <a:rPr lang="en-GB" dirty="0"/>
              <a:t> </a:t>
            </a:r>
            <a:r>
              <a:rPr lang="en-GB" dirty="0" err="1"/>
              <a:t>sabiedrisko</a:t>
            </a:r>
            <a:r>
              <a:rPr lang="en-GB" dirty="0"/>
              <a:t> </a:t>
            </a:r>
            <a:r>
              <a:rPr lang="en-GB" dirty="0" err="1"/>
              <a:t>transportu</a:t>
            </a:r>
            <a:r>
              <a:rPr lang="en-GB" dirty="0"/>
              <a:t>​</a:t>
            </a:r>
          </a:p>
          <a:p>
            <a:pPr fontAlgn="base"/>
            <a:endParaRPr lang="en-US" dirty="0"/>
          </a:p>
          <a:p>
            <a:endParaRPr lang="lv-LV" dirty="0"/>
          </a:p>
        </p:txBody>
      </p:sp>
    </p:spTree>
    <p:extLst>
      <p:ext uri="{BB962C8B-B14F-4D97-AF65-F5344CB8AC3E}">
        <p14:creationId xmlns:p14="http://schemas.microsoft.com/office/powerpoint/2010/main" val="3158986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a vietturis 1">
            <a:extLst>
              <a:ext uri="{FF2B5EF4-FFF2-40B4-BE49-F238E27FC236}">
                <a16:creationId xmlns:a16="http://schemas.microsoft.com/office/drawing/2014/main" id="{31883EB9-B851-4891-A048-C9A0FBA7742F}"/>
              </a:ext>
            </a:extLst>
          </p:cNvPr>
          <p:cNvSpPr>
            <a:spLocks noGrp="1"/>
          </p:cNvSpPr>
          <p:nvPr>
            <p:ph type="body" idx="1"/>
          </p:nvPr>
        </p:nvSpPr>
        <p:spPr>
          <a:xfrm>
            <a:off x="720000" y="1215750"/>
            <a:ext cx="7357200" cy="453723"/>
          </a:xfrm>
        </p:spPr>
        <p:txBody>
          <a:bodyPr/>
          <a:lstStyle/>
          <a:p>
            <a:pPr marL="152400" indent="0">
              <a:buNone/>
            </a:pPr>
            <a:r>
              <a:rPr lang="lv-LV" dirty="0"/>
              <a:t>Izglītības iestādes, kurās pedagogi uz darba vietu brauc vairāk kā 50 km?</a:t>
            </a:r>
          </a:p>
        </p:txBody>
      </p:sp>
      <p:sp>
        <p:nvSpPr>
          <p:cNvPr id="3" name="Virsraksts 2">
            <a:extLst>
              <a:ext uri="{FF2B5EF4-FFF2-40B4-BE49-F238E27FC236}">
                <a16:creationId xmlns:a16="http://schemas.microsoft.com/office/drawing/2014/main" id="{D2C79454-9DC9-F48F-E998-7DC859D430A8}"/>
              </a:ext>
            </a:extLst>
          </p:cNvPr>
          <p:cNvSpPr>
            <a:spLocks noGrp="1"/>
          </p:cNvSpPr>
          <p:nvPr>
            <p:ph type="title"/>
          </p:nvPr>
        </p:nvSpPr>
        <p:spPr/>
        <p:txBody>
          <a:bodyPr/>
          <a:lstStyle/>
          <a:p>
            <a:r>
              <a:rPr lang="lv-LV" dirty="0"/>
              <a:t>Apkopotie dati</a:t>
            </a:r>
          </a:p>
        </p:txBody>
      </p:sp>
      <p:graphicFrame>
        <p:nvGraphicFramePr>
          <p:cNvPr id="6" name="Tabula 5">
            <a:extLst>
              <a:ext uri="{FF2B5EF4-FFF2-40B4-BE49-F238E27FC236}">
                <a16:creationId xmlns:a16="http://schemas.microsoft.com/office/drawing/2014/main" id="{8C4CB4CD-1472-713D-6B19-D43DFF69A5C3}"/>
              </a:ext>
            </a:extLst>
          </p:cNvPr>
          <p:cNvGraphicFramePr>
            <a:graphicFrameLocks noGrp="1"/>
          </p:cNvGraphicFramePr>
          <p:nvPr>
            <p:extLst>
              <p:ext uri="{D42A27DB-BD31-4B8C-83A1-F6EECF244321}">
                <p14:modId xmlns:p14="http://schemas.microsoft.com/office/powerpoint/2010/main" val="4018635116"/>
              </p:ext>
            </p:extLst>
          </p:nvPr>
        </p:nvGraphicFramePr>
        <p:xfrm>
          <a:off x="712787" y="1921040"/>
          <a:ext cx="5542540" cy="2074158"/>
        </p:xfrm>
        <a:graphic>
          <a:graphicData uri="http://schemas.openxmlformats.org/drawingml/2006/table">
            <a:tbl>
              <a:tblPr>
                <a:tableStyleId>{7DF58B0D-8A60-4CB6-A7E6-4737C9EE07F8}</a:tableStyleId>
              </a:tblPr>
              <a:tblGrid>
                <a:gridCol w="2809370">
                  <a:extLst>
                    <a:ext uri="{9D8B030D-6E8A-4147-A177-3AD203B41FA5}">
                      <a16:colId xmlns:a16="http://schemas.microsoft.com/office/drawing/2014/main" val="3072908810"/>
                    </a:ext>
                  </a:extLst>
                </a:gridCol>
                <a:gridCol w="2733170">
                  <a:extLst>
                    <a:ext uri="{9D8B030D-6E8A-4147-A177-3AD203B41FA5}">
                      <a16:colId xmlns:a16="http://schemas.microsoft.com/office/drawing/2014/main" val="1301927674"/>
                    </a:ext>
                  </a:extLst>
                </a:gridCol>
              </a:tblGrid>
              <a:tr h="268467">
                <a:tc>
                  <a:txBody>
                    <a:bodyPr/>
                    <a:lstStyle/>
                    <a:p>
                      <a:pPr marL="0" indent="0" algn="l" fontAlgn="base">
                        <a:buNone/>
                      </a:pPr>
                      <a:r>
                        <a:rPr lang="en-GB" sz="1300" b="1" dirty="0">
                          <a:effectLst/>
                        </a:rPr>
                        <a:t>I</a:t>
                      </a:r>
                      <a:r>
                        <a:rPr lang="lv-LV" sz="1300" b="1" dirty="0" err="1">
                          <a:effectLst/>
                        </a:rPr>
                        <a:t>zglītības</a:t>
                      </a:r>
                      <a:r>
                        <a:rPr lang="lv-LV" sz="1300" b="1" dirty="0">
                          <a:effectLst/>
                        </a:rPr>
                        <a:t> i</a:t>
                      </a:r>
                      <a:r>
                        <a:rPr lang="en-GB" sz="1300" b="1" dirty="0" err="1">
                          <a:effectLst/>
                        </a:rPr>
                        <a:t>estāde</a:t>
                      </a:r>
                      <a:r>
                        <a:rPr lang="en-US" sz="1300" b="1" dirty="0">
                          <a:effectLst/>
                        </a:rPr>
                        <a:t>​</a:t>
                      </a:r>
                      <a:endParaRPr lang="en-US" sz="1000" b="1" i="0" dirty="0">
                        <a:solidFill>
                          <a:srgbClr val="000000"/>
                        </a:solidFill>
                        <a:effectLst/>
                      </a:endParaRPr>
                    </a:p>
                  </a:txBody>
                  <a:tcPr marL="67117" marR="67117" marT="33558" marB="33558" anchor="ctr"/>
                </a:tc>
                <a:tc>
                  <a:txBody>
                    <a:bodyPr/>
                    <a:lstStyle/>
                    <a:p>
                      <a:pPr marL="0" indent="0" algn="r" fontAlgn="base">
                        <a:buNone/>
                      </a:pPr>
                      <a:r>
                        <a:rPr lang="en-GB" sz="1300" b="1" dirty="0" err="1">
                          <a:effectLst/>
                        </a:rPr>
                        <a:t>Pedagogu</a:t>
                      </a:r>
                      <a:r>
                        <a:rPr lang="en-GB" sz="1300" b="1" dirty="0">
                          <a:effectLst/>
                        </a:rPr>
                        <a:t> </a:t>
                      </a:r>
                      <a:r>
                        <a:rPr lang="en-GB" sz="1300" b="1" dirty="0" err="1">
                          <a:effectLst/>
                        </a:rPr>
                        <a:t>skaits</a:t>
                      </a:r>
                      <a:r>
                        <a:rPr lang="en-GB" sz="1300" dirty="0">
                          <a:effectLst/>
                        </a:rPr>
                        <a:t>​</a:t>
                      </a:r>
                      <a:endParaRPr lang="en-GB" sz="1000" b="0" i="0" dirty="0">
                        <a:solidFill>
                          <a:srgbClr val="000000"/>
                        </a:solidFill>
                        <a:effectLst/>
                      </a:endParaRPr>
                    </a:p>
                  </a:txBody>
                  <a:tcPr marL="67117" marR="67117" marT="33558" marB="33558" anchor="ctr"/>
                </a:tc>
                <a:extLst>
                  <a:ext uri="{0D108BD9-81ED-4DB2-BD59-A6C34878D82A}">
                    <a16:rowId xmlns:a16="http://schemas.microsoft.com/office/drawing/2014/main" val="2734761659"/>
                  </a:ext>
                </a:extLst>
              </a:tr>
              <a:tr h="268467">
                <a:tc>
                  <a:txBody>
                    <a:bodyPr/>
                    <a:lstStyle/>
                    <a:p>
                      <a:pPr marL="0" indent="0" algn="l" fontAlgn="base">
                        <a:buNone/>
                      </a:pPr>
                      <a:r>
                        <a:rPr lang="en-GB" sz="1300">
                          <a:effectLst/>
                        </a:rPr>
                        <a:t>Skrīveru Mūzikas un mākslas skola</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dirty="0">
                          <a:effectLst/>
                        </a:rPr>
                        <a:t>8</a:t>
                      </a:r>
                      <a:r>
                        <a:rPr lang="en-US" sz="1300" dirty="0">
                          <a:effectLst/>
                        </a:rPr>
                        <a:t>​</a:t>
                      </a:r>
                      <a:endParaRPr lang="en-US" sz="1000" b="0" i="0" dirty="0">
                        <a:solidFill>
                          <a:srgbClr val="000000"/>
                        </a:solidFill>
                        <a:effectLst/>
                      </a:endParaRPr>
                    </a:p>
                  </a:txBody>
                  <a:tcPr marL="67117" marR="67117" marT="33558" marB="33558" anchor="ctr"/>
                </a:tc>
                <a:extLst>
                  <a:ext uri="{0D108BD9-81ED-4DB2-BD59-A6C34878D82A}">
                    <a16:rowId xmlns:a16="http://schemas.microsoft.com/office/drawing/2014/main" val="2974425169"/>
                  </a:ext>
                </a:extLst>
              </a:tr>
              <a:tr h="268467">
                <a:tc>
                  <a:txBody>
                    <a:bodyPr/>
                    <a:lstStyle/>
                    <a:p>
                      <a:pPr marL="0" indent="0" algn="l" fontAlgn="base">
                        <a:buNone/>
                      </a:pPr>
                      <a:r>
                        <a:rPr lang="en-GB" sz="1300">
                          <a:effectLst/>
                        </a:rPr>
                        <a:t>Aizkraukles novada vidusskola</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dirty="0">
                          <a:effectLst/>
                        </a:rPr>
                        <a:t>5</a:t>
                      </a:r>
                      <a:r>
                        <a:rPr lang="en-US" sz="1300" dirty="0">
                          <a:effectLst/>
                        </a:rPr>
                        <a:t>​</a:t>
                      </a:r>
                      <a:endParaRPr lang="en-US" sz="1000" b="0" i="0" dirty="0">
                        <a:solidFill>
                          <a:srgbClr val="000000"/>
                        </a:solidFill>
                        <a:effectLst/>
                      </a:endParaRPr>
                    </a:p>
                  </a:txBody>
                  <a:tcPr marL="67117" marR="67117" marT="33558" marB="33558" anchor="ctr"/>
                </a:tc>
                <a:extLst>
                  <a:ext uri="{0D108BD9-81ED-4DB2-BD59-A6C34878D82A}">
                    <a16:rowId xmlns:a16="http://schemas.microsoft.com/office/drawing/2014/main" val="2452485647"/>
                  </a:ext>
                </a:extLst>
              </a:tr>
              <a:tr h="268467">
                <a:tc>
                  <a:txBody>
                    <a:bodyPr/>
                    <a:lstStyle/>
                    <a:p>
                      <a:pPr marL="0" indent="0" algn="l" fontAlgn="base">
                        <a:buNone/>
                      </a:pPr>
                      <a:r>
                        <a:rPr lang="en-GB" sz="1300">
                          <a:effectLst/>
                        </a:rPr>
                        <a:t>Pļaviņu Mūzikas skola</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dirty="0">
                          <a:effectLst/>
                        </a:rPr>
                        <a:t>4</a:t>
                      </a:r>
                      <a:r>
                        <a:rPr lang="en-US" sz="1300" dirty="0">
                          <a:effectLst/>
                        </a:rPr>
                        <a:t>​</a:t>
                      </a:r>
                      <a:endParaRPr lang="en-US" sz="1000" b="0" i="0" dirty="0">
                        <a:solidFill>
                          <a:srgbClr val="000000"/>
                        </a:solidFill>
                        <a:effectLst/>
                      </a:endParaRPr>
                    </a:p>
                  </a:txBody>
                  <a:tcPr marL="67117" marR="67117" marT="33558" marB="33558" anchor="ctr"/>
                </a:tc>
                <a:extLst>
                  <a:ext uri="{0D108BD9-81ED-4DB2-BD59-A6C34878D82A}">
                    <a16:rowId xmlns:a16="http://schemas.microsoft.com/office/drawing/2014/main" val="454974936"/>
                  </a:ext>
                </a:extLst>
              </a:tr>
              <a:tr h="268467">
                <a:tc>
                  <a:txBody>
                    <a:bodyPr/>
                    <a:lstStyle/>
                    <a:p>
                      <a:pPr marL="0" indent="0" algn="l" fontAlgn="base">
                        <a:buNone/>
                      </a:pPr>
                      <a:r>
                        <a:rPr lang="en-GB" sz="1300">
                          <a:effectLst/>
                        </a:rPr>
                        <a:t>Kokneses Mūzikas skola</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a:effectLst/>
                        </a:rPr>
                        <a:t>3</a:t>
                      </a:r>
                      <a:r>
                        <a:rPr lang="en-US" sz="1300">
                          <a:effectLst/>
                        </a:rPr>
                        <a:t>​</a:t>
                      </a:r>
                      <a:endParaRPr lang="en-US" sz="1000" b="0" i="0">
                        <a:solidFill>
                          <a:srgbClr val="000000"/>
                        </a:solidFill>
                        <a:effectLst/>
                      </a:endParaRPr>
                    </a:p>
                  </a:txBody>
                  <a:tcPr marL="67117" marR="67117" marT="33558" marB="33558" anchor="ctr"/>
                </a:tc>
                <a:extLst>
                  <a:ext uri="{0D108BD9-81ED-4DB2-BD59-A6C34878D82A}">
                    <a16:rowId xmlns:a16="http://schemas.microsoft.com/office/drawing/2014/main" val="3750515006"/>
                  </a:ext>
                </a:extLst>
              </a:tr>
              <a:tr h="268467">
                <a:tc>
                  <a:txBody>
                    <a:bodyPr/>
                    <a:lstStyle/>
                    <a:p>
                      <a:pPr marL="0" indent="0" algn="l" fontAlgn="base">
                        <a:buNone/>
                      </a:pPr>
                      <a:r>
                        <a:rPr lang="en-GB" sz="1300">
                          <a:effectLst/>
                        </a:rPr>
                        <a:t>P. Barisona Aizkraukles Mūzikas skola</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a:effectLst/>
                        </a:rPr>
                        <a:t>3</a:t>
                      </a:r>
                      <a:r>
                        <a:rPr lang="en-US" sz="1300">
                          <a:effectLst/>
                        </a:rPr>
                        <a:t>​</a:t>
                      </a:r>
                      <a:endParaRPr lang="en-US" sz="1000" b="0" i="0">
                        <a:solidFill>
                          <a:srgbClr val="000000"/>
                        </a:solidFill>
                        <a:effectLst/>
                      </a:endParaRPr>
                    </a:p>
                  </a:txBody>
                  <a:tcPr marL="67117" marR="67117" marT="33558" marB="33558" anchor="ctr"/>
                </a:tc>
                <a:extLst>
                  <a:ext uri="{0D108BD9-81ED-4DB2-BD59-A6C34878D82A}">
                    <a16:rowId xmlns:a16="http://schemas.microsoft.com/office/drawing/2014/main" val="27829048"/>
                  </a:ext>
                </a:extLst>
              </a:tr>
              <a:tr h="268467">
                <a:tc>
                  <a:txBody>
                    <a:bodyPr/>
                    <a:lstStyle/>
                    <a:p>
                      <a:pPr marL="0" indent="0" algn="l" fontAlgn="base">
                        <a:buNone/>
                      </a:pPr>
                      <a:r>
                        <a:rPr lang="en-GB" sz="1300">
                          <a:effectLst/>
                        </a:rPr>
                        <a:t>Mazzalves pamatskola</a:t>
                      </a:r>
                      <a:r>
                        <a:rPr lang="en-US" sz="1300">
                          <a:effectLst/>
                        </a:rPr>
                        <a:t>​</a:t>
                      </a:r>
                      <a:endParaRPr lang="en-US" sz="1000" b="0" i="0">
                        <a:solidFill>
                          <a:srgbClr val="000000"/>
                        </a:solidFill>
                        <a:effectLst/>
                      </a:endParaRPr>
                    </a:p>
                  </a:txBody>
                  <a:tcPr marL="67117" marR="67117" marT="33558" marB="33558" anchor="ctr"/>
                </a:tc>
                <a:tc>
                  <a:txBody>
                    <a:bodyPr/>
                    <a:lstStyle/>
                    <a:p>
                      <a:pPr marL="0" indent="0" algn="r" fontAlgn="base">
                        <a:buNone/>
                      </a:pPr>
                      <a:r>
                        <a:rPr lang="en-GB" sz="1300" dirty="0">
                          <a:effectLst/>
                        </a:rPr>
                        <a:t>2</a:t>
                      </a:r>
                      <a:r>
                        <a:rPr lang="en-US" sz="1300" dirty="0">
                          <a:effectLst/>
                        </a:rPr>
                        <a:t>​</a:t>
                      </a:r>
                      <a:endParaRPr lang="en-US" sz="1000" b="0" i="0" dirty="0">
                        <a:solidFill>
                          <a:srgbClr val="000000"/>
                        </a:solidFill>
                        <a:effectLst/>
                      </a:endParaRPr>
                    </a:p>
                  </a:txBody>
                  <a:tcPr marL="67117" marR="67117" marT="33558" marB="33558" anchor="ctr"/>
                </a:tc>
                <a:extLst>
                  <a:ext uri="{0D108BD9-81ED-4DB2-BD59-A6C34878D82A}">
                    <a16:rowId xmlns:a16="http://schemas.microsoft.com/office/drawing/2014/main" val="1958157550"/>
                  </a:ext>
                </a:extLst>
              </a:tr>
            </a:tbl>
          </a:graphicData>
        </a:graphic>
      </p:graphicFrame>
      <p:sp>
        <p:nvSpPr>
          <p:cNvPr id="8" name="TextBox 7">
            <a:extLst>
              <a:ext uri="{FF2B5EF4-FFF2-40B4-BE49-F238E27FC236}">
                <a16:creationId xmlns:a16="http://schemas.microsoft.com/office/drawing/2014/main" id="{6F39CC62-070D-35BC-F527-86B0A859593F}"/>
              </a:ext>
            </a:extLst>
          </p:cNvPr>
          <p:cNvSpPr txBox="1"/>
          <p:nvPr/>
        </p:nvSpPr>
        <p:spPr>
          <a:xfrm>
            <a:off x="187036" y="4146017"/>
            <a:ext cx="6643256" cy="461665"/>
          </a:xfrm>
          <a:prstGeom prst="rect">
            <a:avLst/>
          </a:prstGeom>
          <a:noFill/>
        </p:spPr>
        <p:txBody>
          <a:bodyPr wrap="square">
            <a:spAutoFit/>
          </a:bodyPr>
          <a:lstStyle/>
          <a:p>
            <a:r>
              <a:rPr lang="lv-LV"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Pārējās</a:t>
            </a:r>
            <a:r>
              <a:rPr lang="en-GB"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desmit</a:t>
            </a:r>
            <a:r>
              <a:rPr lang="en-GB"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iestādēs</a:t>
            </a:r>
            <a:r>
              <a:rPr lang="en-GB"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norādīti</a:t>
            </a:r>
            <a:r>
              <a:rPr lang="en-GB"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viens</a:t>
            </a:r>
            <a:r>
              <a:rPr lang="en-GB"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vai</a:t>
            </a:r>
            <a:r>
              <a:rPr lang="en-GB" sz="1200" b="0" i="1" u="none" strike="noStrike" spc="0" dirty="0">
                <a:solidFill>
                  <a:srgbClr val="000000"/>
                </a:solidFill>
                <a:effectLst/>
                <a:latin typeface="Arial"/>
              </a:rPr>
              <a:t> divi </a:t>
            </a:r>
            <a:r>
              <a:rPr lang="en-GB" sz="1200" b="0" i="1" u="none" strike="noStrike" spc="0" dirty="0" err="1">
                <a:solidFill>
                  <a:srgbClr val="000000"/>
                </a:solidFill>
                <a:effectLst/>
                <a:latin typeface="Arial"/>
              </a:rPr>
              <a:t>pedagogi</a:t>
            </a:r>
            <a:r>
              <a:rPr lang="en-GB" sz="1200" b="0" i="1" u="none" strike="noStrike" spc="0" dirty="0">
                <a:solidFill>
                  <a:srgbClr val="000000"/>
                </a:solidFill>
                <a:effectLst/>
                <a:latin typeface="Arial"/>
              </a:rPr>
              <a:t>, kuru </a:t>
            </a:r>
            <a:r>
              <a:rPr lang="en-GB" sz="1200" b="0" i="1" u="none" strike="noStrike" spc="0" dirty="0" err="1">
                <a:solidFill>
                  <a:srgbClr val="000000"/>
                </a:solidFill>
                <a:effectLst/>
                <a:latin typeface="Arial"/>
              </a:rPr>
              <a:t>dzīvesvieta</a:t>
            </a:r>
            <a:r>
              <a:rPr lang="en-GB"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atrodas</a:t>
            </a:r>
            <a:r>
              <a:rPr lang="en-GB"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vairāk</a:t>
            </a:r>
            <a:r>
              <a:rPr lang="en-GB"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nekā</a:t>
            </a:r>
            <a:r>
              <a:rPr lang="en-GB" sz="1200" b="0" i="1" u="none" strike="noStrike" spc="0" dirty="0">
                <a:solidFill>
                  <a:srgbClr val="000000"/>
                </a:solidFill>
                <a:effectLst/>
                <a:latin typeface="Arial"/>
              </a:rPr>
              <a:t> 50 km no </a:t>
            </a:r>
            <a:r>
              <a:rPr lang="en-GB" sz="1200" b="0" i="1" u="none" strike="noStrike" spc="0" dirty="0" err="1">
                <a:solidFill>
                  <a:srgbClr val="000000"/>
                </a:solidFill>
                <a:effectLst/>
                <a:latin typeface="Arial"/>
              </a:rPr>
              <a:t>darba</a:t>
            </a:r>
            <a:r>
              <a:rPr lang="lv-LV" sz="1200" b="0" i="1" u="none" strike="noStrike" spc="0" dirty="0">
                <a:solidFill>
                  <a:srgbClr val="000000"/>
                </a:solidFill>
                <a:effectLst/>
                <a:latin typeface="Arial"/>
              </a:rPr>
              <a:t> </a:t>
            </a:r>
            <a:r>
              <a:rPr lang="en-GB" sz="1200" b="0" i="1" u="none" strike="noStrike" spc="0" dirty="0" err="1">
                <a:solidFill>
                  <a:srgbClr val="000000"/>
                </a:solidFill>
                <a:effectLst/>
                <a:latin typeface="Arial"/>
              </a:rPr>
              <a:t>vietas</a:t>
            </a:r>
            <a:r>
              <a:rPr lang="lv-LV" sz="1200" b="0" i="1" u="none" strike="noStrike" spc="0" dirty="0">
                <a:solidFill>
                  <a:srgbClr val="000000"/>
                </a:solidFill>
                <a:effectLst/>
                <a:latin typeface="Arial"/>
              </a:rPr>
              <a:t>.</a:t>
            </a:r>
            <a:r>
              <a:rPr lang="lv-LV" sz="1200" b="0" i="0" dirty="0">
                <a:solidFill>
                  <a:srgbClr val="000000"/>
                </a:solidFill>
                <a:effectLst/>
                <a:latin typeface="Arial"/>
              </a:rPr>
              <a:t>​</a:t>
            </a:r>
            <a:endParaRPr lang="lv-LV" sz="1200" dirty="0"/>
          </a:p>
        </p:txBody>
      </p:sp>
      <p:pic>
        <p:nvPicPr>
          <p:cNvPr id="10" name="Attēls 9">
            <a:extLst>
              <a:ext uri="{FF2B5EF4-FFF2-40B4-BE49-F238E27FC236}">
                <a16:creationId xmlns:a16="http://schemas.microsoft.com/office/drawing/2014/main" id="{3CB64C9F-9A8B-E0AE-C351-1B50124E798C}"/>
              </a:ext>
            </a:extLst>
          </p:cNvPr>
          <p:cNvPicPr>
            <a:picLocks noChangeAspect="1"/>
          </p:cNvPicPr>
          <p:nvPr/>
        </p:nvPicPr>
        <p:blipFill>
          <a:blip r:embed="rId2"/>
          <a:stretch>
            <a:fillRect/>
          </a:stretch>
        </p:blipFill>
        <p:spPr>
          <a:xfrm>
            <a:off x="8271164" y="4284517"/>
            <a:ext cx="810491" cy="810491"/>
          </a:xfrm>
          <a:prstGeom prst="rect">
            <a:avLst/>
          </a:prstGeom>
        </p:spPr>
      </p:pic>
    </p:spTree>
    <p:extLst>
      <p:ext uri="{BB962C8B-B14F-4D97-AF65-F5344CB8AC3E}">
        <p14:creationId xmlns:p14="http://schemas.microsoft.com/office/powerpoint/2010/main" val="3514036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irsraksts 2">
            <a:extLst>
              <a:ext uri="{FF2B5EF4-FFF2-40B4-BE49-F238E27FC236}">
                <a16:creationId xmlns:a16="http://schemas.microsoft.com/office/drawing/2014/main" id="{3A77DE24-A13F-299D-1FA5-578D0CD05B31}"/>
              </a:ext>
            </a:extLst>
          </p:cNvPr>
          <p:cNvSpPr>
            <a:spLocks noGrp="1"/>
          </p:cNvSpPr>
          <p:nvPr>
            <p:ph type="title"/>
          </p:nvPr>
        </p:nvSpPr>
        <p:spPr>
          <a:xfrm>
            <a:off x="291233" y="131618"/>
            <a:ext cx="8153111" cy="921327"/>
          </a:xfrm>
        </p:spPr>
        <p:txBody>
          <a:bodyPr/>
          <a:lstStyle/>
          <a:p>
            <a:r>
              <a:rPr lang="lv-LV" dirty="0"/>
              <a:t>Salīdzināmi pašvaldību modeļi​ transporta kompensācijai</a:t>
            </a:r>
          </a:p>
        </p:txBody>
      </p:sp>
      <p:graphicFrame>
        <p:nvGraphicFramePr>
          <p:cNvPr id="7" name="Tabula 6">
            <a:extLst>
              <a:ext uri="{FF2B5EF4-FFF2-40B4-BE49-F238E27FC236}">
                <a16:creationId xmlns:a16="http://schemas.microsoft.com/office/drawing/2014/main" id="{07EA855D-E259-32B4-9665-99BDA6F42585}"/>
              </a:ext>
            </a:extLst>
          </p:cNvPr>
          <p:cNvGraphicFramePr>
            <a:graphicFrameLocks noGrp="1"/>
          </p:cNvGraphicFramePr>
          <p:nvPr>
            <p:extLst>
              <p:ext uri="{D42A27DB-BD31-4B8C-83A1-F6EECF244321}">
                <p14:modId xmlns:p14="http://schemas.microsoft.com/office/powerpoint/2010/main" val="3767715712"/>
              </p:ext>
            </p:extLst>
          </p:nvPr>
        </p:nvGraphicFramePr>
        <p:xfrm>
          <a:off x="166256" y="1152525"/>
          <a:ext cx="8056419" cy="3598732"/>
        </p:xfrm>
        <a:graphic>
          <a:graphicData uri="http://schemas.openxmlformats.org/drawingml/2006/table">
            <a:tbl>
              <a:tblPr>
                <a:tableStyleId>{7DF58B0D-8A60-4CB6-A7E6-4737C9EE07F8}</a:tableStyleId>
              </a:tblPr>
              <a:tblGrid>
                <a:gridCol w="1364930">
                  <a:extLst>
                    <a:ext uri="{9D8B030D-6E8A-4147-A177-3AD203B41FA5}">
                      <a16:colId xmlns:a16="http://schemas.microsoft.com/office/drawing/2014/main" val="4092115245"/>
                    </a:ext>
                  </a:extLst>
                </a:gridCol>
                <a:gridCol w="2050441">
                  <a:extLst>
                    <a:ext uri="{9D8B030D-6E8A-4147-A177-3AD203B41FA5}">
                      <a16:colId xmlns:a16="http://schemas.microsoft.com/office/drawing/2014/main" val="2126984819"/>
                    </a:ext>
                  </a:extLst>
                </a:gridCol>
                <a:gridCol w="4641048">
                  <a:extLst>
                    <a:ext uri="{9D8B030D-6E8A-4147-A177-3AD203B41FA5}">
                      <a16:colId xmlns:a16="http://schemas.microsoft.com/office/drawing/2014/main" val="835508925"/>
                    </a:ext>
                  </a:extLst>
                </a:gridCol>
              </a:tblGrid>
              <a:tr h="187838">
                <a:tc>
                  <a:txBody>
                    <a:bodyPr/>
                    <a:lstStyle/>
                    <a:p>
                      <a:pPr marL="0" indent="0" algn="l" fontAlgn="base">
                        <a:buNone/>
                      </a:pPr>
                      <a:r>
                        <a:rPr lang="lv-LV" sz="800" b="1">
                          <a:effectLst/>
                        </a:rPr>
                        <a:t>Pašvaldība</a:t>
                      </a:r>
                      <a:r>
                        <a:rPr lang="en-US" sz="800" b="1">
                          <a:effectLst/>
                        </a:rPr>
                        <a:t>​</a:t>
                      </a:r>
                      <a:endParaRPr lang="en-US" sz="1000" b="1" i="0">
                        <a:solidFill>
                          <a:srgbClr val="000000"/>
                        </a:solidFill>
                        <a:effectLst/>
                      </a:endParaRPr>
                    </a:p>
                  </a:txBody>
                  <a:tcPr marL="62613" marR="62613" marT="31306" marB="31306" anchor="ctr"/>
                </a:tc>
                <a:tc>
                  <a:txBody>
                    <a:bodyPr/>
                    <a:lstStyle/>
                    <a:p>
                      <a:pPr marL="0" indent="0" algn="l" fontAlgn="base">
                        <a:buNone/>
                      </a:pPr>
                      <a:r>
                        <a:rPr lang="lv-LV" sz="800" b="1">
                          <a:effectLst/>
                        </a:rPr>
                        <a:t>Kam kompensē?</a:t>
                      </a:r>
                      <a:r>
                        <a:rPr lang="en-US" sz="800" b="1">
                          <a:effectLst/>
                        </a:rPr>
                        <a:t>​</a:t>
                      </a:r>
                      <a:endParaRPr lang="en-US" sz="1000" b="1" i="0">
                        <a:solidFill>
                          <a:srgbClr val="000000"/>
                        </a:solidFill>
                        <a:effectLst/>
                      </a:endParaRPr>
                    </a:p>
                  </a:txBody>
                  <a:tcPr marL="62613" marR="62613" marT="31306" marB="31306" anchor="ctr"/>
                </a:tc>
                <a:tc>
                  <a:txBody>
                    <a:bodyPr/>
                    <a:lstStyle/>
                    <a:p>
                      <a:pPr marL="0" indent="0" algn="l" fontAlgn="base">
                        <a:buNone/>
                      </a:pPr>
                      <a:r>
                        <a:rPr lang="lv-LV" sz="800" b="1" dirty="0">
                          <a:effectLst/>
                        </a:rPr>
                        <a:t>Kompensācijas modelis</a:t>
                      </a:r>
                      <a:r>
                        <a:rPr lang="en-US" sz="800" b="1" dirty="0">
                          <a:effectLst/>
                        </a:rPr>
                        <a:t>​</a:t>
                      </a:r>
                      <a:endParaRPr lang="en-US" sz="1000" b="1" i="0" dirty="0">
                        <a:solidFill>
                          <a:srgbClr val="000000"/>
                        </a:solidFill>
                        <a:effectLst/>
                      </a:endParaRPr>
                    </a:p>
                  </a:txBody>
                  <a:tcPr marL="62613" marR="62613" marT="31306" marB="31306" anchor="ctr"/>
                </a:tc>
                <a:extLst>
                  <a:ext uri="{0D108BD9-81ED-4DB2-BD59-A6C34878D82A}">
                    <a16:rowId xmlns:a16="http://schemas.microsoft.com/office/drawing/2014/main" val="3748804472"/>
                  </a:ext>
                </a:extLst>
              </a:tr>
              <a:tr h="1091110">
                <a:tc>
                  <a:txBody>
                    <a:bodyPr/>
                    <a:lstStyle/>
                    <a:p>
                      <a:pPr marL="0" indent="0" algn="l" fontAlgn="base">
                        <a:buNone/>
                      </a:pPr>
                      <a:r>
                        <a:rPr lang="lv-LV" sz="1200">
                          <a:effectLst/>
                        </a:rPr>
                        <a:t>Kuldīgas novads</a:t>
                      </a:r>
                      <a:r>
                        <a:rPr lang="en-US" sz="1200">
                          <a:effectLst/>
                        </a:rPr>
                        <a:t>​</a:t>
                      </a:r>
                      <a:endParaRPr lang="en-US" sz="1200" b="0" i="0">
                        <a:solidFill>
                          <a:srgbClr val="000000"/>
                        </a:solidFill>
                        <a:effectLst/>
                      </a:endParaRPr>
                    </a:p>
                  </a:txBody>
                  <a:tcPr marL="62613" marR="62613" marT="31306" marB="31306" anchor="ctr"/>
                </a:tc>
                <a:tc>
                  <a:txBody>
                    <a:bodyPr/>
                    <a:lstStyle/>
                    <a:p>
                      <a:pPr marL="0" indent="0" algn="l" fontAlgn="base">
                        <a:buNone/>
                      </a:pPr>
                      <a:r>
                        <a:rPr lang="lv-LV" sz="1200">
                          <a:effectLst/>
                        </a:rPr>
                        <a:t>Pedagogiem, kuru dzīvesvieta atrodas vismaz 50 km no izglītības iestādes</a:t>
                      </a:r>
                      <a:r>
                        <a:rPr lang="en-US" sz="1200">
                          <a:effectLst/>
                        </a:rPr>
                        <a:t>​</a:t>
                      </a:r>
                      <a:endParaRPr lang="en-US" sz="1200" b="0" i="0">
                        <a:solidFill>
                          <a:srgbClr val="000000"/>
                        </a:solidFill>
                        <a:effectLst/>
                      </a:endParaRPr>
                    </a:p>
                  </a:txBody>
                  <a:tcPr marL="62613" marR="62613" marT="31306" marB="31306" anchor="ctr"/>
                </a:tc>
                <a:tc>
                  <a:txBody>
                    <a:bodyPr/>
                    <a:lstStyle/>
                    <a:p>
                      <a:pPr marL="0" indent="0" algn="l" fontAlgn="base">
                        <a:buNone/>
                      </a:pPr>
                      <a:r>
                        <a:rPr lang="lv-LV" sz="1200" dirty="0">
                          <a:effectLst/>
                        </a:rPr>
                        <a:t>Sabiedriskā transporta izdevumus kompensē 100 % apmērā, nepārsniedzot 100 € mēnesī. Personīgā transporta izdevumus kompensē, ja sabiedriskais transports nav pieejams, nav savienojams ar darba laiku vai personīgais transports ir ekonomiski vai laika ziņā izdevīgāks.</a:t>
                      </a:r>
                      <a:r>
                        <a:rPr lang="en-US" sz="1200" dirty="0">
                          <a:effectLst/>
                        </a:rPr>
                        <a:t>​</a:t>
                      </a:r>
                      <a:endParaRPr lang="en-US" sz="1200" b="0" i="0" dirty="0">
                        <a:solidFill>
                          <a:srgbClr val="000000"/>
                        </a:solidFill>
                        <a:effectLst/>
                      </a:endParaRPr>
                    </a:p>
                  </a:txBody>
                  <a:tcPr marL="62613" marR="62613" marT="31306" marB="31306" anchor="ctr"/>
                </a:tc>
                <a:extLst>
                  <a:ext uri="{0D108BD9-81ED-4DB2-BD59-A6C34878D82A}">
                    <a16:rowId xmlns:a16="http://schemas.microsoft.com/office/drawing/2014/main" val="2407207666"/>
                  </a:ext>
                </a:extLst>
              </a:tr>
              <a:tr h="490505">
                <a:tc>
                  <a:txBody>
                    <a:bodyPr/>
                    <a:lstStyle/>
                    <a:p>
                      <a:pPr marL="0" indent="0" algn="l" fontAlgn="base">
                        <a:buNone/>
                      </a:pPr>
                      <a:r>
                        <a:rPr lang="lv-LV" sz="1200">
                          <a:effectLst/>
                        </a:rPr>
                        <a:t>Ogres novads</a:t>
                      </a:r>
                      <a:r>
                        <a:rPr lang="en-US" sz="1200">
                          <a:effectLst/>
                        </a:rPr>
                        <a:t>​</a:t>
                      </a:r>
                      <a:endParaRPr lang="en-US" sz="1200" b="0" i="0">
                        <a:solidFill>
                          <a:srgbClr val="000000"/>
                        </a:solidFill>
                        <a:effectLst/>
                      </a:endParaRPr>
                    </a:p>
                  </a:txBody>
                  <a:tcPr marL="62613" marR="62613" marT="31306" marB="31306" anchor="ctr"/>
                </a:tc>
                <a:tc>
                  <a:txBody>
                    <a:bodyPr/>
                    <a:lstStyle/>
                    <a:p>
                      <a:pPr marL="0" indent="0" algn="l" fontAlgn="base">
                        <a:buNone/>
                      </a:pPr>
                      <a:r>
                        <a:rPr lang="lv-LV" sz="1200">
                          <a:effectLst/>
                        </a:rPr>
                        <a:t>Profesionālās ievirzes pedagogiem – ja attālums pārsniedz 15 km; vispārējās izglītības pedagogiem – ja attālums pārsniedz 30 km</a:t>
                      </a:r>
                      <a:r>
                        <a:rPr lang="en-US" sz="1200">
                          <a:effectLst/>
                        </a:rPr>
                        <a:t>​</a:t>
                      </a:r>
                      <a:endParaRPr lang="en-US" sz="1200" b="0" i="0">
                        <a:solidFill>
                          <a:srgbClr val="000000"/>
                        </a:solidFill>
                        <a:effectLst/>
                      </a:endParaRPr>
                    </a:p>
                  </a:txBody>
                  <a:tcPr marL="62613" marR="62613" marT="31306" marB="31306" anchor="ctr"/>
                </a:tc>
                <a:tc>
                  <a:txBody>
                    <a:bodyPr/>
                    <a:lstStyle/>
                    <a:p>
                      <a:pPr marL="0" indent="0" algn="l" fontAlgn="base">
                        <a:buNone/>
                      </a:pPr>
                      <a:r>
                        <a:rPr lang="lv-LV" sz="1200" dirty="0">
                          <a:effectLst/>
                        </a:rPr>
                        <a:t>Kompensē 50 % no faktiskajiem transporta izdevumiem, bet ne vairāk kā 70 € mēnesī. Transporta kompensācijas regulējums piemērojams no 2027. gada 1. februāra.</a:t>
                      </a:r>
                      <a:r>
                        <a:rPr lang="en-US" sz="1200" dirty="0">
                          <a:effectLst/>
                        </a:rPr>
                        <a:t>​</a:t>
                      </a:r>
                      <a:endParaRPr lang="en-US" sz="1200" b="0" i="0" dirty="0">
                        <a:solidFill>
                          <a:srgbClr val="000000"/>
                        </a:solidFill>
                        <a:effectLst/>
                      </a:endParaRPr>
                    </a:p>
                  </a:txBody>
                  <a:tcPr marL="62613" marR="62613" marT="31306" marB="31306" anchor="ctr"/>
                </a:tc>
                <a:extLst>
                  <a:ext uri="{0D108BD9-81ED-4DB2-BD59-A6C34878D82A}">
                    <a16:rowId xmlns:a16="http://schemas.microsoft.com/office/drawing/2014/main" val="2980282015"/>
                  </a:ext>
                </a:extLst>
              </a:tr>
              <a:tr h="887012">
                <a:tc>
                  <a:txBody>
                    <a:bodyPr/>
                    <a:lstStyle/>
                    <a:p>
                      <a:pPr marL="0" indent="0" algn="l" fontAlgn="base">
                        <a:buNone/>
                      </a:pPr>
                      <a:r>
                        <a:rPr lang="lv-LV" sz="1200" dirty="0" err="1">
                          <a:effectLst/>
                        </a:rPr>
                        <a:t>Dienvidkurzemes</a:t>
                      </a:r>
                      <a:r>
                        <a:rPr lang="lv-LV" sz="1200" dirty="0">
                          <a:effectLst/>
                        </a:rPr>
                        <a:t> nov.</a:t>
                      </a:r>
                      <a:r>
                        <a:rPr lang="en-US" sz="1200" dirty="0">
                          <a:effectLst/>
                        </a:rPr>
                        <a:t>​</a:t>
                      </a:r>
                      <a:endParaRPr lang="en-US" sz="1200" b="0" i="0" dirty="0">
                        <a:solidFill>
                          <a:srgbClr val="000000"/>
                        </a:solidFill>
                        <a:effectLst/>
                      </a:endParaRPr>
                    </a:p>
                  </a:txBody>
                  <a:tcPr marL="62613" marR="62613" marT="31306" marB="31306" anchor="ctr"/>
                </a:tc>
                <a:tc>
                  <a:txBody>
                    <a:bodyPr/>
                    <a:lstStyle/>
                    <a:p>
                      <a:pPr marL="0" indent="0" algn="l" fontAlgn="base">
                        <a:buNone/>
                      </a:pPr>
                      <a:r>
                        <a:rPr lang="lv-LV" sz="1200" dirty="0">
                          <a:effectLst/>
                        </a:rPr>
                        <a:t>Pedagogiem, kuru dzīvesvieta atrodas vismaz 20 km no izglītības iestādes, vai pedagogiem, </a:t>
                      </a:r>
                      <a:r>
                        <a:rPr lang="lv-LV" sz="1200" b="1" dirty="0">
                          <a:effectLst/>
                        </a:rPr>
                        <a:t>kuri pieņemti ilgstoši vakantā amatā</a:t>
                      </a:r>
                      <a:r>
                        <a:rPr lang="en-US" sz="1200" b="1" dirty="0">
                          <a:effectLst/>
                        </a:rPr>
                        <a:t>​</a:t>
                      </a:r>
                      <a:endParaRPr lang="en-US" sz="1200" b="1" i="0" dirty="0">
                        <a:solidFill>
                          <a:srgbClr val="000000"/>
                        </a:solidFill>
                        <a:effectLst/>
                      </a:endParaRPr>
                    </a:p>
                  </a:txBody>
                  <a:tcPr marL="62613" marR="62613" marT="31306" marB="31306" anchor="ctr"/>
                </a:tc>
                <a:tc>
                  <a:txBody>
                    <a:bodyPr/>
                    <a:lstStyle/>
                    <a:p>
                      <a:pPr marL="0" indent="0" algn="l" fontAlgn="base">
                        <a:buNone/>
                      </a:pPr>
                      <a:r>
                        <a:rPr lang="lv-LV" sz="1200" dirty="0">
                          <a:effectLst/>
                        </a:rPr>
                        <a:t>Sabiedriskā transporta izdevumus kompensē 100 % apmērā. Par personīgā transporta izmantošanu maksā 0,17 € par katru faktiski nobraukto kilometru kontaktstundu nodrošināšanai.</a:t>
                      </a:r>
                      <a:r>
                        <a:rPr lang="en-US" sz="1200" dirty="0">
                          <a:effectLst/>
                        </a:rPr>
                        <a:t>​</a:t>
                      </a:r>
                      <a:endParaRPr lang="en-US" sz="1200" b="0" i="0" dirty="0">
                        <a:solidFill>
                          <a:srgbClr val="000000"/>
                        </a:solidFill>
                        <a:effectLst/>
                      </a:endParaRPr>
                    </a:p>
                  </a:txBody>
                  <a:tcPr marL="62613" marR="62613" marT="31306" marB="31306" anchor="ctr"/>
                </a:tc>
                <a:extLst>
                  <a:ext uri="{0D108BD9-81ED-4DB2-BD59-A6C34878D82A}">
                    <a16:rowId xmlns:a16="http://schemas.microsoft.com/office/drawing/2014/main" val="2232124168"/>
                  </a:ext>
                </a:extLst>
              </a:tr>
            </a:tbl>
          </a:graphicData>
        </a:graphic>
      </p:graphicFrame>
      <p:pic>
        <p:nvPicPr>
          <p:cNvPr id="9" name="Attēls 8">
            <a:extLst>
              <a:ext uri="{FF2B5EF4-FFF2-40B4-BE49-F238E27FC236}">
                <a16:creationId xmlns:a16="http://schemas.microsoft.com/office/drawing/2014/main" id="{5546DA75-06DF-C458-0A11-B0B6E826534F}"/>
              </a:ext>
            </a:extLst>
          </p:cNvPr>
          <p:cNvPicPr>
            <a:picLocks noChangeAspect="1"/>
          </p:cNvPicPr>
          <p:nvPr/>
        </p:nvPicPr>
        <p:blipFill>
          <a:blip r:embed="rId2"/>
          <a:stretch>
            <a:fillRect/>
          </a:stretch>
        </p:blipFill>
        <p:spPr>
          <a:xfrm>
            <a:off x="8271164" y="4284517"/>
            <a:ext cx="810491" cy="810491"/>
          </a:xfrm>
          <a:prstGeom prst="rect">
            <a:avLst/>
          </a:prstGeom>
        </p:spPr>
      </p:pic>
    </p:spTree>
    <p:extLst>
      <p:ext uri="{BB962C8B-B14F-4D97-AF65-F5344CB8AC3E}">
        <p14:creationId xmlns:p14="http://schemas.microsoft.com/office/powerpoint/2010/main" val="418026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irsraksts 2">
            <a:extLst>
              <a:ext uri="{FF2B5EF4-FFF2-40B4-BE49-F238E27FC236}">
                <a16:creationId xmlns:a16="http://schemas.microsoft.com/office/drawing/2014/main" id="{D72B8D38-1159-5230-C0B5-D48316DB552F}"/>
              </a:ext>
            </a:extLst>
          </p:cNvPr>
          <p:cNvSpPr>
            <a:spLocks noGrp="1"/>
          </p:cNvSpPr>
          <p:nvPr>
            <p:ph type="title"/>
          </p:nvPr>
        </p:nvSpPr>
        <p:spPr>
          <a:xfrm>
            <a:off x="86879" y="48492"/>
            <a:ext cx="8513330" cy="879763"/>
          </a:xfrm>
        </p:spPr>
        <p:txBody>
          <a:bodyPr/>
          <a:lstStyle/>
          <a:p>
            <a:r>
              <a:rPr lang="lv-LV" dirty="0"/>
              <a:t>Citi Latvijā izmantotie transporta kompensācijas risinājumi​</a:t>
            </a:r>
          </a:p>
        </p:txBody>
      </p:sp>
      <p:pic>
        <p:nvPicPr>
          <p:cNvPr id="6" name="Attēls 5">
            <a:extLst>
              <a:ext uri="{FF2B5EF4-FFF2-40B4-BE49-F238E27FC236}">
                <a16:creationId xmlns:a16="http://schemas.microsoft.com/office/drawing/2014/main" id="{02D596B6-F41D-10E6-9A8D-6DC4E837ABDF}"/>
              </a:ext>
            </a:extLst>
          </p:cNvPr>
          <p:cNvPicPr>
            <a:picLocks noChangeAspect="1"/>
          </p:cNvPicPr>
          <p:nvPr/>
        </p:nvPicPr>
        <p:blipFill>
          <a:blip r:embed="rId2"/>
          <a:stretch>
            <a:fillRect/>
          </a:stretch>
        </p:blipFill>
        <p:spPr>
          <a:xfrm>
            <a:off x="8271164" y="4284517"/>
            <a:ext cx="810491" cy="810491"/>
          </a:xfrm>
          <a:prstGeom prst="rect">
            <a:avLst/>
          </a:prstGeom>
        </p:spPr>
      </p:pic>
      <p:sp>
        <p:nvSpPr>
          <p:cNvPr id="7" name="Satura vietturis 2">
            <a:extLst>
              <a:ext uri="{FF2B5EF4-FFF2-40B4-BE49-F238E27FC236}">
                <a16:creationId xmlns:a16="http://schemas.microsoft.com/office/drawing/2014/main" id="{B85CB4B4-8203-0605-FE79-863297F33C99}"/>
              </a:ext>
            </a:extLst>
          </p:cNvPr>
          <p:cNvSpPr>
            <a:spLocks noGrp="1"/>
          </p:cNvSpPr>
          <p:nvPr/>
        </p:nvSpPr>
        <p:spPr>
          <a:xfrm>
            <a:off x="263236" y="1004456"/>
            <a:ext cx="8007928" cy="4090552"/>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v-LV" sz="5600" b="1" dirty="0">
                <a:latin typeface="Times New Roman" panose="02020603050405020304" pitchFamily="18" charset="0"/>
                <a:cs typeface="Times New Roman" panose="02020603050405020304" pitchFamily="18" charset="0"/>
              </a:rPr>
              <a:t>Plašāka pieejamība</a:t>
            </a:r>
          </a:p>
          <a:p>
            <a:pPr lvl="0"/>
            <a:r>
              <a:rPr lang="lv-LV" sz="5600" dirty="0">
                <a:latin typeface="Times New Roman" panose="02020603050405020304" pitchFamily="18" charset="0"/>
                <a:cs typeface="Times New Roman" panose="02020603050405020304" pitchFamily="18" charset="0"/>
              </a:rPr>
              <a:t>Ādažu un Ķekavas novadā kompensāciju iespējams saņemt jau no 5 km. </a:t>
            </a:r>
          </a:p>
          <a:p>
            <a:pPr lvl="0"/>
            <a:r>
              <a:rPr lang="lv-LV" sz="5600" dirty="0">
                <a:latin typeface="Times New Roman" panose="02020603050405020304" pitchFamily="18" charset="0"/>
                <a:cs typeface="Times New Roman" panose="02020603050405020304" pitchFamily="18" charset="0"/>
              </a:rPr>
              <a:t>Ropažu novadā personīgā transporta kompensācijas limits ir 50 € mēnesī. </a:t>
            </a:r>
          </a:p>
          <a:p>
            <a:pPr lvl="0"/>
            <a:r>
              <a:rPr lang="lv-LV" sz="5600" dirty="0">
                <a:latin typeface="Times New Roman" panose="02020603050405020304" pitchFamily="18" charset="0"/>
                <a:cs typeface="Times New Roman" panose="02020603050405020304" pitchFamily="18" charset="0"/>
              </a:rPr>
              <a:t>Smiltenes un Preiļu novadā izmanto 20 km vai 140 km nedēļā kritēriju. </a:t>
            </a:r>
          </a:p>
          <a:p>
            <a:pPr marL="0" indent="0">
              <a:buNone/>
            </a:pPr>
            <a:r>
              <a:rPr lang="lv-LV" sz="5600" b="1" dirty="0">
                <a:latin typeface="Times New Roman" panose="02020603050405020304" pitchFamily="18" charset="0"/>
                <a:cs typeface="Times New Roman" panose="02020603050405020304" pitchFamily="18" charset="0"/>
              </a:rPr>
              <a:t>Sabiedriskā transporta prioritāte</a:t>
            </a:r>
          </a:p>
          <a:p>
            <a:pPr lvl="0"/>
            <a:r>
              <a:rPr lang="lv-LV" sz="5600" dirty="0">
                <a:latin typeface="Times New Roman" panose="02020603050405020304" pitchFamily="18" charset="0"/>
                <a:cs typeface="Times New Roman" panose="02020603050405020304" pitchFamily="18" charset="0"/>
              </a:rPr>
              <a:t>Sabiedriskā transporta izdevumus vairākas pašvaldības sedz 100 % apmērā. </a:t>
            </a:r>
          </a:p>
          <a:p>
            <a:pPr lvl="0">
              <a:lnSpc>
                <a:spcPct val="120000"/>
              </a:lnSpc>
            </a:pPr>
            <a:r>
              <a:rPr lang="lv-LV" sz="5600" dirty="0">
                <a:latin typeface="Times New Roman" panose="02020603050405020304" pitchFamily="18" charset="0"/>
                <a:cs typeface="Times New Roman" panose="02020603050405020304" pitchFamily="18" charset="0"/>
              </a:rPr>
              <a:t>Personīgo auto kompensē, </a:t>
            </a:r>
            <a:r>
              <a:rPr lang="lv-LV" sz="5600" b="1" dirty="0">
                <a:latin typeface="Times New Roman" panose="02020603050405020304" pitchFamily="18" charset="0"/>
                <a:cs typeface="Times New Roman" panose="02020603050405020304" pitchFamily="18" charset="0"/>
              </a:rPr>
              <a:t>ja sabiedriskais transports nekursē vai nav savietojams ar pedagoga darba laiku. </a:t>
            </a:r>
          </a:p>
          <a:p>
            <a:pPr lvl="0"/>
            <a:r>
              <a:rPr lang="lv-LV" sz="5600" dirty="0">
                <a:latin typeface="Times New Roman" panose="02020603050405020304" pitchFamily="18" charset="0"/>
                <a:cs typeface="Times New Roman" panose="02020603050405020304" pitchFamily="18" charset="0"/>
              </a:rPr>
              <a:t>Jūrmala kompensē tikai sabiedriskā transporta izdevumus pedagogiem, kuri dzīvo ārpus pilsētas. </a:t>
            </a:r>
          </a:p>
          <a:p>
            <a:pPr marL="0" indent="0">
              <a:buNone/>
            </a:pPr>
            <a:r>
              <a:rPr lang="lv-LV" sz="5600" b="1" dirty="0">
                <a:latin typeface="Times New Roman" panose="02020603050405020304" pitchFamily="18" charset="0"/>
                <a:cs typeface="Times New Roman" panose="02020603050405020304" pitchFamily="18" charset="0"/>
              </a:rPr>
              <a:t>Kopīgie nosacījumi</a:t>
            </a:r>
          </a:p>
          <a:p>
            <a:pPr lvl="0"/>
            <a:r>
              <a:rPr lang="lv-LV" sz="5600" dirty="0">
                <a:latin typeface="Times New Roman" panose="02020603050405020304" pitchFamily="18" charset="0"/>
                <a:cs typeface="Times New Roman" panose="02020603050405020304" pitchFamily="18" charset="0"/>
              </a:rPr>
              <a:t>kompensē tikai faktiskās darba dienas; </a:t>
            </a:r>
          </a:p>
          <a:p>
            <a:pPr lvl="0"/>
            <a:r>
              <a:rPr lang="lv-LV" sz="5600" dirty="0">
                <a:latin typeface="Times New Roman" panose="02020603050405020304" pitchFamily="18" charset="0"/>
                <a:cs typeface="Times New Roman" panose="02020603050405020304" pitchFamily="18" charset="0"/>
              </a:rPr>
              <a:t>jāiesniedz iesniegums, pārskats un izdevumus apliecinoši dokumenti; </a:t>
            </a:r>
          </a:p>
          <a:p>
            <a:pPr lvl="0"/>
            <a:r>
              <a:rPr lang="lv-LV" sz="5600" dirty="0">
                <a:latin typeface="Times New Roman" panose="02020603050405020304" pitchFamily="18" charset="0"/>
                <a:cs typeface="Times New Roman" panose="02020603050405020304" pitchFamily="18" charset="0"/>
              </a:rPr>
              <a:t>nav pieļaujama dubulta izdevumu kompensēšana; </a:t>
            </a:r>
          </a:p>
          <a:p>
            <a:pPr lvl="0"/>
            <a:r>
              <a:rPr lang="lv-LV" sz="5600" dirty="0">
                <a:latin typeface="Times New Roman" panose="02020603050405020304" pitchFamily="18" charset="0"/>
                <a:cs typeface="Times New Roman" panose="02020603050405020304" pitchFamily="18" charset="0"/>
              </a:rPr>
              <a:t>izmaksas veic pašvaldības budžetā paredzēto līdzekļu ietvaros.</a:t>
            </a:r>
          </a:p>
          <a:p>
            <a:pPr marL="0" lvl="0" indent="0">
              <a:buNone/>
            </a:pPr>
            <a:r>
              <a:rPr lang="lv-LV" sz="4300" i="1" dirty="0">
                <a:latin typeface="Times New Roman" panose="02020603050405020304" pitchFamily="18" charset="0"/>
                <a:cs typeface="Times New Roman" panose="02020603050405020304" pitchFamily="18" charset="0"/>
              </a:rPr>
              <a:t>Lielākā daļa pašvaldību kompensāciju sasaista ar deklarēto vai faktisko dzīvesvietu, paredzot tiesības pārbaudīt faktisko dzīvesvietu.</a:t>
            </a:r>
          </a:p>
          <a:p>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8981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a vietturis 1">
            <a:extLst>
              <a:ext uri="{FF2B5EF4-FFF2-40B4-BE49-F238E27FC236}">
                <a16:creationId xmlns:a16="http://schemas.microsoft.com/office/drawing/2014/main" id="{E0E8CE16-CDE6-C5F3-F2EA-B2AC7A18FF3F}"/>
              </a:ext>
            </a:extLst>
          </p:cNvPr>
          <p:cNvSpPr>
            <a:spLocks noGrp="1"/>
          </p:cNvSpPr>
          <p:nvPr>
            <p:ph type="body" idx="1"/>
          </p:nvPr>
        </p:nvSpPr>
        <p:spPr>
          <a:xfrm>
            <a:off x="215182" y="931732"/>
            <a:ext cx="8208817" cy="702000"/>
          </a:xfrm>
        </p:spPr>
        <p:txBody>
          <a:bodyPr/>
          <a:lstStyle/>
          <a:p>
            <a:pPr marL="152400" indent="0">
              <a:buNone/>
            </a:pPr>
            <a:r>
              <a:rPr lang="lv-LV" dirty="0"/>
              <a:t>Aizkraukles novadā identificēti 39 pedagogu gadījumi, kuros dzīvesvieta atrodas vairāk nekā 50 km no darbavietas. Pirms modeļa ieviešanas jā nepieciešams noskaidrot unikālo pedagogu skaitu, faktiski izmantoto transportu un prognozējamo ietekmi uz pašvaldības budžetu.</a:t>
            </a:r>
          </a:p>
        </p:txBody>
      </p:sp>
      <p:sp>
        <p:nvSpPr>
          <p:cNvPr id="3" name="Virsraksts 2">
            <a:extLst>
              <a:ext uri="{FF2B5EF4-FFF2-40B4-BE49-F238E27FC236}">
                <a16:creationId xmlns:a16="http://schemas.microsoft.com/office/drawing/2014/main" id="{CAFAB3B6-8294-D5DE-2CCD-98360A84DDCD}"/>
              </a:ext>
            </a:extLst>
          </p:cNvPr>
          <p:cNvSpPr>
            <a:spLocks noGrp="1"/>
          </p:cNvSpPr>
          <p:nvPr>
            <p:ph type="title"/>
          </p:nvPr>
        </p:nvSpPr>
        <p:spPr>
          <a:xfrm>
            <a:off x="318218" y="118787"/>
            <a:ext cx="7704000" cy="702000"/>
          </a:xfrm>
        </p:spPr>
        <p:txBody>
          <a:bodyPr/>
          <a:lstStyle/>
          <a:p>
            <a:r>
              <a:rPr lang="lv-LV" dirty="0"/>
              <a:t>Secinājumi – par </a:t>
            </a:r>
            <a:r>
              <a:rPr lang="lv-LV"/>
              <a:t>transporta kompensāciju</a:t>
            </a:r>
            <a:endParaRPr lang="lv-LV" dirty="0"/>
          </a:p>
        </p:txBody>
      </p:sp>
      <p:pic>
        <p:nvPicPr>
          <p:cNvPr id="5" name="Attēls 4">
            <a:extLst>
              <a:ext uri="{FF2B5EF4-FFF2-40B4-BE49-F238E27FC236}">
                <a16:creationId xmlns:a16="http://schemas.microsoft.com/office/drawing/2014/main" id="{2E0ABB63-B10C-DFEB-627F-BA4890545BDA}"/>
              </a:ext>
            </a:extLst>
          </p:cNvPr>
          <p:cNvPicPr>
            <a:picLocks noChangeAspect="1"/>
          </p:cNvPicPr>
          <p:nvPr/>
        </p:nvPicPr>
        <p:blipFill>
          <a:blip r:embed="rId2"/>
          <a:stretch>
            <a:fillRect/>
          </a:stretch>
        </p:blipFill>
        <p:spPr>
          <a:xfrm>
            <a:off x="8271164" y="4284517"/>
            <a:ext cx="810491" cy="810491"/>
          </a:xfrm>
          <a:prstGeom prst="rect">
            <a:avLst/>
          </a:prstGeom>
        </p:spPr>
      </p:pic>
      <p:sp>
        <p:nvSpPr>
          <p:cNvPr id="6" name="Satura vietturis 2">
            <a:extLst>
              <a:ext uri="{FF2B5EF4-FFF2-40B4-BE49-F238E27FC236}">
                <a16:creationId xmlns:a16="http://schemas.microsoft.com/office/drawing/2014/main" id="{B05C9B18-F30C-4D09-11EB-6C5796CF5437}"/>
              </a:ext>
            </a:extLst>
          </p:cNvPr>
          <p:cNvSpPr>
            <a:spLocks noGrp="1"/>
          </p:cNvSpPr>
          <p:nvPr/>
        </p:nvSpPr>
        <p:spPr>
          <a:xfrm>
            <a:off x="318218" y="1703114"/>
            <a:ext cx="8105781" cy="3391893"/>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lv-LV" dirty="0">
                <a:latin typeface="Times New Roman" panose="02020603050405020304" pitchFamily="18" charset="0"/>
                <a:cs typeface="Times New Roman" panose="02020603050405020304" pitchFamily="18" charset="0"/>
              </a:rPr>
              <a:t>Mērķētais reģionālās mobilitātes modelis</a:t>
            </a:r>
          </a:p>
          <a:p>
            <a:pPr lvl="0"/>
            <a:r>
              <a:rPr lang="lv-LV" dirty="0">
                <a:latin typeface="Times New Roman" panose="02020603050405020304" pitchFamily="18" charset="0"/>
                <a:cs typeface="Times New Roman" panose="02020603050405020304" pitchFamily="18" charset="0"/>
              </a:rPr>
              <a:t>tiesības uz kompensāciju no 50 km vienā virzienā; </a:t>
            </a:r>
          </a:p>
          <a:p>
            <a:pPr lvl="0"/>
            <a:r>
              <a:rPr lang="lv-LV" dirty="0">
                <a:latin typeface="Times New Roman" panose="02020603050405020304" pitchFamily="18" charset="0"/>
                <a:cs typeface="Times New Roman" panose="02020603050405020304" pitchFamily="18" charset="0"/>
              </a:rPr>
              <a:t>sabiedriskā transporta izmaksas - 100 %; </a:t>
            </a:r>
          </a:p>
          <a:p>
            <a:pPr lvl="0">
              <a:lnSpc>
                <a:spcPct val="120000"/>
              </a:lnSpc>
            </a:pPr>
            <a:r>
              <a:rPr lang="lv-LV" dirty="0">
                <a:latin typeface="Times New Roman" panose="02020603050405020304" pitchFamily="18" charset="0"/>
                <a:cs typeface="Times New Roman" panose="02020603050405020304" pitchFamily="18" charset="0"/>
              </a:rPr>
              <a:t>personīgā auto izmaksas - tikai tad, ja sabiedriskais transports nav pieejams vai nav savietojams ar darba laiku; </a:t>
            </a:r>
          </a:p>
          <a:p>
            <a:pPr lvl="0"/>
            <a:r>
              <a:rPr lang="lv-LV" dirty="0">
                <a:latin typeface="Times New Roman" panose="02020603050405020304" pitchFamily="18" charset="0"/>
                <a:cs typeface="Times New Roman" panose="02020603050405020304" pitchFamily="18" charset="0"/>
              </a:rPr>
              <a:t>kompensācija pēc vienotas kilometra likmes vai procentos no faktiskajiem izdevumiem; </a:t>
            </a:r>
          </a:p>
          <a:p>
            <a:pPr lvl="0"/>
            <a:r>
              <a:rPr lang="lv-LV" dirty="0">
                <a:latin typeface="Times New Roman" panose="02020603050405020304" pitchFamily="18" charset="0"/>
                <a:cs typeface="Times New Roman" panose="02020603050405020304" pitchFamily="18" charset="0"/>
              </a:rPr>
              <a:t>mēneša limits, piemēram, 70 - 100 €; </a:t>
            </a:r>
          </a:p>
          <a:p>
            <a:pPr lvl="0">
              <a:lnSpc>
                <a:spcPct val="120000"/>
              </a:lnSpc>
            </a:pPr>
            <a:r>
              <a:rPr lang="lv-LV" dirty="0">
                <a:latin typeface="Times New Roman" panose="02020603050405020304" pitchFamily="18" charset="0"/>
                <a:cs typeface="Times New Roman" panose="02020603050405020304" pitchFamily="18" charset="0"/>
              </a:rPr>
              <a:t>prioritāte pedagogiem deficīta mācību priekšmetos, atbalsta personālam un profesionālās ievirzes pedagogiem; </a:t>
            </a:r>
          </a:p>
          <a:p>
            <a:pPr lvl="0"/>
            <a:r>
              <a:rPr lang="lv-LV" dirty="0">
                <a:latin typeface="Times New Roman" panose="02020603050405020304" pitchFamily="18" charset="0"/>
                <a:cs typeface="Times New Roman" panose="02020603050405020304" pitchFamily="18" charset="0"/>
              </a:rPr>
              <a:t>apmaksa tikai par dienām, kad pedagogs faktiski strādājis klātienē; </a:t>
            </a:r>
          </a:p>
          <a:p>
            <a:pPr lvl="0"/>
            <a:r>
              <a:rPr lang="lv-LV" dirty="0">
                <a:latin typeface="Times New Roman" panose="02020603050405020304" pitchFamily="18" charset="0"/>
                <a:cs typeface="Times New Roman" panose="02020603050405020304" pitchFamily="18" charset="0"/>
              </a:rPr>
              <a:t>izslēgta dubulta izdevumu kompensēšana.</a:t>
            </a:r>
          </a:p>
        </p:txBody>
      </p:sp>
    </p:spTree>
    <p:extLst>
      <p:ext uri="{BB962C8B-B14F-4D97-AF65-F5344CB8AC3E}">
        <p14:creationId xmlns:p14="http://schemas.microsoft.com/office/powerpoint/2010/main" val="2962251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32"/>
          <p:cNvSpPr txBox="1">
            <a:spLocks noGrp="1"/>
          </p:cNvSpPr>
          <p:nvPr>
            <p:ph type="title"/>
          </p:nvPr>
        </p:nvSpPr>
        <p:spPr>
          <a:xfrm>
            <a:off x="3360875" y="2232350"/>
            <a:ext cx="5783100" cy="1912500"/>
          </a:xfrm>
          <a:prstGeom prst="rect">
            <a:avLst/>
          </a:prstGeom>
        </p:spPr>
        <p:txBody>
          <a:bodyPr spcFirstLastPara="1" wrap="square" lIns="91425" tIns="91425" rIns="731500" bIns="91425" anchor="ctr" anchorCtr="0">
            <a:noAutofit/>
          </a:bodyPr>
          <a:lstStyle/>
          <a:p>
            <a:pPr marL="0" lvl="0" indent="0" algn="l" rtl="0">
              <a:spcBef>
                <a:spcPts val="0"/>
              </a:spcBef>
              <a:spcAft>
                <a:spcPts val="0"/>
              </a:spcAft>
              <a:buNone/>
            </a:pPr>
            <a:r>
              <a:rPr lang="lv-LV" dirty="0"/>
              <a:t>Diskusijas? Ieteikumi?</a:t>
            </a:r>
            <a:endParaRPr dirty="0"/>
          </a:p>
        </p:txBody>
      </p:sp>
      <p:sp>
        <p:nvSpPr>
          <p:cNvPr id="3" name="Virsraksts 2">
            <a:extLst>
              <a:ext uri="{FF2B5EF4-FFF2-40B4-BE49-F238E27FC236}">
                <a16:creationId xmlns:a16="http://schemas.microsoft.com/office/drawing/2014/main" id="{FEC198CF-D72C-A6F0-EB64-6C2FEFA6186F}"/>
              </a:ext>
            </a:extLst>
          </p:cNvPr>
          <p:cNvSpPr>
            <a:spLocks noGrp="1"/>
          </p:cNvSpPr>
          <p:nvPr>
            <p:ph type="title" idx="2"/>
          </p:nvPr>
        </p:nvSpPr>
        <p:spPr>
          <a:xfrm>
            <a:off x="651164" y="1052400"/>
            <a:ext cx="4351911" cy="975900"/>
          </a:xfrm>
        </p:spPr>
        <p:txBody>
          <a:bodyPr/>
          <a:lstStyle/>
          <a:p>
            <a:r>
              <a:rPr lang="lv-LV" dirty="0"/>
              <a:t>Paldies</a:t>
            </a:r>
          </a:p>
        </p:txBody>
      </p:sp>
      <p:pic>
        <p:nvPicPr>
          <p:cNvPr id="5" name="Attēls 4">
            <a:extLst>
              <a:ext uri="{FF2B5EF4-FFF2-40B4-BE49-F238E27FC236}">
                <a16:creationId xmlns:a16="http://schemas.microsoft.com/office/drawing/2014/main" id="{22793483-D313-1055-E1C6-5C90D1B6361E}"/>
              </a:ext>
            </a:extLst>
          </p:cNvPr>
          <p:cNvPicPr>
            <a:picLocks noChangeAspect="1"/>
          </p:cNvPicPr>
          <p:nvPr/>
        </p:nvPicPr>
        <p:blipFill>
          <a:blip r:embed="rId3"/>
          <a:stretch>
            <a:fillRect/>
          </a:stretch>
        </p:blipFill>
        <p:spPr>
          <a:xfrm>
            <a:off x="8271164" y="4284517"/>
            <a:ext cx="810491" cy="810491"/>
          </a:xfrm>
          <a:prstGeom prst="rect">
            <a:avLst/>
          </a:prstGeom>
        </p:spPr>
      </p:pic>
      <p:pic>
        <p:nvPicPr>
          <p:cNvPr id="6" name="Attēls 5" descr="Sketch Book on the road - Karen Oliver's Fine Art">
            <a:extLst>
              <a:ext uri="{FF2B5EF4-FFF2-40B4-BE49-F238E27FC236}">
                <a16:creationId xmlns:a16="http://schemas.microsoft.com/office/drawing/2014/main" id="{CFBC17D1-4CA7-E48F-F65D-CBEB8B0FE0A3}"/>
              </a:ext>
            </a:extLst>
          </p:cNvPr>
          <p:cNvPicPr>
            <a:picLocks noChangeAspect="1"/>
          </p:cNvPicPr>
          <p:nvPr/>
        </p:nvPicPr>
        <p:blipFill>
          <a:blip r:embed="rId4"/>
          <a:stretch>
            <a:fillRect/>
          </a:stretch>
        </p:blipFill>
        <p:spPr>
          <a:xfrm>
            <a:off x="521698" y="2078181"/>
            <a:ext cx="1956140" cy="2799485"/>
          </a:xfrm>
          <a:prstGeom prst="rect">
            <a:avLst/>
          </a:prstGeom>
        </p:spPr>
      </p:pic>
      <p:sp>
        <p:nvSpPr>
          <p:cNvPr id="7" name="TextBox 6">
            <a:extLst>
              <a:ext uri="{FF2B5EF4-FFF2-40B4-BE49-F238E27FC236}">
                <a16:creationId xmlns:a16="http://schemas.microsoft.com/office/drawing/2014/main" id="{0BD2FB56-1150-3102-47FD-9CA34347B034}"/>
              </a:ext>
            </a:extLst>
          </p:cNvPr>
          <p:cNvSpPr txBox="1"/>
          <p:nvPr/>
        </p:nvSpPr>
        <p:spPr>
          <a:xfrm>
            <a:off x="2985655" y="4689762"/>
            <a:ext cx="5285509" cy="276999"/>
          </a:xfrm>
          <a:prstGeom prst="rect">
            <a:avLst/>
          </a:prstGeom>
          <a:noFill/>
        </p:spPr>
        <p:txBody>
          <a:bodyPr wrap="square" rtlCol="0">
            <a:spAutoFit/>
          </a:bodyPr>
          <a:lstStyle/>
          <a:p>
            <a:r>
              <a:rPr lang="lv-LV" sz="1200" dirty="0"/>
              <a:t>Attēli no </a:t>
            </a:r>
            <a:r>
              <a:rPr lang="lv-LV" sz="1200" dirty="0" err="1">
                <a:hlinkClick r:id="rId5"/>
              </a:rPr>
              <a:t>Sketch</a:t>
            </a:r>
            <a:r>
              <a:rPr lang="lv-LV" sz="1200" dirty="0">
                <a:hlinkClick r:id="rId5"/>
              </a:rPr>
              <a:t> </a:t>
            </a:r>
            <a:r>
              <a:rPr lang="lv-LV" sz="1200" dirty="0" err="1">
                <a:hlinkClick r:id="rId5"/>
              </a:rPr>
              <a:t>Book</a:t>
            </a:r>
            <a:r>
              <a:rPr lang="lv-LV" sz="1200" dirty="0">
                <a:hlinkClick r:id="rId5"/>
              </a:rPr>
              <a:t> </a:t>
            </a:r>
            <a:r>
              <a:rPr lang="lv-LV" sz="1200" dirty="0" err="1">
                <a:hlinkClick r:id="rId5"/>
              </a:rPr>
              <a:t>on</a:t>
            </a:r>
            <a:r>
              <a:rPr lang="lv-LV" sz="1200" dirty="0">
                <a:hlinkClick r:id="rId5"/>
              </a:rPr>
              <a:t> </a:t>
            </a:r>
            <a:r>
              <a:rPr lang="lv-LV" sz="1200" dirty="0" err="1">
                <a:hlinkClick r:id="rId5"/>
              </a:rPr>
              <a:t>the</a:t>
            </a:r>
            <a:r>
              <a:rPr lang="lv-LV" sz="1200" dirty="0">
                <a:hlinkClick r:id="rId5"/>
              </a:rPr>
              <a:t> </a:t>
            </a:r>
            <a:r>
              <a:rPr lang="lv-LV" sz="1200" dirty="0" err="1">
                <a:hlinkClick r:id="rId5"/>
              </a:rPr>
              <a:t>road</a:t>
            </a:r>
            <a:r>
              <a:rPr lang="lv-LV" sz="1200" dirty="0">
                <a:hlinkClick r:id="rId5"/>
              </a:rPr>
              <a:t> - </a:t>
            </a:r>
            <a:r>
              <a:rPr lang="lv-LV" sz="1200" dirty="0" err="1">
                <a:hlinkClick r:id="rId5"/>
              </a:rPr>
              <a:t>Karen</a:t>
            </a:r>
            <a:r>
              <a:rPr lang="lv-LV" sz="1200" dirty="0">
                <a:hlinkClick r:id="rId5"/>
              </a:rPr>
              <a:t> </a:t>
            </a:r>
            <a:r>
              <a:rPr lang="lv-LV" sz="1200" dirty="0" err="1">
                <a:hlinkClick r:id="rId5"/>
              </a:rPr>
              <a:t>Oliver's</a:t>
            </a:r>
            <a:r>
              <a:rPr lang="lv-LV" sz="1200" dirty="0">
                <a:hlinkClick r:id="rId5"/>
              </a:rPr>
              <a:t> </a:t>
            </a:r>
            <a:r>
              <a:rPr lang="lv-LV" sz="1200" dirty="0" err="1">
                <a:hlinkClick r:id="rId5"/>
              </a:rPr>
              <a:t>Fine</a:t>
            </a:r>
            <a:r>
              <a:rPr lang="lv-LV" sz="1200" dirty="0">
                <a:hlinkClick r:id="rId5"/>
              </a:rPr>
              <a:t> Art</a:t>
            </a:r>
            <a:endParaRPr lang="lv-LV" sz="1200" dirty="0"/>
          </a:p>
        </p:txBody>
      </p:sp>
    </p:spTree>
  </p:cSld>
  <p:clrMapOvr>
    <a:masterClrMapping/>
  </p:clrMapOvr>
</p:sld>
</file>

<file path=ppt/theme/theme1.xml><?xml version="1.0" encoding="utf-8"?>
<a:theme xmlns:a="http://schemas.openxmlformats.org/drawingml/2006/main" name="Social Market Economy Proposal by Slidesgo">
  <a:themeElements>
    <a:clrScheme name="Simple Light">
      <a:dk1>
        <a:srgbClr val="191919"/>
      </a:dk1>
      <a:lt1>
        <a:srgbClr val="FFFFFF"/>
      </a:lt1>
      <a:dk2>
        <a:srgbClr val="EDEDE9"/>
      </a:dk2>
      <a:lt2>
        <a:srgbClr val="D6CCC2"/>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1128</Words>
  <Application>Microsoft Office PowerPoint</Application>
  <PresentationFormat>Slaidrāde ekrānā (16:9)</PresentationFormat>
  <Paragraphs>121</Paragraphs>
  <Slides>11</Slides>
  <Notes>5</Notes>
  <HiddenSlides>0</HiddenSlides>
  <MMClips>0</MMClips>
  <ScaleCrop>false</ScaleCrop>
  <HeadingPairs>
    <vt:vector size="6" baseType="variant">
      <vt:variant>
        <vt:lpstr>Lietotie fonti</vt:lpstr>
      </vt:variant>
      <vt:variant>
        <vt:i4>6</vt:i4>
      </vt:variant>
      <vt:variant>
        <vt:lpstr>Dizains</vt:lpstr>
      </vt:variant>
      <vt:variant>
        <vt:i4>1</vt:i4>
      </vt:variant>
      <vt:variant>
        <vt:lpstr>Slaidu virsraksti</vt:lpstr>
      </vt:variant>
      <vt:variant>
        <vt:i4>11</vt:i4>
      </vt:variant>
    </vt:vector>
  </HeadingPairs>
  <TitlesOfParts>
    <vt:vector size="18" baseType="lpstr">
      <vt:lpstr>Arial</vt:lpstr>
      <vt:lpstr>Times New Roman</vt:lpstr>
      <vt:lpstr>Open Sans</vt:lpstr>
      <vt:lpstr>Raleway</vt:lpstr>
      <vt:lpstr>Nunito Light</vt:lpstr>
      <vt:lpstr>Archivo</vt:lpstr>
      <vt:lpstr>Social Market Economy Proposal by Slidesgo</vt:lpstr>
      <vt:lpstr>Par  iespējamiem pašvaldības atbalsta pasākumiem izglītības iestādēm</vt:lpstr>
      <vt:lpstr>Par  iespējamiem pašvaldības atbalsta pasākumiem izglītības iestādēm</vt:lpstr>
      <vt:lpstr>Ceļa izdevumu kompensācija</vt:lpstr>
      <vt:lpstr>Personīgā transportlīdzekļa izmantošanas izdevumu kompensācijas noteikumi </vt:lpstr>
      <vt:lpstr>Dzīvojamās telpas īre</vt:lpstr>
      <vt:lpstr>Pedagogu mobilitāte Aizkraukles novada izglītības iestādēs​</vt:lpstr>
      <vt:lpstr>Apkopotie dati</vt:lpstr>
      <vt:lpstr>Salīdzināmi pašvaldību modeļi​ transporta kompensācijai</vt:lpstr>
      <vt:lpstr>Citi Latvijā izmantotie transporta kompensācijas risinājumi​</vt:lpstr>
      <vt:lpstr>Secinājumi – par transporta kompensāciju</vt:lpstr>
      <vt:lpstr>Diskusijas? Ieteikumi?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Daiga Naroga</dc:creator>
  <cp:lastModifiedBy>Daiga Naroga</cp:lastModifiedBy>
  <cp:revision>1</cp:revision>
  <dcterms:modified xsi:type="dcterms:W3CDTF">2026-09-23T16:38:57Z</dcterms:modified>
</cp:coreProperties>
</file>