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5"/>
  </p:notesMasterIdLst>
  <p:sldIdLst>
    <p:sldId id="256" r:id="rId2"/>
    <p:sldId id="257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260" r:id="rId14"/>
  </p:sldIdLst>
  <p:sldSz cx="9144000" cy="5143500" type="screen16x9"/>
  <p:notesSz cx="6858000" cy="9144000"/>
  <p:embeddedFontLst>
    <p:embeddedFont>
      <p:font typeface="Archivo" panose="020B0604020202020204" charset="-7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5393CD-3CD9-4EAF-BF16-048AC04B116B}" v="4" dt="2026-09-08T14:09:37.457"/>
  </p1510:revLst>
</p1510:revInfo>
</file>

<file path=ppt/tableStyles.xml><?xml version="1.0" encoding="utf-8"?>
<a:tblStyleLst xmlns:a="http://schemas.openxmlformats.org/drawingml/2006/main" def="{7DF58B0D-8A60-4CB6-A7E6-4737C9EE07F8}">
  <a:tblStyle styleId="{7DF58B0D-8A60-4CB6-A7E6-4737C9EE07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DC1E412-7BFA-428D-B162-C2E639A39E6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9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īne Balta" userId="4393e62d-7e23-478f-a312-5c9dc6fdc70b" providerId="ADAL" clId="{DD80745E-DC85-494E-8A29-78BC9793DC95}"/>
    <pc:docChg chg="modSld">
      <pc:chgData name="Kristīne Balta" userId="4393e62d-7e23-478f-a312-5c9dc6fdc70b" providerId="ADAL" clId="{DD80745E-DC85-494E-8A29-78BC9793DC95}" dt="2026-09-08T14:09:37.457" v="3" actId="767"/>
      <pc:docMkLst>
        <pc:docMk/>
      </pc:docMkLst>
      <pc:sldChg chg="addSp modSp">
        <pc:chgData name="Kristīne Balta" userId="4393e62d-7e23-478f-a312-5c9dc6fdc70b" providerId="ADAL" clId="{DD80745E-DC85-494E-8A29-78BC9793DC95}" dt="2026-09-08T14:01:58.128" v="1" actId="767"/>
        <pc:sldMkLst>
          <pc:docMk/>
          <pc:sldMk cId="2892189336" sldId="304"/>
        </pc:sldMkLst>
        <pc:spChg chg="add mod">
          <ac:chgData name="Kristīne Balta" userId="4393e62d-7e23-478f-a312-5c9dc6fdc70b" providerId="ADAL" clId="{DD80745E-DC85-494E-8A29-78BC9793DC95}" dt="2026-09-08T14:01:58.128" v="1" actId="767"/>
          <ac:spMkLst>
            <pc:docMk/>
            <pc:sldMk cId="2892189336" sldId="304"/>
            <ac:spMk id="12" creationId="{4E93E144-10B8-C26F-3537-54185C808AC0}"/>
          </ac:spMkLst>
        </pc:spChg>
        <pc:graphicFrameChg chg="add mod">
          <ac:chgData name="Kristīne Balta" userId="4393e62d-7e23-478f-a312-5c9dc6fdc70b" providerId="ADAL" clId="{DD80745E-DC85-494E-8A29-78BC9793DC95}" dt="2026-09-08T13:59:53.623" v="0"/>
          <ac:graphicFrameMkLst>
            <pc:docMk/>
            <pc:sldMk cId="2892189336" sldId="304"/>
            <ac:graphicFrameMk id="5" creationId="{9287BA4D-C756-C891-7DD5-864F04ED62FF}"/>
          </ac:graphicFrameMkLst>
        </pc:graphicFrameChg>
      </pc:sldChg>
      <pc:sldChg chg="addSp modSp">
        <pc:chgData name="Kristīne Balta" userId="4393e62d-7e23-478f-a312-5c9dc6fdc70b" providerId="ADAL" clId="{DD80745E-DC85-494E-8A29-78BC9793DC95}" dt="2026-09-08T14:09:37.457" v="3" actId="767"/>
        <pc:sldMkLst>
          <pc:docMk/>
          <pc:sldMk cId="2816922529" sldId="305"/>
        </pc:sldMkLst>
        <pc:spChg chg="add mod">
          <ac:chgData name="Kristīne Balta" userId="4393e62d-7e23-478f-a312-5c9dc6fdc70b" providerId="ADAL" clId="{DD80745E-DC85-494E-8A29-78BC9793DC95}" dt="2026-09-08T14:07:59.471" v="2"/>
          <ac:spMkLst>
            <pc:docMk/>
            <pc:sldMk cId="2816922529" sldId="305"/>
            <ac:spMk id="5" creationId="{B4DD4B53-E3AE-08BF-50D1-DD265B99A59B}"/>
          </ac:spMkLst>
        </pc:spChg>
        <pc:spChg chg="add mod">
          <ac:chgData name="Kristīne Balta" userId="4393e62d-7e23-478f-a312-5c9dc6fdc70b" providerId="ADAL" clId="{DD80745E-DC85-494E-8A29-78BC9793DC95}" dt="2026-09-08T14:09:37.457" v="3" actId="767"/>
          <ac:spMkLst>
            <pc:docMk/>
            <pc:sldMk cId="2816922529" sldId="305"/>
            <ac:spMk id="14" creationId="{C18FB604-8EF0-8137-1F96-AA19373B1D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77a62897eb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77a62897eb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78dfac31a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78dfac31a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658650" y="75"/>
            <a:ext cx="3485400" cy="422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0" y="906650"/>
            <a:ext cx="7084800" cy="2066700"/>
          </a:xfrm>
          <a:prstGeom prst="rect">
            <a:avLst/>
          </a:prstGeom>
          <a:solidFill>
            <a:srgbClr val="D6CCC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000" b="1"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3495675"/>
            <a:ext cx="2721300" cy="73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0" y="75"/>
            <a:ext cx="5003100" cy="287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360875" y="2232350"/>
            <a:ext cx="5783100" cy="1912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3360875" y="1052400"/>
            <a:ext cx="1642200" cy="97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7088800" y="539500"/>
            <a:ext cx="2055300" cy="460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17300" y="1838150"/>
            <a:ext cx="6926700" cy="14673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2473500" y="1189100"/>
            <a:ext cx="6670500" cy="1964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1"/>
          </p:nvPr>
        </p:nvSpPr>
        <p:spPr>
          <a:xfrm>
            <a:off x="2473500" y="3153500"/>
            <a:ext cx="36756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/>
          <p:nvPr/>
        </p:nvSpPr>
        <p:spPr>
          <a:xfrm>
            <a:off x="0" y="100"/>
            <a:ext cx="2055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720000" y="398050"/>
            <a:ext cx="7704000" cy="702000"/>
          </a:xfrm>
          <a:prstGeom prst="rect">
            <a:avLst/>
          </a:prstGeom>
          <a:solidFill>
            <a:srgbClr val="D6CCC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>
            <a:off x="0" y="75"/>
            <a:ext cx="5003100" cy="4604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bg>
      <p:bgPr>
        <a:solidFill>
          <a:schemeClr val="dk2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/>
          <p:nvPr/>
        </p:nvSpPr>
        <p:spPr>
          <a:xfrm>
            <a:off x="0" y="915000"/>
            <a:ext cx="3485400" cy="422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●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○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■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●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○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■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●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○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chivo"/>
              <a:buChar char="■"/>
              <a:defRPr sz="12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5" r:id="rId4"/>
    <p:sldLayoutId id="2147483656" r:id="rId5"/>
    <p:sldLayoutId id="2147483658" r:id="rId6"/>
    <p:sldLayoutId id="2147483660" r:id="rId7"/>
    <p:sldLayoutId id="2147483669" r:id="rId8"/>
    <p:sldLayoutId id="214748367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emf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emf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ctrTitle"/>
          </p:nvPr>
        </p:nvSpPr>
        <p:spPr>
          <a:xfrm>
            <a:off x="0" y="906650"/>
            <a:ext cx="7084800" cy="2066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82295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/>
              <a:t>Programma skolā provizoriski nākamajiem gadiem</a:t>
            </a:r>
            <a:endParaRPr dirty="0"/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104190D0-4553-06C0-C9B4-8E8F8B901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 txBox="1">
            <a:spLocks noGrp="1"/>
          </p:cNvSpPr>
          <p:nvPr>
            <p:ph type="title"/>
          </p:nvPr>
        </p:nvSpPr>
        <p:spPr>
          <a:xfrm>
            <a:off x="720000" y="398050"/>
            <a:ext cx="7704000" cy="7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/>
              <a:t>Šī mācību gada izaicinājumi</a:t>
            </a:r>
            <a:endParaRPr dirty="0"/>
          </a:p>
        </p:txBody>
      </p:sp>
      <p:graphicFrame>
        <p:nvGraphicFramePr>
          <p:cNvPr id="150" name="Google Shape;150;p29"/>
          <p:cNvGraphicFramePr/>
          <p:nvPr>
            <p:extLst>
              <p:ext uri="{D42A27DB-BD31-4B8C-83A1-F6EECF244321}">
                <p14:modId xmlns:p14="http://schemas.microsoft.com/office/powerpoint/2010/main" val="1060244194"/>
              </p:ext>
            </p:extLst>
          </p:nvPr>
        </p:nvGraphicFramePr>
        <p:xfrm>
          <a:off x="671509" y="1454532"/>
          <a:ext cx="7704000" cy="1807625"/>
        </p:xfrm>
        <a:graphic>
          <a:graphicData uri="http://schemas.openxmlformats.org/drawingml/2006/table">
            <a:tbl>
              <a:tblPr>
                <a:noFill/>
                <a:tableStyleId>{7DF58B0D-8A60-4CB6-A7E6-4737C9EE07F8}</a:tableStyleId>
              </a:tblPr>
              <a:tblGrid>
                <a:gridCol w="261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1" u="sng" dirty="0">
                          <a:solidFill>
                            <a:schemeClr val="hlink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Aizkraukles novada vidusskola</a:t>
                      </a:r>
                      <a:endParaRPr sz="1000" b="1" u="sng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Piešķirts atvieglojums vidusskolas posma skolēnu skaitam uz 3 māc. gadiem</a:t>
                      </a:r>
                      <a:endParaRPr sz="1000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1" u="sng" dirty="0">
                          <a:solidFill>
                            <a:schemeClr val="hlink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Seces pamatskola</a:t>
                      </a:r>
                      <a:endParaRPr sz="1000" b="1" u="sng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Šobrīd nav nokomplektēts 7. – 9. kl. posms </a:t>
                      </a:r>
                      <a:r>
                        <a:rPr lang="lv-LV" sz="1000" b="1" dirty="0">
                          <a:solidFill>
                            <a:schemeClr val="dk1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– Izmaksas  EUR 46031</a:t>
                      </a:r>
                      <a:r>
                        <a:rPr lang="lv-LV" sz="1000" dirty="0">
                          <a:solidFill>
                            <a:schemeClr val="dk1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, 4.- 6. klašu posms nokomplektēts, jo ir atkāpes kritēriji</a:t>
                      </a:r>
                      <a:endParaRPr sz="1000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1" u="sng" dirty="0">
                          <a:solidFill>
                            <a:schemeClr val="hlink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Bebru pamatskola</a:t>
                      </a:r>
                      <a:endParaRPr sz="1000" b="1" u="sng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7. – 9. klases uz robežas</a:t>
                      </a:r>
                      <a:endParaRPr sz="1000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1" u="sng" dirty="0">
                          <a:solidFill>
                            <a:schemeClr val="hlink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Ilmāra Gaiša Kokneses vidusskola</a:t>
                      </a:r>
                      <a:endParaRPr sz="1000" b="1" u="sng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Vidusskolas posms piepildīts</a:t>
                      </a:r>
                      <a:endParaRPr sz="1000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1" u="sng" dirty="0">
                          <a:solidFill>
                            <a:schemeClr val="hlink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Daudzeses pamatskola</a:t>
                      </a:r>
                      <a:endParaRPr sz="1000" b="1" u="sng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Archivo"/>
                          <a:ea typeface="Archivo"/>
                          <a:cs typeface="Archivo"/>
                          <a:sym typeface="Archivo"/>
                        </a:rPr>
                        <a:t>4. – 6. klases posms nokomplektēts, jo ir atkāpes kritēriji</a:t>
                      </a:r>
                      <a:endParaRPr sz="1000" dirty="0">
                        <a:solidFill>
                          <a:schemeClr val="dk1"/>
                        </a:solidFill>
                        <a:latin typeface="Archivo"/>
                        <a:ea typeface="Archivo"/>
                        <a:cs typeface="Archivo"/>
                        <a:sym typeface="Archivo"/>
                      </a:endParaRPr>
                    </a:p>
                  </a:txBody>
                  <a:tcPr marL="91425" marR="91425" marT="0" marB="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Attēls 2">
            <a:extLst>
              <a:ext uri="{FF2B5EF4-FFF2-40B4-BE49-F238E27FC236}">
                <a16:creationId xmlns:a16="http://schemas.microsoft.com/office/drawing/2014/main" id="{406816DF-A5C6-067C-94F8-49F4560BE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ttēls 5">
            <a:extLst>
              <a:ext uri="{FF2B5EF4-FFF2-40B4-BE49-F238E27FC236}">
                <a16:creationId xmlns:a16="http://schemas.microsoft.com/office/drawing/2014/main" id="{4130936D-EF2B-3418-8765-C047ED834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88" y="2459182"/>
            <a:ext cx="3743059" cy="2503123"/>
          </a:xfrm>
          <a:prstGeom prst="rect">
            <a:avLst/>
          </a:prstGeom>
        </p:spPr>
      </p:pic>
      <p:pic>
        <p:nvPicPr>
          <p:cNvPr id="8" name="Attēls 7">
            <a:extLst>
              <a:ext uri="{FF2B5EF4-FFF2-40B4-BE49-F238E27FC236}">
                <a16:creationId xmlns:a16="http://schemas.microsoft.com/office/drawing/2014/main" id="{C7B053A7-8F3F-525C-CD5A-865CA24F5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861" y="2161309"/>
            <a:ext cx="3718247" cy="2361087"/>
          </a:xfrm>
          <a:prstGeom prst="rect">
            <a:avLst/>
          </a:prstGeom>
        </p:spPr>
      </p:pic>
      <p:sp>
        <p:nvSpPr>
          <p:cNvPr id="9" name="Google Shape;149;p29">
            <a:extLst>
              <a:ext uri="{FF2B5EF4-FFF2-40B4-BE49-F238E27FC236}">
                <a16:creationId xmlns:a16="http://schemas.microsoft.com/office/drawing/2014/main" id="{2B23994C-D4BB-4037-586C-9D9B12D083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0273" y="181195"/>
            <a:ext cx="7765909" cy="7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/>
              <a:t>Seces pamatskola</a:t>
            </a:r>
            <a:endParaRPr dirty="0"/>
          </a:p>
        </p:txBody>
      </p:sp>
      <p:pic>
        <p:nvPicPr>
          <p:cNvPr id="11" name="Attēls 10">
            <a:extLst>
              <a:ext uri="{FF2B5EF4-FFF2-40B4-BE49-F238E27FC236}">
                <a16:creationId xmlns:a16="http://schemas.microsoft.com/office/drawing/2014/main" id="{350A0940-1D0D-127A-057D-A2815B90D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72" y="1214235"/>
            <a:ext cx="8319291" cy="702000"/>
          </a:xfrm>
          <a:prstGeom prst="rect">
            <a:avLst/>
          </a:prstGeom>
        </p:spPr>
      </p:pic>
      <p:pic>
        <p:nvPicPr>
          <p:cNvPr id="13" name="Attēls 12">
            <a:extLst>
              <a:ext uri="{FF2B5EF4-FFF2-40B4-BE49-F238E27FC236}">
                <a16:creationId xmlns:a16="http://schemas.microsoft.com/office/drawing/2014/main" id="{70796499-0811-936D-42C7-94349029B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40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9;p29">
            <a:extLst>
              <a:ext uri="{FF2B5EF4-FFF2-40B4-BE49-F238E27FC236}">
                <a16:creationId xmlns:a16="http://schemas.microsoft.com/office/drawing/2014/main" id="{F0D8671A-3260-E83E-A848-924DD08057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5979" y="384609"/>
            <a:ext cx="7702550" cy="7016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/>
              <a:t>Seces pamatskola un PII ietekme</a:t>
            </a:r>
            <a:endParaRPr dirty="0"/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05F836EA-C482-D7AC-C121-68F834C02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  <p:graphicFrame>
        <p:nvGraphicFramePr>
          <p:cNvPr id="8" name="Tabula 7">
            <a:extLst>
              <a:ext uri="{FF2B5EF4-FFF2-40B4-BE49-F238E27FC236}">
                <a16:creationId xmlns:a16="http://schemas.microsoft.com/office/drawing/2014/main" id="{8E2D556D-175C-7985-C015-3217DAF1B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620601"/>
              </p:ext>
            </p:extLst>
          </p:nvPr>
        </p:nvGraphicFramePr>
        <p:xfrm>
          <a:off x="462435" y="1647825"/>
          <a:ext cx="2070100" cy="923925"/>
        </p:xfrm>
        <a:graphic>
          <a:graphicData uri="http://schemas.openxmlformats.org/drawingml/2006/table">
            <a:tbl>
              <a:tblPr>
                <a:tableStyleId>{7DF58B0D-8A60-4CB6-A7E6-4737C9EE07F8}</a:tableStyleId>
              </a:tblPr>
              <a:tblGrid>
                <a:gridCol w="1035050">
                  <a:extLst>
                    <a:ext uri="{9D8B030D-6E8A-4147-A177-3AD203B41FA5}">
                      <a16:colId xmlns:a16="http://schemas.microsoft.com/office/drawing/2014/main" val="1199068134"/>
                    </a:ext>
                  </a:extLst>
                </a:gridCol>
                <a:gridCol w="1035050">
                  <a:extLst>
                    <a:ext uri="{9D8B030D-6E8A-4147-A177-3AD203B41FA5}">
                      <a16:colId xmlns:a16="http://schemas.microsoft.com/office/drawing/2014/main" val="3319647894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lv-LV" sz="1000" u="none" strike="noStrike">
                          <a:effectLst/>
                        </a:rPr>
                        <a:t>Bērnu skaits vecumā līdz 5 gadu vecumam</a:t>
                      </a:r>
                      <a:endParaRPr lang="lv-LV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lv-LV" sz="1000" u="none" strike="noStrike" dirty="0">
                          <a:effectLst/>
                        </a:rPr>
                        <a:t>Bērnu skaits vecumā 5 gadi un vairāk</a:t>
                      </a:r>
                      <a:endParaRPr lang="lv-LV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632648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lv-LV" sz="1000" u="none" strike="noStrike">
                          <a:effectLst/>
                        </a:rPr>
                        <a:t>19</a:t>
                      </a:r>
                      <a:endParaRPr lang="lv-LV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>
                        <a:buNone/>
                      </a:pPr>
                      <a:r>
                        <a:rPr lang="lv-LV" sz="1000" u="none" strike="noStrike" dirty="0">
                          <a:effectLst/>
                        </a:rPr>
                        <a:t>16</a:t>
                      </a:r>
                      <a:endParaRPr lang="lv-LV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980192186"/>
                  </a:ext>
                </a:extLst>
              </a:tr>
            </a:tbl>
          </a:graphicData>
        </a:graphic>
      </p:graphicFrame>
      <p:pic>
        <p:nvPicPr>
          <p:cNvPr id="14" name="Attēls 13">
            <a:extLst>
              <a:ext uri="{FF2B5EF4-FFF2-40B4-BE49-F238E27FC236}">
                <a16:creationId xmlns:a16="http://schemas.microsoft.com/office/drawing/2014/main" id="{9EE545BB-9C62-A4FB-9AC3-1FDCB212C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94" y="2917145"/>
            <a:ext cx="1381125" cy="11525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E02345A-A237-4162-6493-8EA478109B9E}"/>
              </a:ext>
            </a:extLst>
          </p:cNvPr>
          <p:cNvSpPr txBox="1"/>
          <p:nvPr/>
        </p:nvSpPr>
        <p:spPr>
          <a:xfrm>
            <a:off x="3069771" y="4470400"/>
            <a:ext cx="352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* </a:t>
            </a:r>
            <a:r>
              <a:rPr lang="lv-LV" dirty="0" err="1"/>
              <a:t>Pārnese</a:t>
            </a:r>
            <a:r>
              <a:rPr lang="lv-LV" dirty="0"/>
              <a:t> uz skolu no PII (-1)</a:t>
            </a:r>
          </a:p>
        </p:txBody>
      </p:sp>
      <p:pic>
        <p:nvPicPr>
          <p:cNvPr id="19" name="Attēls 18">
            <a:extLst>
              <a:ext uri="{FF2B5EF4-FFF2-40B4-BE49-F238E27FC236}">
                <a16:creationId xmlns:a16="http://schemas.microsoft.com/office/drawing/2014/main" id="{587B3B06-2654-0851-8AC8-0CB3DF8E4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289" y="1175967"/>
            <a:ext cx="3343275" cy="695325"/>
          </a:xfrm>
          <a:prstGeom prst="rect">
            <a:avLst/>
          </a:prstGeom>
        </p:spPr>
      </p:pic>
      <p:pic>
        <p:nvPicPr>
          <p:cNvPr id="21" name="Attēls 20">
            <a:extLst>
              <a:ext uri="{FF2B5EF4-FFF2-40B4-BE49-F238E27FC236}">
                <a16:creationId xmlns:a16="http://schemas.microsoft.com/office/drawing/2014/main" id="{F341F980-02CD-2B8E-D589-CDE6A444D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2779" y="2029257"/>
            <a:ext cx="40957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81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E953780-8BEF-181A-8D7E-50FB58A10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Bebru pamatskola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E154BAD5-E3B7-F376-D7FF-F1E0AD78A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54" y="1409947"/>
            <a:ext cx="8236527" cy="688769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5772E6B1-B46C-B641-89C7-D088413FD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849" y="2137916"/>
            <a:ext cx="3970589" cy="26678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DD1F3D-235A-B24F-4157-EF6F87F6510F}"/>
              </a:ext>
            </a:extLst>
          </p:cNvPr>
          <p:cNvSpPr txBox="1"/>
          <p:nvPr/>
        </p:nvSpPr>
        <p:spPr>
          <a:xfrm>
            <a:off x="520865" y="2521565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7. – 9. klasei ir atkārtotā gada skolēni</a:t>
            </a:r>
          </a:p>
        </p:txBody>
      </p:sp>
      <p:pic>
        <p:nvPicPr>
          <p:cNvPr id="9" name="Attēls 8">
            <a:extLst>
              <a:ext uri="{FF2B5EF4-FFF2-40B4-BE49-F238E27FC236}">
                <a16:creationId xmlns:a16="http://schemas.microsoft.com/office/drawing/2014/main" id="{F03F3DE9-9FAC-F53B-AA9A-6A04E1672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6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FD21917-232D-2CAA-DC4E-5D3A15BE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Bebru pamatskola un PII «Bitīte» ietekme</a:t>
            </a:r>
          </a:p>
        </p:txBody>
      </p:sp>
      <p:pic>
        <p:nvPicPr>
          <p:cNvPr id="9" name="Attēls 8">
            <a:extLst>
              <a:ext uri="{FF2B5EF4-FFF2-40B4-BE49-F238E27FC236}">
                <a16:creationId xmlns:a16="http://schemas.microsoft.com/office/drawing/2014/main" id="{84933084-48D0-AF80-ACDA-3F4C8CE26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89" y="1644876"/>
            <a:ext cx="1619250" cy="11715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054E1D9-3A08-4A06-4815-762E72916A52}"/>
              </a:ext>
            </a:extLst>
          </p:cNvPr>
          <p:cNvSpPr txBox="1"/>
          <p:nvPr/>
        </p:nvSpPr>
        <p:spPr>
          <a:xfrm>
            <a:off x="4572000" y="4145049"/>
            <a:ext cx="352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* </a:t>
            </a:r>
            <a:r>
              <a:rPr lang="lv-LV" dirty="0" err="1"/>
              <a:t>Pārnese</a:t>
            </a:r>
            <a:r>
              <a:rPr lang="lv-LV" dirty="0"/>
              <a:t> uz skolu no PII (-1)</a:t>
            </a:r>
          </a:p>
        </p:txBody>
      </p:sp>
      <p:pic>
        <p:nvPicPr>
          <p:cNvPr id="15" name="Attēls 14">
            <a:extLst>
              <a:ext uri="{FF2B5EF4-FFF2-40B4-BE49-F238E27FC236}">
                <a16:creationId xmlns:a16="http://schemas.microsoft.com/office/drawing/2014/main" id="{9BED5E8E-A8E2-D84E-144A-D154B5282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664" y="1461221"/>
            <a:ext cx="4343400" cy="2124075"/>
          </a:xfrm>
          <a:prstGeom prst="rect">
            <a:avLst/>
          </a:prstGeom>
        </p:spPr>
      </p:pic>
      <p:pic>
        <p:nvPicPr>
          <p:cNvPr id="17" name="Attēls 16">
            <a:extLst>
              <a:ext uri="{FF2B5EF4-FFF2-40B4-BE49-F238E27FC236}">
                <a16:creationId xmlns:a16="http://schemas.microsoft.com/office/drawing/2014/main" id="{DE10A4CD-D46C-5C4F-9D4F-46F44271C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  <p:pic>
        <p:nvPicPr>
          <p:cNvPr id="19" name="Attēls 18">
            <a:extLst>
              <a:ext uri="{FF2B5EF4-FFF2-40B4-BE49-F238E27FC236}">
                <a16:creationId xmlns:a16="http://schemas.microsoft.com/office/drawing/2014/main" id="{D03B5FAE-F073-6FB7-F6F8-C21C1408B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53" y="3290887"/>
            <a:ext cx="3190875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56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9DC85FE-3996-F686-0AD3-2341F0B5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Ilmāra Gaiša Kokneses vidusskola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986914DD-6E7C-0773-E2BB-03840E1ED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63" y="1155680"/>
            <a:ext cx="7994073" cy="823232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8E7C4837-057E-FF9D-34FB-D4A2DE00E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285" y="2034542"/>
            <a:ext cx="4315427" cy="2943636"/>
          </a:xfrm>
          <a:prstGeom prst="rect">
            <a:avLst/>
          </a:prstGeom>
        </p:spPr>
      </p:pic>
      <p:pic>
        <p:nvPicPr>
          <p:cNvPr id="8" name="Attēls 7">
            <a:extLst>
              <a:ext uri="{FF2B5EF4-FFF2-40B4-BE49-F238E27FC236}">
                <a16:creationId xmlns:a16="http://schemas.microsoft.com/office/drawing/2014/main" id="{10953DBF-5D1E-0F1E-8C7F-D00E21D03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8808A1-5196-6A87-74BA-B6EBEE4A7B19}"/>
              </a:ext>
            </a:extLst>
          </p:cNvPr>
          <p:cNvSpPr txBox="1"/>
          <p:nvPr/>
        </p:nvSpPr>
        <p:spPr>
          <a:xfrm>
            <a:off x="491836" y="2473036"/>
            <a:ext cx="20158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Šogad vidusskolas posms atbilst pamatkritērijiem.</a:t>
            </a:r>
          </a:p>
        </p:txBody>
      </p:sp>
    </p:spTree>
    <p:extLst>
      <p:ext uri="{BB962C8B-B14F-4D97-AF65-F5344CB8AC3E}">
        <p14:creationId xmlns:p14="http://schemas.microsoft.com/office/powerpoint/2010/main" val="4030579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1">
            <a:extLst>
              <a:ext uri="{FF2B5EF4-FFF2-40B4-BE49-F238E27FC236}">
                <a16:creationId xmlns:a16="http://schemas.microsoft.com/office/drawing/2014/main" id="{3434315C-7D13-F887-123A-B44EF1F99949}"/>
              </a:ext>
            </a:extLst>
          </p:cNvPr>
          <p:cNvSpPr txBox="1">
            <a:spLocks/>
          </p:cNvSpPr>
          <p:nvPr/>
        </p:nvSpPr>
        <p:spPr>
          <a:xfrm>
            <a:off x="526036" y="287214"/>
            <a:ext cx="7704000" cy="702000"/>
          </a:xfrm>
          <a:prstGeom prst="rect">
            <a:avLst/>
          </a:prstGeom>
          <a:solidFill>
            <a:srgbClr val="D6CCC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25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 i="0" u="none" strike="noStrike" cap="none" spc="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r>
              <a:rPr lang="lv-LV"/>
              <a:t>Ilmāra Gaiša Kokneses vidusskola</a:t>
            </a:r>
            <a:endParaRPr lang="lv-LV" dirty="0"/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DFAE0372-502E-1303-9822-E957964B3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29EF1193-C18A-A881-10B5-9D38AC5DD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52" y="4189701"/>
            <a:ext cx="3914775" cy="695325"/>
          </a:xfrm>
          <a:prstGeom prst="rect">
            <a:avLst/>
          </a:prstGeom>
        </p:spPr>
      </p:pic>
      <p:pic>
        <p:nvPicPr>
          <p:cNvPr id="9" name="Attēls 8">
            <a:extLst>
              <a:ext uri="{FF2B5EF4-FFF2-40B4-BE49-F238E27FC236}">
                <a16:creationId xmlns:a16="http://schemas.microsoft.com/office/drawing/2014/main" id="{EE29F32F-463D-F5F9-DCF7-1748F7F72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612" y="1219633"/>
            <a:ext cx="598170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65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87B6AF6-362E-38C5-EBA3-0E953CDB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82" y="111783"/>
            <a:ext cx="7704000" cy="702000"/>
          </a:xfrm>
        </p:spPr>
        <p:txBody>
          <a:bodyPr/>
          <a:lstStyle/>
          <a:p>
            <a:r>
              <a:rPr lang="lv-LV" dirty="0"/>
              <a:t>Daudzeses pamatskola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5C8CA30A-A097-8CF2-E2B3-7B8E05E31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46" y="992917"/>
            <a:ext cx="7959436" cy="1039872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B967E6BA-60BC-B857-1E0A-DF1D913C3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46" y="2763049"/>
            <a:ext cx="3590925" cy="695325"/>
          </a:xfrm>
          <a:prstGeom prst="rect">
            <a:avLst/>
          </a:prstGeom>
        </p:spPr>
      </p:pic>
      <p:pic>
        <p:nvPicPr>
          <p:cNvPr id="8" name="Attēls 7">
            <a:extLst>
              <a:ext uri="{FF2B5EF4-FFF2-40B4-BE49-F238E27FC236}">
                <a16:creationId xmlns:a16="http://schemas.microsoft.com/office/drawing/2014/main" id="{DAB4847F-44A9-6B15-A2AC-B0E82024D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771" y="2127106"/>
            <a:ext cx="4401164" cy="2819794"/>
          </a:xfrm>
          <a:prstGeom prst="rect">
            <a:avLst/>
          </a:prstGeom>
        </p:spPr>
      </p:pic>
      <p:pic>
        <p:nvPicPr>
          <p:cNvPr id="10" name="Attēls 9">
            <a:extLst>
              <a:ext uri="{FF2B5EF4-FFF2-40B4-BE49-F238E27FC236}">
                <a16:creationId xmlns:a16="http://schemas.microsoft.com/office/drawing/2014/main" id="{0BE08D10-B008-A3E2-08D1-B4D67BBA7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89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1">
            <a:extLst>
              <a:ext uri="{FF2B5EF4-FFF2-40B4-BE49-F238E27FC236}">
                <a16:creationId xmlns:a16="http://schemas.microsoft.com/office/drawing/2014/main" id="{1E7F5D93-4014-E80C-AC71-6C2B3743F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09" y="111783"/>
            <a:ext cx="8218336" cy="702000"/>
          </a:xfrm>
        </p:spPr>
        <p:txBody>
          <a:bodyPr/>
          <a:lstStyle/>
          <a:p>
            <a:r>
              <a:rPr lang="lv-LV" dirty="0"/>
              <a:t>Daudzeses pamatskola un PII «Čiekuriņš» ietekme</a:t>
            </a:r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B66BEE3F-E71F-FF83-1E75-CEE1902EF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E9C4AE34-3E30-A549-B04C-A731F55D2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09" y="1197485"/>
            <a:ext cx="3590925" cy="695325"/>
          </a:xfrm>
          <a:prstGeom prst="rect">
            <a:avLst/>
          </a:prstGeom>
        </p:spPr>
      </p:pic>
      <p:pic>
        <p:nvPicPr>
          <p:cNvPr id="11" name="Attēls 10">
            <a:extLst>
              <a:ext uri="{FF2B5EF4-FFF2-40B4-BE49-F238E27FC236}">
                <a16:creationId xmlns:a16="http://schemas.microsoft.com/office/drawing/2014/main" id="{0CC199E8-6F08-DAEE-2754-CB55E148B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09" y="2276512"/>
            <a:ext cx="1847850" cy="1181100"/>
          </a:xfrm>
          <a:prstGeom prst="rect">
            <a:avLst/>
          </a:prstGeom>
        </p:spPr>
      </p:pic>
      <p:pic>
        <p:nvPicPr>
          <p:cNvPr id="13" name="Attēls 12">
            <a:extLst>
              <a:ext uri="{FF2B5EF4-FFF2-40B4-BE49-F238E27FC236}">
                <a16:creationId xmlns:a16="http://schemas.microsoft.com/office/drawing/2014/main" id="{FB3256D8-D4AC-5AFE-E599-F2B7AB4C3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319" y="1805024"/>
            <a:ext cx="4048125" cy="21240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B509D9-7C8F-8F45-A584-351621F8E6FB}"/>
              </a:ext>
            </a:extLst>
          </p:cNvPr>
          <p:cNvSpPr txBox="1"/>
          <p:nvPr/>
        </p:nvSpPr>
        <p:spPr>
          <a:xfrm>
            <a:off x="4572000" y="4145049"/>
            <a:ext cx="352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* </a:t>
            </a:r>
            <a:r>
              <a:rPr lang="lv-LV" dirty="0" err="1"/>
              <a:t>Pārnese</a:t>
            </a:r>
            <a:r>
              <a:rPr lang="lv-LV" dirty="0"/>
              <a:t> uz skolu no PII (-1)</a:t>
            </a:r>
          </a:p>
        </p:txBody>
      </p:sp>
    </p:spTree>
    <p:extLst>
      <p:ext uri="{BB962C8B-B14F-4D97-AF65-F5344CB8AC3E}">
        <p14:creationId xmlns:p14="http://schemas.microsoft.com/office/powerpoint/2010/main" val="609524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C5535A0-578D-D40D-97A7-92ECA86B8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00" y="123607"/>
            <a:ext cx="7704000" cy="702000"/>
          </a:xfrm>
        </p:spPr>
        <p:txBody>
          <a:bodyPr/>
          <a:lstStyle/>
          <a:p>
            <a:r>
              <a:rPr lang="lv-LV" dirty="0"/>
              <a:t>Aizkraukles novada vidusskola</a:t>
            </a:r>
          </a:p>
        </p:txBody>
      </p:sp>
      <p:graphicFrame>
        <p:nvGraphicFramePr>
          <p:cNvPr id="5" name="Tabula 4">
            <a:extLst>
              <a:ext uri="{FF2B5EF4-FFF2-40B4-BE49-F238E27FC236}">
                <a16:creationId xmlns:a16="http://schemas.microsoft.com/office/drawing/2014/main" id="{9287BA4D-C756-C891-7DD5-864F04ED62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769173"/>
              </p:ext>
            </p:extLst>
          </p:nvPr>
        </p:nvGraphicFramePr>
        <p:xfrm>
          <a:off x="322263" y="898525"/>
          <a:ext cx="8107356" cy="716080"/>
        </p:xfrm>
        <a:graphic>
          <a:graphicData uri="http://schemas.openxmlformats.org/drawingml/2006/table">
            <a:tbl>
              <a:tblPr>
                <a:tableStyleId>{7DF58B0D-8A60-4CB6-A7E6-4737C9EE07F8}</a:tableStyleId>
              </a:tblPr>
              <a:tblGrid>
                <a:gridCol w="1232216">
                  <a:extLst>
                    <a:ext uri="{9D8B030D-6E8A-4147-A177-3AD203B41FA5}">
                      <a16:colId xmlns:a16="http://schemas.microsoft.com/office/drawing/2014/main" val="3746338046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3837874350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3867561710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2782357991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870200948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2527969917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2555496169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65877798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657270012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1861085130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4039439641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2140964284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125166724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3278316686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2753791324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2638763183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974702616"/>
                    </a:ext>
                  </a:extLst>
                </a:gridCol>
                <a:gridCol w="404420">
                  <a:extLst>
                    <a:ext uri="{9D8B030D-6E8A-4147-A177-3AD203B41FA5}">
                      <a16:colId xmlns:a16="http://schemas.microsoft.com/office/drawing/2014/main" val="353995709"/>
                    </a:ext>
                  </a:extLst>
                </a:gridCol>
              </a:tblGrid>
              <a:tr h="6137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Iestāde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1.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2.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3.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KOPĀ</a:t>
                      </a:r>
                      <a:br>
                        <a:rPr lang="lv-LV" sz="600" u="none" strike="noStrike">
                          <a:effectLst/>
                        </a:rPr>
                      </a:br>
                      <a:r>
                        <a:rPr lang="lv-LV" sz="600" u="none" strike="noStrike">
                          <a:effectLst/>
                        </a:rPr>
                        <a:t>1.-3. klasē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4.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5.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6.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KOPĀ</a:t>
                      </a:r>
                      <a:br>
                        <a:rPr lang="lv-LV" sz="600" u="none" strike="noStrike">
                          <a:effectLst/>
                        </a:rPr>
                      </a:br>
                      <a:r>
                        <a:rPr lang="lv-LV" sz="600" u="none" strike="noStrike">
                          <a:effectLst/>
                        </a:rPr>
                        <a:t>4.-6. klasē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7.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8.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9.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KOPĀ</a:t>
                      </a:r>
                      <a:br>
                        <a:rPr lang="lv-LV" sz="600" u="none" strike="noStrike">
                          <a:effectLst/>
                        </a:rPr>
                      </a:br>
                      <a:r>
                        <a:rPr lang="lv-LV" sz="600" u="none" strike="noStrike">
                          <a:effectLst/>
                        </a:rPr>
                        <a:t>7.-9. klasē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10.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 dirty="0">
                          <a:effectLst/>
                        </a:rPr>
                        <a:t>11. klase</a:t>
                      </a:r>
                      <a:endParaRPr lang="lv-LV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12. klase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KOPĀ</a:t>
                      </a:r>
                      <a:br>
                        <a:rPr lang="lv-LV" sz="600" u="none" strike="noStrike">
                          <a:effectLst/>
                        </a:rPr>
                      </a:br>
                      <a:r>
                        <a:rPr lang="lv-LV" sz="600" u="none" strike="noStrike">
                          <a:effectLst/>
                        </a:rPr>
                        <a:t>10.-12. klasē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Izglītojamo skaits izglītības iestādē kopā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extLst>
                  <a:ext uri="{0D108BD9-81ED-4DB2-BD59-A6C34878D82A}">
                    <a16:rowId xmlns:a16="http://schemas.microsoft.com/office/drawing/2014/main" val="3505040268"/>
                  </a:ext>
                </a:extLst>
              </a:tr>
              <a:tr h="10229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Aizkraukles novada vidusskola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83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82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110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275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86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108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91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285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98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79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54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231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32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22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23</a:t>
                      </a:r>
                      <a:endParaRPr lang="lv-LV" sz="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>
                          <a:effectLst/>
                        </a:rPr>
                        <a:t>77</a:t>
                      </a:r>
                      <a:endParaRPr lang="lv-LV" sz="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lv-LV" sz="600" u="none" strike="noStrike" dirty="0">
                          <a:effectLst/>
                        </a:rPr>
                        <a:t>868</a:t>
                      </a:r>
                      <a:endParaRPr lang="lv-LV" sz="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17" marR="6017" marT="6017" marB="0" anchor="b"/>
                </a:tc>
                <a:extLst>
                  <a:ext uri="{0D108BD9-81ED-4DB2-BD59-A6C34878D82A}">
                    <a16:rowId xmlns:a16="http://schemas.microsoft.com/office/drawing/2014/main" val="1092996113"/>
                  </a:ext>
                </a:extLst>
              </a:tr>
            </a:tbl>
          </a:graphicData>
        </a:graphic>
      </p:graphicFrame>
      <p:pic>
        <p:nvPicPr>
          <p:cNvPr id="7" name="Attēls 6">
            <a:extLst>
              <a:ext uri="{FF2B5EF4-FFF2-40B4-BE49-F238E27FC236}">
                <a16:creationId xmlns:a16="http://schemas.microsoft.com/office/drawing/2014/main" id="{43CD2B57-2D5D-E7F9-89D2-E09BD03B0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192" y="1761907"/>
            <a:ext cx="4496427" cy="3124636"/>
          </a:xfrm>
          <a:prstGeom prst="rect">
            <a:avLst/>
          </a:prstGeom>
        </p:spPr>
      </p:pic>
      <p:pic>
        <p:nvPicPr>
          <p:cNvPr id="9" name="Attēls 8">
            <a:extLst>
              <a:ext uri="{FF2B5EF4-FFF2-40B4-BE49-F238E27FC236}">
                <a16:creationId xmlns:a16="http://schemas.microsoft.com/office/drawing/2014/main" id="{DDC140AC-4D80-8BF9-91A9-C8A8454FF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  <p:pic>
        <p:nvPicPr>
          <p:cNvPr id="11" name="Attēls 10">
            <a:extLst>
              <a:ext uri="{FF2B5EF4-FFF2-40B4-BE49-F238E27FC236}">
                <a16:creationId xmlns:a16="http://schemas.microsoft.com/office/drawing/2014/main" id="{AD920047-8A1E-05F0-614D-F1BADEF482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49" y="2224087"/>
            <a:ext cx="3609975" cy="6953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93E144-10B8-C26F-3537-54185C808AC0}"/>
              </a:ext>
            </a:extLst>
          </p:cNvPr>
          <p:cNvSpPr txBox="1"/>
          <p:nvPr/>
        </p:nvSpPr>
        <p:spPr>
          <a:xfrm>
            <a:off x="523875" y="3390900"/>
            <a:ext cx="28575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IZM Speciālais statuss, DEGURBA 2. grupa – izņēmums uz 3 māc. gadiem</a:t>
            </a:r>
          </a:p>
        </p:txBody>
      </p:sp>
    </p:spTree>
    <p:extLst>
      <p:ext uri="{BB962C8B-B14F-4D97-AF65-F5344CB8AC3E}">
        <p14:creationId xmlns:p14="http://schemas.microsoft.com/office/powerpoint/2010/main" val="2892189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rsraksts 1">
            <a:extLst>
              <a:ext uri="{FF2B5EF4-FFF2-40B4-BE49-F238E27FC236}">
                <a16:creationId xmlns:a16="http://schemas.microsoft.com/office/drawing/2014/main" id="{B4DD4B53-E3AE-08BF-50D1-DD265B99A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00" y="123607"/>
            <a:ext cx="7704000" cy="702000"/>
          </a:xfrm>
        </p:spPr>
        <p:txBody>
          <a:bodyPr/>
          <a:lstStyle/>
          <a:p>
            <a:r>
              <a:rPr lang="lv-LV" dirty="0"/>
              <a:t>Aizkraukles novada vidusskola</a:t>
            </a:r>
          </a:p>
        </p:txBody>
      </p:sp>
      <p:pic>
        <p:nvPicPr>
          <p:cNvPr id="7" name="Attēls 6">
            <a:extLst>
              <a:ext uri="{FF2B5EF4-FFF2-40B4-BE49-F238E27FC236}">
                <a16:creationId xmlns:a16="http://schemas.microsoft.com/office/drawing/2014/main" id="{580E941D-B2F5-DB96-D8D4-B6ECE9537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  <p:pic>
        <p:nvPicPr>
          <p:cNvPr id="9" name="Attēls 8">
            <a:extLst>
              <a:ext uri="{FF2B5EF4-FFF2-40B4-BE49-F238E27FC236}">
                <a16:creationId xmlns:a16="http://schemas.microsoft.com/office/drawing/2014/main" id="{689603E0-9D9D-63DF-5E9A-E77D62ED6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195" y="1114425"/>
            <a:ext cx="4893274" cy="3422939"/>
          </a:xfrm>
          <a:prstGeom prst="rect">
            <a:avLst/>
          </a:prstGeom>
        </p:spPr>
      </p:pic>
      <p:pic>
        <p:nvPicPr>
          <p:cNvPr id="11" name="Attēls 10">
            <a:extLst>
              <a:ext uri="{FF2B5EF4-FFF2-40B4-BE49-F238E27FC236}">
                <a16:creationId xmlns:a16="http://schemas.microsoft.com/office/drawing/2014/main" id="{5AC1E429-90DA-D5A7-BE93-BADE97C4B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87" y="1145850"/>
            <a:ext cx="3148013" cy="486388"/>
          </a:xfrm>
          <a:prstGeom prst="rect">
            <a:avLst/>
          </a:prstGeom>
        </p:spPr>
      </p:pic>
      <p:pic>
        <p:nvPicPr>
          <p:cNvPr id="13" name="Attēls 12">
            <a:extLst>
              <a:ext uri="{FF2B5EF4-FFF2-40B4-BE49-F238E27FC236}">
                <a16:creationId xmlns:a16="http://schemas.microsoft.com/office/drawing/2014/main" id="{7C9EF097-B044-51C6-301C-F62ECFEE8A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" y="2290762"/>
            <a:ext cx="2981326" cy="6953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18FB604-8EF0-8137-1F96-AA19373B1DB8}"/>
              </a:ext>
            </a:extLst>
          </p:cNvPr>
          <p:cNvSpPr txBox="1"/>
          <p:nvPr/>
        </p:nvSpPr>
        <p:spPr>
          <a:xfrm>
            <a:off x="415200" y="3600450"/>
            <a:ext cx="28137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2028./ 2029. m. g. būtu jāsasniedz atkāpes kritēriju līmenis – 108 skolēni vidusskolā. Izaicinājums – salīdzinoši mazais 9. klases skolēnu skaits 2026./2027. m. g.</a:t>
            </a:r>
          </a:p>
        </p:txBody>
      </p:sp>
    </p:spTree>
    <p:extLst>
      <p:ext uri="{BB962C8B-B14F-4D97-AF65-F5344CB8AC3E}">
        <p14:creationId xmlns:p14="http://schemas.microsoft.com/office/powerpoint/2010/main" val="2816922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>
            <a:spLocks noGrp="1"/>
          </p:cNvSpPr>
          <p:nvPr>
            <p:ph type="title"/>
          </p:nvPr>
        </p:nvSpPr>
        <p:spPr>
          <a:xfrm>
            <a:off x="3360875" y="2232350"/>
            <a:ext cx="5783100" cy="1912500"/>
          </a:xfrm>
          <a:prstGeom prst="rect">
            <a:avLst/>
          </a:prstGeom>
        </p:spPr>
        <p:txBody>
          <a:bodyPr spcFirstLastPara="1" wrap="square" lIns="91425" tIns="91425" rIns="73150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dirty="0"/>
              <a:t>Diskusijas</a:t>
            </a:r>
            <a:endParaRPr dirty="0"/>
          </a:p>
        </p:txBody>
      </p:sp>
      <p:sp>
        <p:nvSpPr>
          <p:cNvPr id="3" name="Virsraksts 2">
            <a:extLst>
              <a:ext uri="{FF2B5EF4-FFF2-40B4-BE49-F238E27FC236}">
                <a16:creationId xmlns:a16="http://schemas.microsoft.com/office/drawing/2014/main" id="{DF76B7EB-9800-9E8B-7B21-C0F2129EE2FA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942975" y="1052400"/>
            <a:ext cx="4060100" cy="975900"/>
          </a:xfrm>
        </p:spPr>
        <p:txBody>
          <a:bodyPr/>
          <a:lstStyle/>
          <a:p>
            <a:r>
              <a:rPr lang="lv-LV" dirty="0"/>
              <a:t>Paldies </a:t>
            </a:r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8FD19A37-157F-2CFB-F9BC-89B26E802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469" y="4537364"/>
            <a:ext cx="536863" cy="5368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cial Market Economy Proposal by Slidesgo">
  <a:themeElements>
    <a:clrScheme name="Simple Light">
      <a:dk1>
        <a:srgbClr val="191919"/>
      </a:dk1>
      <a:lt1>
        <a:srgbClr val="FFFFFF"/>
      </a:lt1>
      <a:dk2>
        <a:srgbClr val="EDEDE9"/>
      </a:dk2>
      <a:lt2>
        <a:srgbClr val="D6CCC2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327</Words>
  <Application>Microsoft Office PowerPoint</Application>
  <PresentationFormat>Slaidrāde ekrānā (16:9)</PresentationFormat>
  <Paragraphs>71</Paragraphs>
  <Slides>13</Slides>
  <Notes>3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13</vt:i4>
      </vt:variant>
    </vt:vector>
  </HeadingPairs>
  <TitlesOfParts>
    <vt:vector size="17" baseType="lpstr">
      <vt:lpstr>Arial</vt:lpstr>
      <vt:lpstr>Archivo</vt:lpstr>
      <vt:lpstr>Open Sans</vt:lpstr>
      <vt:lpstr>Social Market Economy Proposal by Slidesgo</vt:lpstr>
      <vt:lpstr>Programma skolā provizoriski nākamajiem gadiem</vt:lpstr>
      <vt:lpstr>Šī mācību gada izaicinājumi</vt:lpstr>
      <vt:lpstr>Seces pamatskola</vt:lpstr>
      <vt:lpstr>Seces pamatskola un PII ietekme</vt:lpstr>
      <vt:lpstr>Bebru pamatskola</vt:lpstr>
      <vt:lpstr>Bebru pamatskola un PII «Bitīte» ietekme</vt:lpstr>
      <vt:lpstr>Ilmāra Gaiša Kokneses vidusskola</vt:lpstr>
      <vt:lpstr>PowerPoint prezentācija</vt:lpstr>
      <vt:lpstr>Daudzeses pamatskola</vt:lpstr>
      <vt:lpstr>Daudzeses pamatskola un PII «Čiekuriņš» ietekme</vt:lpstr>
      <vt:lpstr>Aizkraukles novada vidusskola</vt:lpstr>
      <vt:lpstr>Aizkraukles novada vidusskola</vt:lpstr>
      <vt:lpstr>Diskusijas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Daiga Naroga</dc:creator>
  <cp:lastModifiedBy>Daiga Naroga</cp:lastModifiedBy>
  <cp:revision>1</cp:revision>
  <dcterms:modified xsi:type="dcterms:W3CDTF">2026-09-23T16:51:05Z</dcterms:modified>
</cp:coreProperties>
</file>