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3" r:id="rId5"/>
    <p:sldId id="264" r:id="rId6"/>
    <p:sldId id="260" r:id="rId7"/>
    <p:sldId id="261" r:id="rId8"/>
    <p:sldId id="269" r:id="rId9"/>
    <p:sldId id="270" r:id="rId10"/>
    <p:sldId id="27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iga Naroga" userId="5dca5e51-0007-422e-bc26-ffc75482e763" providerId="ADAL" clId="{E34924B5-AA53-458A-BA08-65F1BA3DEC0C}"/>
    <pc:docChg chg="modSld">
      <pc:chgData name="Daiga Naroga" userId="5dca5e51-0007-422e-bc26-ffc75482e763" providerId="ADAL" clId="{E34924B5-AA53-458A-BA08-65F1BA3DEC0C}" dt="2026-08-19T05:22:05.240" v="1" actId="1076"/>
      <pc:docMkLst>
        <pc:docMk/>
      </pc:docMkLst>
      <pc:sldChg chg="modSp mod">
        <pc:chgData name="Daiga Naroga" userId="5dca5e51-0007-422e-bc26-ffc75482e763" providerId="ADAL" clId="{E34924B5-AA53-458A-BA08-65F1BA3DEC0C}" dt="2026-08-19T05:22:05.240" v="1" actId="1076"/>
        <pc:sldMkLst>
          <pc:docMk/>
          <pc:sldMk cId="431546586" sldId="257"/>
        </pc:sldMkLst>
        <pc:picChg chg="mod">
          <ac:chgData name="Daiga Naroga" userId="5dca5e51-0007-422e-bc26-ffc75482e763" providerId="ADAL" clId="{E34924B5-AA53-458A-BA08-65F1BA3DEC0C}" dt="2026-08-19T05:22:05.240" v="1" actId="1076"/>
          <ac:picMkLst>
            <pc:docMk/>
            <pc:sldMk cId="431546586" sldId="257"/>
            <ac:picMk id="5" creationId="{CB18706A-0265-C629-3D50-E0221844362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936E1-AD38-58AA-C799-7AE119F371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87CC36-8C6C-F009-E9DB-858D080416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5F32F-96C8-C850-3F8A-95324CB20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FD6FB-A364-410F-A581-25F2156D60A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C74A7-7690-182E-85E5-CB06E44AE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E3C34-F8DB-25E0-18A6-C8405DBA4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19AB-46A3-4CB5-B1A5-E124E42D3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860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D1A21-359E-E731-6F66-643DAA5B0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700C9-B797-19C4-FE8F-D3E49AE1E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E7AFE-4335-FABD-36A0-B489FE5AB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FD6FB-A364-410F-A581-25F2156D60A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26618-99BE-33B6-A936-5D4B05707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A11293-8317-E455-3FF4-074BCD5F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19AB-46A3-4CB5-B1A5-E124E42D3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923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953D6-5819-D40C-04AE-CFD49EE82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5E7283-CCF0-0694-8527-3DFF3B5C7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8367AE-123F-65F5-F1B2-BDFE1941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FD6FB-A364-410F-A581-25F2156D60A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31C7DD-5CF4-BBBB-A23C-0D546A127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538AA-3F5A-12F0-42C3-3D3C06AAD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19AB-46A3-4CB5-B1A5-E124E42D3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584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EED65-D81D-49F9-2EB2-6922E32BC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6717B-B1D7-1762-EEEB-698AA26AF1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4A5D32-30D0-43D4-C9CF-CACE926BAA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B45863-48DF-BF63-80DE-3E61E48FF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FD6FB-A364-410F-A581-25F2156D60A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0497FE-29ED-A38D-9A3D-19CE35EE7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3243B4-DED7-D603-925E-6EF2A5CAF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19AB-46A3-4CB5-B1A5-E124E42D3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893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BB520-AD26-7004-B3FB-4C973BC66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3AC7BD-ACC0-3158-DB35-686DAFEF9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325D4F-9C0D-322C-EE75-7EC19A5E36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F2778A-BB84-C16E-E824-55E12AF8AD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F4C515-2A75-8D99-4C74-F9F4A7FB5C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362007-B142-A89C-DCFA-5F7E851F8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FD6FB-A364-410F-A581-25F2156D60A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06BB35-417C-9483-ED71-209446FD2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430349-4DE7-2AB8-F9FF-42F15723E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19AB-46A3-4CB5-B1A5-E124E42D3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468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4A77D-17C1-4B38-DB0B-8A85F45DE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16FC64-2C8D-8DEA-BE3D-CB7106F5F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FD6FB-A364-410F-A581-25F2156D60A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E3C80A-90D2-6445-6D3C-80CC68F81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444BED-35BA-2A4F-CD70-68929EB8D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19AB-46A3-4CB5-B1A5-E124E42D3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660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F53811-4DCF-96EE-9037-C05CE3122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FD6FB-A364-410F-A581-25F2156D60A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D981CB-537C-A9CC-A213-57669BA10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78766D-E5C2-BF3D-1182-A6DDAB471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19AB-46A3-4CB5-B1A5-E124E42D3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216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8F5DA-A253-D018-95F5-AA8485A4D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535A4-C6FF-9C2C-91F5-C3C08D870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BA45D3-8448-DCEB-CE09-EFC5469954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C16B1D-3726-691C-3287-286FCDCCA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FD6FB-A364-410F-A581-25F2156D60A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3E8413-887B-D8DF-D26D-E8B1C8F12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FAB70E-FA16-DB15-51CC-CAC3F3D14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19AB-46A3-4CB5-B1A5-E124E42D3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448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8FC89-82A3-9117-15DF-3FCE51E74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E33BF7-D4D5-53F4-DD08-52B01B94EB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B6EFD2-2CF1-E5F6-7665-2405F0D923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220ADA-E699-F0E9-082A-D6339470A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FD6FB-A364-410F-A581-25F2156D60A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3EEF57-D291-2FCF-4AAC-BC5E3B659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2A6A17-7E54-5BB7-9FC0-E1142EF21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19AB-46A3-4CB5-B1A5-E124E42D3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686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42251-D28E-E76F-F7E2-3663C88F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46A4C7-AF41-71C6-037E-00E11F2560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A6349C-F0ED-1ECD-0404-E386A3F8E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FD6FB-A364-410F-A581-25F2156D60A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02387-D74A-22F8-670B-AAF68C182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D85D9-CE0E-2BC7-241D-479DC0F2A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19AB-46A3-4CB5-B1A5-E124E42D3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589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F739E1-5DF1-601D-8510-F2C005BD02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CA7251-6339-FC68-1CC5-9B4F72253D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EE3DC-821D-615B-6E17-780EA25F1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FD6FB-A364-410F-A581-25F2156D60A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8F1183-7FF0-8B1E-9EC4-BFF9B4F74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5097B-06EC-1EEF-A32C-79C1E7770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419AB-46A3-4CB5-B1A5-E124E42D3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974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DD86EB-58BB-D1C5-623F-8BD8E5DAE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9ECA6-23ED-A53F-A648-2357F62A9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F1C6F-1751-0EB0-3175-2A9C9B08C3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FD6FB-A364-410F-A581-25F2156D60A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B7643-79CF-3516-CC38-54127D0C5D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9073DC-117C-1753-03E3-EC7062DCBA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419AB-46A3-4CB5-B1A5-E124E42D3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2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A555C-0F64-AADC-B5DD-99FAC72CC3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13B55E-10DF-FE8A-F528-8BB12FA2E0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18706A-0265-C629-3D50-E02218443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461"/>
            <a:ext cx="11609798" cy="674700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3CDBC3E-CA76-A342-C811-ACF287512B82}"/>
              </a:ext>
            </a:extLst>
          </p:cNvPr>
          <p:cNvSpPr/>
          <p:nvPr/>
        </p:nvSpPr>
        <p:spPr>
          <a:xfrm>
            <a:off x="1325366" y="3509963"/>
            <a:ext cx="9780998" cy="12264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3200" dirty="0"/>
              <a:t>Sociālās rehabilitācijas pakalpojums cilvēkiem/senioriem ar kognitīviem traucējumiem, demenci agrīnajā stadijā</a:t>
            </a:r>
            <a:endParaRPr lang="en-US" sz="3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57EAAF-47A6-DA63-B97C-842A2C4EE4E2}"/>
              </a:ext>
            </a:extLst>
          </p:cNvPr>
          <p:cNvSpPr/>
          <p:nvPr/>
        </p:nvSpPr>
        <p:spPr>
          <a:xfrm>
            <a:off x="1477766" y="3662363"/>
            <a:ext cx="9780998" cy="12264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3200" dirty="0"/>
              <a:t>Sociālās rehabilitācijas pakalpojums cilvēkiem/senioriem ar kognitīviem traucējumiem, demenci agrīnajā stadijā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31546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FF7F31-00AF-F761-2620-92976B63E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v-LV" dirty="0"/>
              <a:t>Pieteikuma iesniedzējs:</a:t>
            </a:r>
          </a:p>
          <a:p>
            <a:pPr marL="0" indent="0">
              <a:buNone/>
            </a:pPr>
            <a:r>
              <a:rPr lang="lv-LV" dirty="0"/>
              <a:t>	«Atbalsts personām ar hroniskām slimībām Una cum» </a:t>
            </a:r>
          </a:p>
          <a:p>
            <a:pPr lvl="2"/>
            <a:r>
              <a:rPr lang="lv-LV" dirty="0"/>
              <a:t>Nodibinājums</a:t>
            </a:r>
          </a:p>
          <a:p>
            <a:pPr lvl="2"/>
            <a:r>
              <a:rPr lang="lv-LV" dirty="0"/>
              <a:t>Sabiedriskā labuma organizācijas statuss</a:t>
            </a:r>
          </a:p>
          <a:p>
            <a:pPr lvl="2"/>
            <a:r>
              <a:rPr lang="lv-LV" dirty="0"/>
              <a:t>Reģistrēts LM pakalpojumu reģistrā</a:t>
            </a:r>
          </a:p>
          <a:p>
            <a:pPr lvl="2"/>
            <a:endParaRPr lang="lv-LV" dirty="0"/>
          </a:p>
          <a:p>
            <a:pPr marL="914400" lvl="2" indent="0">
              <a:buNone/>
            </a:pPr>
            <a:endParaRPr lang="lv-LV" dirty="0"/>
          </a:p>
          <a:p>
            <a:pPr marL="342900" lvl="2" indent="-342900"/>
            <a:r>
              <a:rPr lang="lv-LV" sz="2800" dirty="0"/>
              <a:t>Partneris: </a:t>
            </a:r>
          </a:p>
          <a:p>
            <a:pPr marL="0" lvl="2" indent="0">
              <a:buNone/>
            </a:pPr>
            <a:r>
              <a:rPr lang="lv-LV" sz="2800" dirty="0"/>
              <a:t>	Aizkraukles novada pašvaldība</a:t>
            </a:r>
          </a:p>
          <a:p>
            <a:pPr marL="0" lvl="2" indent="0">
              <a:buNone/>
            </a:pPr>
            <a:r>
              <a:rPr lang="lv-LV" sz="2800" dirty="0"/>
              <a:t>Projekta ilgums: 20 mēneši</a:t>
            </a:r>
          </a:p>
          <a:p>
            <a:pPr marL="0" lvl="2" indent="0">
              <a:buNone/>
            </a:pPr>
            <a:r>
              <a:rPr lang="lv-LV" sz="2800" dirty="0"/>
              <a:t>Līgums parakstīts: 2026. gada 11. augusts</a:t>
            </a:r>
          </a:p>
          <a:p>
            <a:pPr marL="914400" lvl="2" indent="0">
              <a:buNone/>
            </a:pPr>
            <a:endParaRPr lang="lv-LV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08F3BD3-128F-079A-4932-60F92FAA3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3200" dirty="0"/>
              <a:t>Sociālās rehabilitācijas pakalpojums cilvēkiem/senioriem ar kognitīviem traucējumiem, demenci agrīnajā stadijā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47642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39FD9-4227-3641-3854-C4250B395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Projekta mērķis: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780BA-3BE4-9AF6-F7A9-FCD36F37FE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v-LV" i="1" dirty="0"/>
              <a:t>Izstrādāt, </a:t>
            </a:r>
          </a:p>
          <a:p>
            <a:r>
              <a:rPr lang="lv-LV" i="1" dirty="0"/>
              <a:t>pilotēt un </a:t>
            </a:r>
          </a:p>
          <a:p>
            <a:r>
              <a:rPr lang="lv-LV" i="1" dirty="0"/>
              <a:t>izvērtēt </a:t>
            </a:r>
          </a:p>
          <a:p>
            <a:pPr marL="0" indent="0">
              <a:buNone/>
            </a:pPr>
            <a:r>
              <a:rPr lang="lv-LV" i="1" dirty="0"/>
              <a:t>integrētu, uz pierādījumiem un datiem balstītu sociālās rehabilitācijas pakalpojumu </a:t>
            </a:r>
          </a:p>
          <a:p>
            <a:pPr marL="0" indent="0">
              <a:buNone/>
            </a:pPr>
            <a:r>
              <a:rPr lang="lv-LV" b="1" i="1" dirty="0"/>
              <a:t>personām ar viegliem kognitīviem traucējumiem un demenci sākuma stadijā</a:t>
            </a:r>
            <a:r>
              <a:rPr lang="lv-LV" i="1" dirty="0"/>
              <a:t>, </a:t>
            </a:r>
          </a:p>
          <a:p>
            <a:pPr marL="0" indent="0">
              <a:buNone/>
            </a:pPr>
            <a:r>
              <a:rPr lang="lv-LV" i="1" dirty="0"/>
              <a:t>ieviešot personalizētu un starpdisciplināru pieeju funkcionālo spēju saglabāšanai un dzīves kvalitātes uzlabošanai, kā arī radot pārnesamu, mērogojamu un sistēmiski integrējamu risinājumu sociālo pakalpojumu attīstībai Latvijā.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168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C69F46BE-FF4C-966D-C9CB-8EFC3E1DC624}"/>
              </a:ext>
            </a:extLst>
          </p:cNvPr>
          <p:cNvGraphicFramePr>
            <a:graphicFrameLocks noGrp="1"/>
          </p:cNvGraphicFramePr>
          <p:nvPr/>
        </p:nvGraphicFramePr>
        <p:xfrm>
          <a:off x="751572" y="1398270"/>
          <a:ext cx="10515600" cy="54597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43130260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61516888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4518597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7459758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fontAlgn="base">
                        <a:buNone/>
                      </a:pPr>
                      <a:r>
                        <a:rPr lang="en-US" sz="1600">
                          <a:effectLst/>
                        </a:rPr>
                        <a:t>Partneris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 fontAlgn="base">
                        <a:buNone/>
                      </a:pPr>
                      <a:r>
                        <a:rPr lang="en-US" sz="1600">
                          <a:effectLst/>
                        </a:rPr>
                        <a:t>Loma projektā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 fontAlgn="base">
                        <a:buNone/>
                      </a:pPr>
                      <a:r>
                        <a:rPr lang="en-US" sz="1600">
                          <a:effectLst/>
                        </a:rPr>
                        <a:t>Sadarbības forma/metode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 fontAlgn="base">
                        <a:buNone/>
                      </a:pPr>
                      <a:r>
                        <a:rPr lang="en-US" sz="1600">
                          <a:effectLst/>
                        </a:rPr>
                        <a:t>Ģimenes locekļu iesaiste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671615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fontAlgn="base">
                        <a:buNone/>
                      </a:pPr>
                      <a:r>
                        <a:rPr lang="en-US" sz="1600">
                          <a:effectLst/>
                        </a:rPr>
                        <a:t>Aizkraukles novada pašvaldība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 fontAlgn="base">
                        <a:buNone/>
                      </a:pPr>
                      <a:r>
                        <a:rPr lang="en-US" sz="1600">
                          <a:effectLst/>
                        </a:rPr>
                        <a:t>PARTNERIS. koordinācija pašvaldībā, infrastruktūras un resursu nodrošināšana, mērķa grupas piesaiste, sabiedrības informēšana, līdzdalība sociālās inovācijas pilotēšanā un integrēšanā sociālo pakalpojumu sistēmā.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 fontAlgn="base">
                        <a:buNone/>
                      </a:pPr>
                      <a:r>
                        <a:rPr lang="en-US" sz="1600">
                          <a:effectLst/>
                        </a:rPr>
                        <a:t>Regulāras sanāksmes, digitāla koordinācijas platforma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 fontAlgn="base">
                        <a:buNone/>
                      </a:pPr>
                      <a:r>
                        <a:rPr lang="en-US" sz="1600">
                          <a:effectLst/>
                        </a:rPr>
                        <a:t>Veicina piekļuvi ģimenēm, nodrošina informāciju par pakalpojumu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595759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fontAlgn="base">
                        <a:buNone/>
                      </a:pPr>
                      <a:r>
                        <a:rPr lang="en-US" sz="1600">
                          <a:effectLst/>
                        </a:rPr>
                        <a:t>Bjūves pašvaldība (Zviedrija)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 fontAlgn="base">
                        <a:buNone/>
                      </a:pPr>
                      <a:r>
                        <a:rPr lang="en-US" sz="1600">
                          <a:effectLst/>
                        </a:rPr>
                        <a:t>EKSPERTS. Konsultācijas par FINGER metodoloģiju, pieredzes pārnese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 fontAlgn="base">
                        <a:buNone/>
                      </a:pPr>
                      <a:r>
                        <a:rPr lang="en-US" sz="1600">
                          <a:effectLst/>
                        </a:rPr>
                        <a:t>Koprades sesijas, ekspertu semināri, attālinātas konsultācijas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 fontAlgn="base">
                        <a:buNone/>
                      </a:pPr>
                      <a:r>
                        <a:rPr lang="en-US" sz="1600">
                          <a:effectLst/>
                        </a:rPr>
                        <a:t>Ieteikumi ģimenes locekļu iesaistei un aktivitāšu pielāgošanai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346273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fontAlgn="base">
                        <a:buNone/>
                      </a:pPr>
                      <a:r>
                        <a:rPr lang="en-US" sz="1600">
                          <a:effectLst/>
                        </a:rPr>
                        <a:t>Igaunijas Demences kompetences centrs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 fontAlgn="base">
                        <a:buNone/>
                      </a:pPr>
                      <a:r>
                        <a:rPr lang="en-US" sz="1600">
                          <a:effectLst/>
                        </a:rPr>
                        <a:t>EKSPERTS. Pieredzes pārnese par ģimeņu iesaisti, izglītības un atbalsta programmu adaptācija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 fontAlgn="base">
                        <a:buNone/>
                      </a:pPr>
                      <a:r>
                        <a:rPr lang="en-US" sz="1600">
                          <a:effectLst/>
                        </a:rPr>
                        <a:t>Attālinātas konsultācijas, pieredzes apmaiņa, koprades sesijas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 fontAlgn="base">
                        <a:buNone/>
                      </a:pPr>
                      <a:r>
                        <a:rPr lang="en-US" sz="1600">
                          <a:effectLst/>
                        </a:rPr>
                        <a:t>Demonstrē, kā integrēt ģimenes locekļus pakalpojuma plānošanā un monitorēšanā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203377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fontAlgn="base">
                        <a:buNone/>
                      </a:pPr>
                      <a:r>
                        <a:rPr lang="lv-LV" sz="1600">
                          <a:effectLst/>
                        </a:rPr>
                        <a:t>Rīgas valstspilsētas pašvaldības Labklājības pārvalde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 fontAlgn="base">
                        <a:buNone/>
                      </a:pPr>
                      <a:r>
                        <a:rPr lang="lv-LV" sz="1600">
                          <a:effectLst/>
                        </a:rPr>
                        <a:t>Iesaistītā puse. Atbalsts projekta īstenošanā, telpu nodrošināšana, komunikācijas kanālu izmantošana sabiedrības informēšanai un mērķa grupas sasniegšanai.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 fontAlgn="base">
                        <a:buNone/>
                      </a:pPr>
                      <a:r>
                        <a:rPr lang="lv-LV" sz="1600">
                          <a:effectLst/>
                        </a:rPr>
                        <a:t>Koordinācija pašvaldībā, infrastruktūras un resursu nodrošināšana, mērķa grupas piesaiste, sabiedrības informēšana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 fontAlgn="base">
                        <a:buNone/>
                      </a:pPr>
                      <a:r>
                        <a:rPr lang="lv-LV" sz="1600" dirty="0">
                          <a:effectLst/>
                        </a:rPr>
                        <a:t>Iesaista ģimenes locekļus novērtēšanā un aktivitāšu atbalstā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285804417"/>
                  </a:ext>
                </a:extLst>
              </a:tr>
            </a:tbl>
          </a:graphicData>
        </a:graphic>
      </p:graphicFrame>
      <p:sp>
        <p:nvSpPr>
          <p:cNvPr id="14" name="Rectangle 7">
            <a:extLst>
              <a:ext uri="{FF2B5EF4-FFF2-40B4-BE49-F238E27FC236}">
                <a16:creationId xmlns:a16="http://schemas.microsoft.com/office/drawing/2014/main" id="{F403997E-576F-7BAD-8BE1-D1EE1C015A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5340" y="787602"/>
            <a:ext cx="91101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Plānotie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sadarbības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partneri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un </a:t>
            </a:r>
            <a:r>
              <a:rPr kumimoji="0" lang="en-US" altLang="en-US" sz="3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metodes</a:t>
            </a:r>
            <a:endParaRPr kumimoji="0" lang="en-US" altLang="en-U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77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6D335-9F37-051A-E523-99A82C670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Pakalpojuma izstrāde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52464-0294-C959-4482-54DED145F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v-LV" dirty="0"/>
              <a:t>Balstīta Finger pieejā.</a:t>
            </a:r>
          </a:p>
          <a:p>
            <a:r>
              <a:rPr lang="lv-LV" b="1" dirty="0"/>
              <a:t>FINGER ABC pieeja</a:t>
            </a:r>
            <a:r>
              <a:rPr lang="lv-LV" dirty="0"/>
              <a:t>, kas organizē intervences trīs savstarpēji papildinošos blokos:</a:t>
            </a:r>
            <a:endParaRPr lang="en-US" dirty="0"/>
          </a:p>
          <a:p>
            <a:pPr marL="457200" lvl="1" indent="0">
              <a:buNone/>
            </a:pPr>
            <a:r>
              <a:rPr lang="en-US" b="1" dirty="0"/>
              <a:t>A (Activity)</a:t>
            </a:r>
            <a:r>
              <a:rPr lang="en-US" dirty="0"/>
              <a:t> – </a:t>
            </a:r>
            <a:r>
              <a:rPr lang="en-US" dirty="0" err="1"/>
              <a:t>fiziskās</a:t>
            </a:r>
            <a:r>
              <a:rPr lang="en-US" dirty="0"/>
              <a:t> </a:t>
            </a:r>
            <a:r>
              <a:rPr lang="en-US" dirty="0" err="1"/>
              <a:t>aktivitātes</a:t>
            </a:r>
            <a:r>
              <a:rPr lang="en-US" dirty="0"/>
              <a:t> un </a:t>
            </a:r>
            <a:r>
              <a:rPr lang="en-US" dirty="0" err="1"/>
              <a:t>funkcionālo</a:t>
            </a:r>
            <a:r>
              <a:rPr lang="en-US" dirty="0"/>
              <a:t> </a:t>
            </a:r>
            <a:r>
              <a:rPr lang="en-US" dirty="0" err="1"/>
              <a:t>spēju</a:t>
            </a:r>
            <a:r>
              <a:rPr lang="en-US" dirty="0"/>
              <a:t> </a:t>
            </a:r>
            <a:r>
              <a:rPr lang="en-US" dirty="0" err="1"/>
              <a:t>uzturēšana</a:t>
            </a:r>
            <a:r>
              <a:rPr lang="en-US" dirty="0"/>
              <a:t>;</a:t>
            </a:r>
          </a:p>
          <a:p>
            <a:pPr marL="457200" lvl="1" indent="0">
              <a:buNone/>
            </a:pPr>
            <a:r>
              <a:rPr lang="en-US" b="1" dirty="0"/>
              <a:t>B (Brain)</a:t>
            </a:r>
            <a:r>
              <a:rPr lang="en-US" dirty="0"/>
              <a:t> – </a:t>
            </a:r>
            <a:r>
              <a:rPr lang="en-US" dirty="0" err="1"/>
              <a:t>kognitīvā</a:t>
            </a:r>
            <a:r>
              <a:rPr lang="en-US" dirty="0"/>
              <a:t> </a:t>
            </a:r>
            <a:r>
              <a:rPr lang="en-US" dirty="0" err="1"/>
              <a:t>stimulācija</a:t>
            </a:r>
            <a:r>
              <a:rPr lang="en-US" dirty="0"/>
              <a:t> un </a:t>
            </a:r>
            <a:r>
              <a:rPr lang="en-US" dirty="0" err="1"/>
              <a:t>mentālie</a:t>
            </a:r>
            <a:r>
              <a:rPr lang="en-US" dirty="0"/>
              <a:t> </a:t>
            </a:r>
            <a:r>
              <a:rPr lang="en-US" dirty="0" err="1"/>
              <a:t>treniņi</a:t>
            </a:r>
            <a:r>
              <a:rPr lang="en-US" dirty="0"/>
              <a:t>;</a:t>
            </a:r>
          </a:p>
          <a:p>
            <a:pPr marL="457200" lvl="1" indent="0">
              <a:buNone/>
            </a:pPr>
            <a:r>
              <a:rPr lang="en-US" b="1" dirty="0"/>
              <a:t>C (Connection)</a:t>
            </a:r>
            <a:r>
              <a:rPr lang="en-US" dirty="0"/>
              <a:t> – </a:t>
            </a:r>
            <a:r>
              <a:rPr lang="en-US" dirty="0" err="1"/>
              <a:t>sociālā</a:t>
            </a:r>
            <a:r>
              <a:rPr lang="en-US" dirty="0"/>
              <a:t> </a:t>
            </a:r>
            <a:r>
              <a:rPr lang="en-US" dirty="0" err="1"/>
              <a:t>līdzdalība</a:t>
            </a:r>
            <a:r>
              <a:rPr lang="en-US" dirty="0"/>
              <a:t> un </a:t>
            </a:r>
            <a:r>
              <a:rPr lang="en-US" dirty="0" err="1"/>
              <a:t>savstarpējā</a:t>
            </a:r>
            <a:r>
              <a:rPr lang="en-US" dirty="0"/>
              <a:t> </a:t>
            </a:r>
            <a:r>
              <a:rPr lang="en-US" dirty="0" err="1"/>
              <a:t>mijiedarbība</a:t>
            </a:r>
            <a:r>
              <a:rPr lang="en-US" dirty="0"/>
              <a:t>.</a:t>
            </a:r>
          </a:p>
          <a:p>
            <a:r>
              <a:rPr lang="lv-LV" dirty="0"/>
              <a:t>Ekspertu piesaiste: </a:t>
            </a:r>
          </a:p>
          <a:p>
            <a:pPr marL="0" indent="0">
              <a:buNone/>
            </a:pPr>
            <a:r>
              <a:rPr lang="lv-LV" dirty="0"/>
              <a:t>Speciālists no IgaunijasDemences centra</a:t>
            </a:r>
          </a:p>
          <a:p>
            <a:pPr marL="0" indent="0">
              <a:buNone/>
            </a:pPr>
            <a:r>
              <a:rPr lang="lv-LV" dirty="0"/>
              <a:t>Speciālists no Zviedrijas. Pārrunu process</a:t>
            </a:r>
          </a:p>
          <a:p>
            <a:pPr marL="0" indent="0">
              <a:buNone/>
            </a:pPr>
            <a:r>
              <a:rPr lang="lv-LV" dirty="0"/>
              <a:t>Speciālists (iespējams klīniskais psihologs) no Latvijas. Pārrunu process.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204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B835C-B97D-354D-C637-777A15FD3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Pakalpojuma pilotēšana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48061-61FD-DE2B-A2E4-90AB1E0879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15  personas Aizkraukle + 15 personas Rīga</a:t>
            </a:r>
          </a:p>
          <a:p>
            <a:r>
              <a:rPr lang="lv-LV" dirty="0"/>
              <a:t>personu ģimenes locekļi – 20 personas</a:t>
            </a:r>
          </a:p>
          <a:p>
            <a:pPr marL="0" indent="0">
              <a:buNone/>
            </a:pPr>
            <a:endParaRPr lang="lv-LV" dirty="0"/>
          </a:p>
          <a:p>
            <a:r>
              <a:rPr lang="lv-LV" dirty="0"/>
              <a:t>Pakalpojums ir paredzēts </a:t>
            </a:r>
            <a:r>
              <a:rPr lang="lv-LV" b="1" dirty="0">
                <a:solidFill>
                  <a:srgbClr val="FF0000"/>
                </a:solidFill>
              </a:rPr>
              <a:t>personām bez apstiprinātas demences diagnozes</a:t>
            </a:r>
            <a:r>
              <a:rPr lang="lv-LV" dirty="0"/>
              <a:t>, ja kognitīvie traucējumi ir identificēti veselības aprūpes speciālista izvērtējumā (piemēram, ģimenes ārsta praksē).</a:t>
            </a:r>
          </a:p>
          <a:p>
            <a:r>
              <a:rPr lang="lv-LV" dirty="0"/>
              <a:t>Pakalpojuma ilgums 1 personai – 12 mēneši.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530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06A5D-72CF-3417-EF96-C17C01A96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Pakalpojuma izvērtēšana – rezultāts.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B5454-86C9-96A4-E85D-671D23DFD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lv-LV" b="1" dirty="0"/>
              <a:t>Paredzams, ka personām, kuras būs piedalījušās šajā projektā, uzlabosies:</a:t>
            </a:r>
            <a:endParaRPr lang="en-US" dirty="0"/>
          </a:p>
          <a:p>
            <a:pPr lvl="0"/>
            <a:r>
              <a:rPr lang="lv-LV" b="1" dirty="0"/>
              <a:t>Kognitīvā funkcija </a:t>
            </a:r>
          </a:p>
          <a:p>
            <a:pPr lvl="0"/>
            <a:r>
              <a:rPr lang="lv-LV" b="1" dirty="0"/>
              <a:t>Fiziskā veselība</a:t>
            </a:r>
            <a:endParaRPr lang="en-US" dirty="0"/>
          </a:p>
          <a:p>
            <a:pPr lvl="0"/>
            <a:r>
              <a:rPr lang="lv-LV" b="1" dirty="0"/>
              <a:t>Sociālā līdzdalība</a:t>
            </a:r>
          </a:p>
          <a:p>
            <a:pPr lvl="0"/>
            <a:r>
              <a:rPr lang="lv-LV" b="1" dirty="0"/>
              <a:t>Veselības paradumi un ilgtspēja </a:t>
            </a:r>
            <a:endParaRPr lang="en-US" dirty="0"/>
          </a:p>
          <a:p>
            <a:pPr marL="0" indent="0">
              <a:buNone/>
            </a:pPr>
            <a:r>
              <a:rPr lang="lv-LV" dirty="0"/>
              <a:t>Ģimenes locekļi projektā ir sekundārie labuma guvēji, kuru iesaiste tiek organizēta kā strukturēta atbalsta komponente, nevis atsevišķs paralēls pakalpojums.</a:t>
            </a:r>
            <a:endParaRPr lang="en-US" dirty="0"/>
          </a:p>
          <a:p>
            <a:pPr marL="0" indent="0">
              <a:buNone/>
            </a:pPr>
            <a:r>
              <a:rPr lang="en-US" b="1" dirty="0" err="1"/>
              <a:t>Projekta</a:t>
            </a:r>
            <a:r>
              <a:rPr lang="en-US" b="1" dirty="0"/>
              <a:t> </a:t>
            </a:r>
            <a:r>
              <a:rPr lang="en-US" b="1" dirty="0" err="1"/>
              <a:t>ieviešanas</a:t>
            </a:r>
            <a:r>
              <a:rPr lang="en-US" b="1" dirty="0"/>
              <a:t> </a:t>
            </a:r>
            <a:r>
              <a:rPr lang="en-US" b="1" dirty="0" err="1"/>
              <a:t>rezultātā</a:t>
            </a:r>
            <a:r>
              <a:rPr lang="en-US" b="1" dirty="0"/>
              <a:t> </a:t>
            </a:r>
            <a:r>
              <a:rPr lang="en-US" b="1" dirty="0" err="1"/>
              <a:t>Latvijā</a:t>
            </a:r>
            <a:r>
              <a:rPr lang="en-US" b="1" dirty="0"/>
              <a:t>:</a:t>
            </a:r>
            <a:endParaRPr lang="en-US" dirty="0"/>
          </a:p>
          <a:p>
            <a:pPr lvl="0"/>
            <a:r>
              <a:rPr lang="en-US" b="1" dirty="0" err="1"/>
              <a:t>Tiks</a:t>
            </a:r>
            <a:r>
              <a:rPr lang="en-US" b="1" dirty="0"/>
              <a:t> </a:t>
            </a:r>
            <a:r>
              <a:rPr lang="en-US" b="1" dirty="0" err="1"/>
              <a:t>izstrādāts</a:t>
            </a:r>
            <a:r>
              <a:rPr lang="en-US" b="1" dirty="0"/>
              <a:t> un </a:t>
            </a:r>
            <a:r>
              <a:rPr lang="en-US" b="1" dirty="0" err="1"/>
              <a:t>aprobēts</a:t>
            </a:r>
            <a:r>
              <a:rPr lang="en-US" b="1" dirty="0"/>
              <a:t> </a:t>
            </a:r>
            <a:r>
              <a:rPr lang="en-US" b="1" dirty="0" err="1"/>
              <a:t>inovatīvs</a:t>
            </a:r>
            <a:r>
              <a:rPr lang="en-US" b="1" dirty="0"/>
              <a:t> </a:t>
            </a:r>
            <a:r>
              <a:rPr lang="en-US" b="1" dirty="0" err="1"/>
              <a:t>sociālās</a:t>
            </a:r>
            <a:r>
              <a:rPr lang="en-US" b="1" dirty="0"/>
              <a:t> </a:t>
            </a:r>
            <a:r>
              <a:rPr lang="en-US" b="1" dirty="0" err="1"/>
              <a:t>rehabilitācijas</a:t>
            </a:r>
            <a:r>
              <a:rPr lang="en-US" b="1" dirty="0"/>
              <a:t> </a:t>
            </a:r>
            <a:r>
              <a:rPr lang="en-US" b="1" dirty="0" err="1"/>
              <a:t>pakalpojums</a:t>
            </a:r>
            <a:endParaRPr lang="en-US" dirty="0"/>
          </a:p>
          <a:p>
            <a:pPr lvl="0"/>
            <a:r>
              <a:rPr lang="en-US" b="1" dirty="0" err="1"/>
              <a:t>Tiks</a:t>
            </a:r>
            <a:r>
              <a:rPr lang="en-US" b="1" dirty="0"/>
              <a:t> </a:t>
            </a:r>
            <a:r>
              <a:rPr lang="en-US" b="1" dirty="0" err="1"/>
              <a:t>izstrādāti</a:t>
            </a:r>
            <a:r>
              <a:rPr lang="en-US" b="1" dirty="0"/>
              <a:t> </a:t>
            </a:r>
            <a:r>
              <a:rPr lang="en-US" b="1" dirty="0" err="1"/>
              <a:t>mācību</a:t>
            </a:r>
            <a:r>
              <a:rPr lang="en-US" b="1" dirty="0"/>
              <a:t> un </a:t>
            </a:r>
            <a:r>
              <a:rPr lang="en-US" b="1" dirty="0" err="1"/>
              <a:t>atbalsta</a:t>
            </a:r>
            <a:r>
              <a:rPr lang="en-US" b="1" dirty="0"/>
              <a:t> </a:t>
            </a:r>
            <a:r>
              <a:rPr lang="en-US" b="1" dirty="0" err="1"/>
              <a:t>materiāli</a:t>
            </a:r>
            <a:r>
              <a:rPr lang="en-US" b="1" dirty="0"/>
              <a:t>, lai </a:t>
            </a:r>
            <a:r>
              <a:rPr lang="en-US" b="1" dirty="0" err="1"/>
              <a:t>apmācītu</a:t>
            </a:r>
            <a:r>
              <a:rPr lang="en-US" b="1" dirty="0"/>
              <a:t> </a:t>
            </a:r>
            <a:r>
              <a:rPr lang="en-US" b="1" dirty="0" err="1"/>
              <a:t>sabiedrību</a:t>
            </a:r>
            <a:r>
              <a:rPr lang="en-US" b="1" dirty="0"/>
              <a:t>, </a:t>
            </a:r>
            <a:r>
              <a:rPr lang="en-US" b="1" dirty="0" err="1"/>
              <a:t>ģimenes</a:t>
            </a:r>
            <a:r>
              <a:rPr lang="en-US" b="1" dirty="0"/>
              <a:t> </a:t>
            </a:r>
            <a:r>
              <a:rPr lang="en-US" b="1" dirty="0" err="1"/>
              <a:t>locekļus</a:t>
            </a:r>
            <a:r>
              <a:rPr lang="en-US" b="1" dirty="0"/>
              <a:t>, </a:t>
            </a:r>
            <a:r>
              <a:rPr lang="en-US" b="1" dirty="0" err="1"/>
              <a:t>kā</a:t>
            </a:r>
            <a:r>
              <a:rPr lang="en-US" b="1" dirty="0"/>
              <a:t> </a:t>
            </a:r>
            <a:r>
              <a:rPr lang="en-US" b="1" dirty="0" err="1"/>
              <a:t>arī</a:t>
            </a:r>
            <a:r>
              <a:rPr lang="en-US" b="1" dirty="0"/>
              <a:t> </a:t>
            </a:r>
            <a:r>
              <a:rPr lang="en-US" b="1" dirty="0" err="1"/>
              <a:t>veselības</a:t>
            </a:r>
            <a:r>
              <a:rPr lang="en-US" b="1" dirty="0"/>
              <a:t> </a:t>
            </a:r>
            <a:r>
              <a:rPr lang="en-US" b="1" dirty="0" err="1"/>
              <a:t>aprūpes</a:t>
            </a:r>
            <a:r>
              <a:rPr lang="en-US" b="1" dirty="0"/>
              <a:t> </a:t>
            </a:r>
            <a:r>
              <a:rPr lang="en-US" b="1" dirty="0" err="1"/>
              <a:t>speciālistus</a:t>
            </a:r>
            <a:r>
              <a:rPr lang="en-US" b="1" dirty="0"/>
              <a:t> par </a:t>
            </a:r>
            <a:r>
              <a:rPr lang="en-US" b="1" dirty="0" err="1"/>
              <a:t>demenci</a:t>
            </a:r>
            <a:r>
              <a:rPr lang="en-US" b="1" dirty="0"/>
              <a:t>; </a:t>
            </a:r>
            <a:endParaRPr lang="en-US" dirty="0"/>
          </a:p>
          <a:p>
            <a:pPr lvl="0"/>
            <a:r>
              <a:rPr lang="en-US" b="1" dirty="0" err="1"/>
              <a:t>Tiks</a:t>
            </a:r>
            <a:r>
              <a:rPr lang="en-US" b="1" dirty="0"/>
              <a:t> </a:t>
            </a:r>
            <a:r>
              <a:rPr lang="en-US" b="1" dirty="0" err="1"/>
              <a:t>veicināta</a:t>
            </a:r>
            <a:r>
              <a:rPr lang="en-US" b="1" dirty="0"/>
              <a:t> </a:t>
            </a:r>
            <a:r>
              <a:rPr lang="en-US" b="1" dirty="0" err="1"/>
              <a:t>sabiedrības</a:t>
            </a:r>
            <a:r>
              <a:rPr lang="en-US" b="1" dirty="0"/>
              <a:t> </a:t>
            </a:r>
            <a:r>
              <a:rPr lang="en-US" b="1" dirty="0" err="1"/>
              <a:t>izpratne</a:t>
            </a:r>
            <a:r>
              <a:rPr lang="en-US" b="1" dirty="0"/>
              <a:t> par </a:t>
            </a:r>
            <a:r>
              <a:rPr lang="en-US" b="1" dirty="0" err="1"/>
              <a:t>demenci</a:t>
            </a:r>
            <a:r>
              <a:rPr lang="en-US" b="1" dirty="0"/>
              <a:t> un </a:t>
            </a:r>
            <a:r>
              <a:rPr lang="en-US" b="1" dirty="0" err="1"/>
              <a:t>tās</a:t>
            </a:r>
            <a:r>
              <a:rPr lang="en-US" b="1" dirty="0"/>
              <a:t> </a:t>
            </a:r>
            <a:r>
              <a:rPr lang="en-US" b="1" dirty="0" err="1"/>
              <a:t>ārstēšanu</a:t>
            </a:r>
            <a:r>
              <a:rPr lang="en-US" b="1" dirty="0"/>
              <a:t>, </a:t>
            </a:r>
            <a:r>
              <a:rPr lang="en-US" b="1" dirty="0" err="1"/>
              <a:t>mazinot</a:t>
            </a:r>
            <a:r>
              <a:rPr lang="en-US" b="1" dirty="0"/>
              <a:t> </a:t>
            </a:r>
            <a:r>
              <a:rPr lang="en-US" b="1" dirty="0" err="1"/>
              <a:t>stigmu</a:t>
            </a:r>
            <a:r>
              <a:rPr lang="en-US" b="1" dirty="0"/>
              <a:t> un </a:t>
            </a:r>
            <a:r>
              <a:rPr lang="en-US" b="1" dirty="0" err="1"/>
              <a:t>veicinot</a:t>
            </a:r>
            <a:r>
              <a:rPr lang="en-US" b="1" dirty="0"/>
              <a:t> </a:t>
            </a:r>
            <a:r>
              <a:rPr lang="en-US" b="1" dirty="0" err="1"/>
              <a:t>atbalstošu</a:t>
            </a:r>
            <a:r>
              <a:rPr lang="en-US" b="1" dirty="0"/>
              <a:t> </a:t>
            </a:r>
            <a:r>
              <a:rPr lang="en-US" b="1" dirty="0" err="1"/>
              <a:t>attieksmi</a:t>
            </a:r>
            <a:r>
              <a:rPr lang="en-US" b="1" dirty="0"/>
              <a:t> </a:t>
            </a:r>
            <a:r>
              <a:rPr lang="en-US" b="1" dirty="0" err="1"/>
              <a:t>pret</a:t>
            </a:r>
            <a:r>
              <a:rPr lang="en-US" b="1" dirty="0"/>
              <a:t> </a:t>
            </a:r>
            <a:r>
              <a:rPr lang="en-US" b="1" dirty="0" err="1"/>
              <a:t>cilvēkiem</a:t>
            </a:r>
            <a:r>
              <a:rPr lang="en-US" b="1" dirty="0"/>
              <a:t> </a:t>
            </a:r>
            <a:r>
              <a:rPr lang="en-US" b="1" dirty="0" err="1"/>
              <a:t>ar</a:t>
            </a:r>
            <a:r>
              <a:rPr lang="en-US" b="1" dirty="0"/>
              <a:t> </a:t>
            </a:r>
            <a:r>
              <a:rPr lang="en-US" b="1" dirty="0" err="1"/>
              <a:t>šo</a:t>
            </a:r>
            <a:r>
              <a:rPr lang="en-US" b="1" dirty="0"/>
              <a:t> </a:t>
            </a:r>
            <a:r>
              <a:rPr lang="en-US" b="1" dirty="0" err="1"/>
              <a:t>diagnozi</a:t>
            </a:r>
            <a:r>
              <a:rPr lang="en-US" b="1" dirty="0"/>
              <a:t>; </a:t>
            </a:r>
            <a:endParaRPr lang="en-US" dirty="0"/>
          </a:p>
          <a:p>
            <a:pPr lvl="0"/>
            <a:r>
              <a:rPr lang="en-US" b="1" dirty="0" err="1"/>
              <a:t>Tiks</a:t>
            </a:r>
            <a:r>
              <a:rPr lang="en-US" b="1" dirty="0"/>
              <a:t> </a:t>
            </a:r>
            <a:r>
              <a:rPr lang="en-US" b="1" dirty="0" err="1"/>
              <a:t>īstenota</a:t>
            </a:r>
            <a:r>
              <a:rPr lang="en-US" b="1" dirty="0"/>
              <a:t> </a:t>
            </a:r>
            <a:r>
              <a:rPr lang="en-US" b="1" dirty="0" err="1"/>
              <a:t>monitoringa</a:t>
            </a:r>
            <a:r>
              <a:rPr lang="en-US" b="1" dirty="0"/>
              <a:t> un </a:t>
            </a:r>
            <a:r>
              <a:rPr lang="en-US" b="1" dirty="0" err="1"/>
              <a:t>novērtēšanas</a:t>
            </a:r>
            <a:r>
              <a:rPr lang="en-US" b="1" dirty="0"/>
              <a:t> </a:t>
            </a:r>
            <a:r>
              <a:rPr lang="en-US" b="1" dirty="0" err="1"/>
              <a:t>sistēma</a:t>
            </a:r>
            <a:r>
              <a:rPr lang="en-US" b="1" dirty="0"/>
              <a:t>, lai </a:t>
            </a:r>
            <a:r>
              <a:rPr lang="en-US" b="1" dirty="0" err="1"/>
              <a:t>uzraudzītu</a:t>
            </a:r>
            <a:r>
              <a:rPr lang="en-US" b="1" dirty="0"/>
              <a:t> </a:t>
            </a:r>
            <a:r>
              <a:rPr lang="en-US" b="1" dirty="0" err="1"/>
              <a:t>pakalpojuma</a:t>
            </a:r>
            <a:r>
              <a:rPr lang="en-US" b="1" dirty="0"/>
              <a:t> </a:t>
            </a:r>
            <a:r>
              <a:rPr lang="en-US" b="1" dirty="0" err="1"/>
              <a:t>efektivitāti</a:t>
            </a:r>
            <a:r>
              <a:rPr lang="en-US" b="1" dirty="0"/>
              <a:t> un </a:t>
            </a:r>
            <a:r>
              <a:rPr lang="en-US" b="1" dirty="0" err="1"/>
              <a:t>veiktu</a:t>
            </a:r>
            <a:r>
              <a:rPr lang="en-US" b="1" dirty="0"/>
              <a:t> </a:t>
            </a:r>
            <a:r>
              <a:rPr lang="en-US" b="1" dirty="0" err="1"/>
              <a:t>nepieciešamos</a:t>
            </a:r>
            <a:r>
              <a:rPr lang="en-US" b="1" dirty="0"/>
              <a:t> </a:t>
            </a:r>
            <a:r>
              <a:rPr lang="en-US" b="1" dirty="0" err="1"/>
              <a:t>uzlabojumus</a:t>
            </a:r>
            <a:r>
              <a:rPr lang="en-US" b="1" dirty="0"/>
              <a:t>;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676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29AB8-058B-749A-0625-A6A55CA44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Pakalpojums – intensīvais posms. 6 mēneši</a:t>
            </a: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0CD5B32-0269-33DD-CE74-F7DB37DBF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683" y="989383"/>
            <a:ext cx="12043317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Individualizācija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katram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dalībniekam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individuāls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pl</a:t>
            </a:r>
            <a:r>
              <a:rPr lang="lv-LV" altLang="en-US" b="1" dirty="0">
                <a:latin typeface="Arial" panose="020B0604020202020204" pitchFamily="34" charset="0"/>
              </a:rPr>
              <a:t>āns, sākumā vienam mēnesim,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regulāri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pielāgo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atbilstoši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progresam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un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vajadzībām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;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individuālais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darbs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tiek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kombinēts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grupu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aktivitātēm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lv-LV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Starpdisciplināra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komanda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sociālais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mentors,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sociālais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rehabilitētājs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fizioterapeits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uztura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speciālists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medicīnas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māsa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un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mākslas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terapeits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lv-LV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lv-LV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lv-LV" altLang="en-US" b="1" dirty="0">
                <a:latin typeface="Arial" panose="020B0604020202020204" pitchFamily="34" charset="0"/>
              </a:rPr>
              <a:t>Aktivitātes:</a:t>
            </a:r>
            <a:r>
              <a:rPr lang="lv-LV" altLang="en-US" dirty="0">
                <a:latin typeface="Arial" panose="020B0604020202020204" pitchFamily="34" charset="0"/>
              </a:rPr>
              <a:t> grupas ar speciālistu, individuālas ar speciālistu, individuālas bez speciālista. Vismaz 5 dienas nedēļā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Ģimenes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iesaiste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ģimene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ir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aktīvs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pakalpojuma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dalībnieks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saņemot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praktisku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un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informatīvu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atbalstu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rezultātu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nostiprināšanai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ikdienā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endParaRPr kumimoji="0" lang="lv-LV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lv-LV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Galvenās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kontaktpersonas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sociālais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rehabilitētājs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un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sociālais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mentors.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987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F187A-E4EF-8518-C298-BA47F453A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/>
              <a:t>Uzturošais posms (nākamie 6 mēneši)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07064-3871-61F7-E417-78F33DF93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v-LV" dirty="0"/>
              <a:t>sasniegto rezultātu nostiprināšanu un ilgtspējīgu paradumu integrēšanu ikdienas dzīvē.</a:t>
            </a:r>
            <a:endParaRPr lang="en-US" dirty="0"/>
          </a:p>
          <a:p>
            <a:r>
              <a:rPr lang="lv-LV" b="1" dirty="0"/>
              <a:t>Ikdienas aktivitātes: </a:t>
            </a:r>
            <a:r>
              <a:rPr lang="lv-LV" dirty="0"/>
              <a:t>dalībnieks turpina aktivitātes pēc individuālā plāna sociālā mentora un sociālā rehabilitētāja uzraudzībā, piesaistot citus speciālistus.</a:t>
            </a:r>
            <a:endParaRPr lang="en-US" dirty="0"/>
          </a:p>
          <a:p>
            <a:r>
              <a:rPr lang="lv-LV" b="1" dirty="0"/>
              <a:t>Programmas nepārtrauktība: </a:t>
            </a:r>
            <a:r>
              <a:rPr lang="lv-LV" dirty="0"/>
              <a:t>tiek turpināta intensīvajā posmā uzsāktā FINGER pieeja, samazinot intensitāti un stiprinot dalībnieka personīgo iesaisti.</a:t>
            </a:r>
            <a:endParaRPr lang="en-US" dirty="0"/>
          </a:p>
          <a:p>
            <a:r>
              <a:rPr lang="lv-LV" b="1" dirty="0"/>
              <a:t>Grupu un kopienas aktivitātes: </a:t>
            </a:r>
            <a:r>
              <a:rPr lang="lv-LV" dirty="0"/>
              <a:t>regulāras grupu nodarbības un kopienas aktivitātes, kas veicina sociālo mijiedarbību un piederības sajūtu.</a:t>
            </a:r>
            <a:endParaRPr lang="en-US" dirty="0"/>
          </a:p>
          <a:p>
            <a:r>
              <a:rPr lang="lv-LV" b="1" dirty="0"/>
              <a:t>Kontakts un uzraudzība: </a:t>
            </a:r>
            <a:r>
              <a:rPr lang="lv-LV" dirty="0"/>
              <a:t>tiek nodrošināta regulāra komunikācija ar dalībnieku un ģimenes locekļiem, lai sekotu līdzi progresam un savlaicīgi pielāgotu atbalstu.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0"/>
            <a:r>
              <a:rPr lang="lv-LV" dirty="0"/>
              <a:t>Mērķa grupas atgriezeniskā saite: projekta sagatavošanas posmā potenciālie dalībnieki un ģimenes locekļi tiks aptaujāti par pakalpojuma saturu un formu; atgriezeniskā saite tika izmantota pakalpojuma aktivitāšu un nodarbību pielāgošanai.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413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062B4-BF2B-86BB-B53E-7ADC7CFCA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Partnera finansiālā sadaļa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B6925-DF34-C6AB-78E5-032930012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Telpu kosmētiskais remonts (daļējs)</a:t>
            </a:r>
          </a:p>
          <a:p>
            <a:r>
              <a:rPr lang="lv-LV" dirty="0"/>
              <a:t>Komunālie maksājumi</a:t>
            </a:r>
          </a:p>
          <a:p>
            <a:r>
              <a:rPr lang="lv-LV" dirty="0"/>
              <a:t>Interneta nodrošinājums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556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797</Words>
  <Application>Microsoft Office PowerPoint</Application>
  <PresentationFormat>Platekrāna</PresentationFormat>
  <Paragraphs>94</Paragraphs>
  <Slides>10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4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PowerPoint prezentācija</vt:lpstr>
      <vt:lpstr>Sociālās rehabilitācijas pakalpojums cilvēkiem/senioriem ar kognitīviem traucējumiem, demenci agrīnajā stadijā</vt:lpstr>
      <vt:lpstr>Projekta mērķis:</vt:lpstr>
      <vt:lpstr>PowerPoint prezentācija</vt:lpstr>
      <vt:lpstr>Pakalpojuma izstrāde</vt:lpstr>
      <vt:lpstr>Pakalpojuma pilotēšana</vt:lpstr>
      <vt:lpstr>Pakalpojuma izvērtēšana – rezultāts.</vt:lpstr>
      <vt:lpstr>Pakalpojums – intensīvais posms. 6 mēneši</vt:lpstr>
      <vt:lpstr>Uzturošais posms (nākamie 6 mēneši)</vt:lpstr>
      <vt:lpstr>Partnera finansiālā sadaļa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Zita Jekabsone-Saulite</dc:creator>
  <cp:lastModifiedBy>Daiga Naroga</cp:lastModifiedBy>
  <cp:revision>1</cp:revision>
  <dcterms:created xsi:type="dcterms:W3CDTF">2026-08-18T18:30:22Z</dcterms:created>
  <dcterms:modified xsi:type="dcterms:W3CDTF">2026-08-19T05:22:05Z</dcterms:modified>
</cp:coreProperties>
</file>