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1" r:id="rId3"/>
    <p:sldId id="257" r:id="rId4"/>
    <p:sldId id="264" r:id="rId5"/>
    <p:sldId id="282" r:id="rId6"/>
    <p:sldId id="265" r:id="rId7"/>
    <p:sldId id="258" r:id="rId8"/>
    <p:sldId id="266" r:id="rId9"/>
    <p:sldId id="263" r:id="rId10"/>
    <p:sldId id="270" r:id="rId11"/>
    <p:sldId id="267" r:id="rId12"/>
    <p:sldId id="261" r:id="rId13"/>
    <p:sldId id="268" r:id="rId14"/>
    <p:sldId id="260" r:id="rId15"/>
    <p:sldId id="273" r:id="rId16"/>
    <p:sldId id="278" r:id="rId17"/>
    <p:sldId id="274" r:id="rId18"/>
    <p:sldId id="259" r:id="rId19"/>
    <p:sldId id="277" r:id="rId20"/>
    <p:sldId id="279" r:id="rId21"/>
    <p:sldId id="275" r:id="rId22"/>
    <p:sldId id="276" r:id="rId23"/>
    <p:sldId id="272"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C5E56-D2E2-416D-AA5B-2FAA859A48C1}" v="2" dt="2024-11-11T13:35:58.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ze Circene" userId="e20b85b412be84da" providerId="LiveId" clId="{478C5E56-D2E2-416D-AA5B-2FAA859A48C1}"/>
    <pc:docChg chg="undo custSel modSld">
      <pc:chgData name="Ilze Circene" userId="e20b85b412be84da" providerId="LiveId" clId="{478C5E56-D2E2-416D-AA5B-2FAA859A48C1}" dt="2024-11-11T13:37:40.022" v="125" actId="13926"/>
      <pc:docMkLst>
        <pc:docMk/>
      </pc:docMkLst>
      <pc:sldChg chg="modSp mod">
        <pc:chgData name="Ilze Circene" userId="e20b85b412be84da" providerId="LiveId" clId="{478C5E56-D2E2-416D-AA5B-2FAA859A48C1}" dt="2024-11-11T13:36:08.283" v="123" actId="255"/>
        <pc:sldMkLst>
          <pc:docMk/>
          <pc:sldMk cId="2198418224" sldId="256"/>
        </pc:sldMkLst>
        <pc:spChg chg="mod">
          <ac:chgData name="Ilze Circene" userId="e20b85b412be84da" providerId="LiveId" clId="{478C5E56-D2E2-416D-AA5B-2FAA859A48C1}" dt="2024-11-11T13:35:53.358" v="121" actId="20577"/>
          <ac:spMkLst>
            <pc:docMk/>
            <pc:sldMk cId="2198418224" sldId="256"/>
            <ac:spMk id="2" creationId="{BDFE9D0A-9D1D-59A6-2157-7D70BE77601E}"/>
          </ac:spMkLst>
        </pc:spChg>
        <pc:spChg chg="mod">
          <ac:chgData name="Ilze Circene" userId="e20b85b412be84da" providerId="LiveId" clId="{478C5E56-D2E2-416D-AA5B-2FAA859A48C1}" dt="2024-11-11T13:36:08.283" v="123" actId="255"/>
          <ac:spMkLst>
            <pc:docMk/>
            <pc:sldMk cId="2198418224" sldId="256"/>
            <ac:spMk id="3" creationId="{BBB9A47E-950F-102D-2A91-3EED47B1689A}"/>
          </ac:spMkLst>
        </pc:spChg>
      </pc:sldChg>
      <pc:sldChg chg="modSp mod">
        <pc:chgData name="Ilze Circene" userId="e20b85b412be84da" providerId="LiveId" clId="{478C5E56-D2E2-416D-AA5B-2FAA859A48C1}" dt="2024-11-11T13:37:14.480" v="124" actId="1076"/>
        <pc:sldMkLst>
          <pc:docMk/>
          <pc:sldMk cId="988549952" sldId="260"/>
        </pc:sldMkLst>
        <pc:spChg chg="mod">
          <ac:chgData name="Ilze Circene" userId="e20b85b412be84da" providerId="LiveId" clId="{478C5E56-D2E2-416D-AA5B-2FAA859A48C1}" dt="2024-11-11T13:37:14.480" v="124" actId="1076"/>
          <ac:spMkLst>
            <pc:docMk/>
            <pc:sldMk cId="988549952" sldId="260"/>
            <ac:spMk id="2" creationId="{D04F1AE0-33E5-9C85-4787-416CE5C83ADE}"/>
          </ac:spMkLst>
        </pc:spChg>
      </pc:sldChg>
      <pc:sldChg chg="modSp mod">
        <pc:chgData name="Ilze Circene" userId="e20b85b412be84da" providerId="LiveId" clId="{478C5E56-D2E2-416D-AA5B-2FAA859A48C1}" dt="2024-11-11T13:37:40.022" v="125" actId="13926"/>
        <pc:sldMkLst>
          <pc:docMk/>
          <pc:sldMk cId="2322957404" sldId="281"/>
        </pc:sldMkLst>
        <pc:spChg chg="mod">
          <ac:chgData name="Ilze Circene" userId="e20b85b412be84da" providerId="LiveId" clId="{478C5E56-D2E2-416D-AA5B-2FAA859A48C1}" dt="2024-11-11T13:37:40.022" v="125" actId="13926"/>
          <ac:spMkLst>
            <pc:docMk/>
            <pc:sldMk cId="2322957404" sldId="281"/>
            <ac:spMk id="7" creationId="{5FC8F45C-480E-FC78-3EED-41BCC33D1B7C}"/>
          </ac:spMkLst>
        </pc:spChg>
        <pc:picChg chg="mod">
          <ac:chgData name="Ilze Circene" userId="e20b85b412be84da" providerId="LiveId" clId="{478C5E56-D2E2-416D-AA5B-2FAA859A48C1}" dt="2024-11-04T11:39:09.041" v="2" actId="14100"/>
          <ac:picMkLst>
            <pc:docMk/>
            <pc:sldMk cId="2322957404" sldId="281"/>
            <ac:picMk id="10" creationId="{BBC22A03-A32E-2FFB-35E6-2799A73E0D3A}"/>
          </ac:picMkLst>
        </pc:picChg>
        <pc:picChg chg="mod">
          <ac:chgData name="Ilze Circene" userId="e20b85b412be84da" providerId="LiveId" clId="{478C5E56-D2E2-416D-AA5B-2FAA859A48C1}" dt="2024-11-04T11:39:11.633" v="3" actId="1076"/>
          <ac:picMkLst>
            <pc:docMk/>
            <pc:sldMk cId="2322957404" sldId="281"/>
            <ac:picMk id="12" creationId="{07BAD170-9678-1428-1105-A036CF1B53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55547-C8CB-4F88-A565-AEA1F142856B}" type="datetimeFigureOut">
              <a:rPr lang="lv-LV" smtClean="0"/>
              <a:t>13.11.2024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AAC39-0C3C-4FA2-A3DA-144306CD2D9B}" type="slidenum">
              <a:rPr lang="lv-LV" smtClean="0"/>
              <a:t>‹#›</a:t>
            </a:fld>
            <a:endParaRPr lang="lv-LV"/>
          </a:p>
        </p:txBody>
      </p:sp>
    </p:spTree>
    <p:extLst>
      <p:ext uri="{BB962C8B-B14F-4D97-AF65-F5344CB8AC3E}">
        <p14:creationId xmlns:p14="http://schemas.microsoft.com/office/powerpoint/2010/main" val="346672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0" i="0" dirty="0">
                <a:solidFill>
                  <a:srgbClr val="050505"/>
                </a:solidFill>
                <a:effectLst/>
                <a:latin typeface="inherit"/>
              </a:rPr>
              <a:t>Sakritušās lapas ir vieta, kur pārziemot mazajiem kaimiņiem - dārza sīkajiem zvēriņiem, abiniekiem un kukaiņiem, piemēram, tauriņiem, vabolēm un apputeksnētājiem, bet putniem tā ir vieta, kur meklēt pārtiku (tāpat kā izkaltuši augi ar sēklām </a:t>
            </a:r>
            <a:r>
              <a:rPr lang="lv-LV" b="0" i="0" dirty="0" err="1">
                <a:solidFill>
                  <a:srgbClr val="050505"/>
                </a:solidFill>
                <a:effectLst/>
                <a:latin typeface="inherit"/>
              </a:rPr>
              <a:t>utt</a:t>
            </a:r>
            <a:r>
              <a:rPr lang="lv-LV" b="0" i="0" dirty="0">
                <a:solidFill>
                  <a:srgbClr val="050505"/>
                </a:solidFill>
                <a:effectLst/>
                <a:latin typeface="inherit"/>
              </a:rPr>
              <a:t>)</a:t>
            </a:r>
          </a:p>
          <a:p>
            <a:pPr algn="l"/>
            <a:r>
              <a:rPr lang="lv-LV" b="0" i="0" dirty="0">
                <a:solidFill>
                  <a:srgbClr val="050505"/>
                </a:solidFill>
                <a:effectLst/>
                <a:latin typeface="inherit"/>
              </a:rPr>
              <a:t>Kompromiss: sagrābt lapas, bet atstāt čupās uz koku saknēm, zem krūmiem vai dobēs, pārvērst kompostā vai atbrīvoties pavasarī, kad kustoņi pamodušies. Zemē atstātas lapas mazina nezāļu augšanu, uztur mitrumu un bagātina augsni.</a:t>
            </a:r>
          </a:p>
          <a:p>
            <a:pPr algn="l"/>
            <a:r>
              <a:rPr lang="lv-LV" b="0" i="0" dirty="0">
                <a:solidFill>
                  <a:srgbClr val="050505"/>
                </a:solidFill>
                <a:effectLst/>
                <a:latin typeface="inherit"/>
              </a:rPr>
              <a:t>“No augu viedokļa, lapu grābšana ir īsta vardarbība. Tiek norauta sega, kas paredzēta sakņu pasargāšanai no sala, temperatūras svārstībām. Turklāt ar lapām koka saknes saņem atpakaļ barības vielas, kas vajadzīgas nākamā gada augšanai,” saka </a:t>
            </a:r>
            <a:r>
              <a:rPr lang="lv-LV" b="0" i="0" dirty="0" err="1">
                <a:solidFill>
                  <a:srgbClr val="050505"/>
                </a:solidFill>
                <a:effectLst/>
                <a:latin typeface="inherit"/>
              </a:rPr>
              <a:t>dendroloģe</a:t>
            </a:r>
            <a:r>
              <a:rPr lang="lv-LV" b="0" i="0" dirty="0">
                <a:solidFill>
                  <a:srgbClr val="050505"/>
                </a:solidFill>
                <a:effectLst/>
                <a:latin typeface="inherit"/>
              </a:rPr>
              <a:t> Zaiga Graudiņa.</a:t>
            </a:r>
          </a:p>
          <a:p>
            <a:pPr algn="l"/>
            <a:r>
              <a:rPr lang="lv-LV" b="0" i="0" dirty="0">
                <a:solidFill>
                  <a:srgbClr val="050505"/>
                </a:solidFill>
                <a:effectLst/>
                <a:latin typeface="inherit"/>
              </a:rPr>
              <a:t>Jāsagrābj tikai slimo un kaitēkļu apsēsto koku lapas, lai kaite neizplatās, kā arī lai lapu sega nav pārlieku bieza un ziemā zem tās neveidojas pelējums.</a:t>
            </a:r>
          </a:p>
          <a:p>
            <a:pPr algn="l"/>
            <a:r>
              <a:rPr lang="lv-LV" b="0" i="0" dirty="0">
                <a:solidFill>
                  <a:srgbClr val="050505"/>
                </a:solidFill>
                <a:effectLst/>
                <a:latin typeface="inherit"/>
              </a:rPr>
              <a:t>Lapu grābšana ir vajadzīga tikai cilvēkiem, nevis kokiem un dabai.</a:t>
            </a:r>
          </a:p>
          <a:p>
            <a:pPr algn="l"/>
            <a:r>
              <a:rPr lang="lv-LV" b="0" i="0" dirty="0">
                <a:solidFill>
                  <a:srgbClr val="050505"/>
                </a:solidFill>
                <a:effectLst/>
                <a:latin typeface="inherit"/>
              </a:rPr>
              <a:t>Turklāt - vai nav lielisks iegansts ļauties slinkumam?</a:t>
            </a:r>
          </a:p>
          <a:p>
            <a:endParaRPr lang="lv-LV" dirty="0"/>
          </a:p>
        </p:txBody>
      </p:sp>
      <p:sp>
        <p:nvSpPr>
          <p:cNvPr id="4" name="Slide Number Placeholder 3"/>
          <p:cNvSpPr>
            <a:spLocks noGrp="1"/>
          </p:cNvSpPr>
          <p:nvPr>
            <p:ph type="sldNum" sz="quarter" idx="5"/>
          </p:nvPr>
        </p:nvSpPr>
        <p:spPr/>
        <p:txBody>
          <a:bodyPr/>
          <a:lstStyle/>
          <a:p>
            <a:fld id="{384AAC39-0C3C-4FA2-A3DA-144306CD2D9B}" type="slidenum">
              <a:rPr lang="lv-LV" smtClean="0"/>
              <a:t>13</a:t>
            </a:fld>
            <a:endParaRPr lang="lv-LV"/>
          </a:p>
        </p:txBody>
      </p:sp>
    </p:spTree>
    <p:extLst>
      <p:ext uri="{BB962C8B-B14F-4D97-AF65-F5344CB8AC3E}">
        <p14:creationId xmlns:p14="http://schemas.microsoft.com/office/powerpoint/2010/main" val="304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412627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243572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8345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231879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2524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2725524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203246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275403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167391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64607-09C1-46C9-819B-B581ED656108}" type="datetimeFigureOut">
              <a:rPr lang="lv-LV" smtClean="0"/>
              <a:t>13.11.2024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145405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364607-09C1-46C9-819B-B581ED656108}" type="datetimeFigureOut">
              <a:rPr lang="lv-LV" smtClean="0"/>
              <a:t>13.11.2024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385625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364607-09C1-46C9-819B-B581ED656108}" type="datetimeFigureOut">
              <a:rPr lang="lv-LV" smtClean="0"/>
              <a:t>13.11.2024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377731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364607-09C1-46C9-819B-B581ED656108}" type="datetimeFigureOut">
              <a:rPr lang="lv-LV" smtClean="0"/>
              <a:t>13.11.2024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354698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64607-09C1-46C9-819B-B581ED656108}" type="datetimeFigureOut">
              <a:rPr lang="lv-LV" smtClean="0"/>
              <a:t>13.11.2024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108449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364607-09C1-46C9-819B-B581ED656108}" type="datetimeFigureOut">
              <a:rPr lang="lv-LV" smtClean="0"/>
              <a:t>13.11.2024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167073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364607-09C1-46C9-819B-B581ED656108}" type="datetimeFigureOut">
              <a:rPr lang="lv-LV" smtClean="0"/>
              <a:t>13.11.2024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6717265-8D4D-41BE-8C57-5EEA9AA00F53}" type="slidenum">
              <a:rPr lang="lv-LV" smtClean="0"/>
              <a:t>‹#›</a:t>
            </a:fld>
            <a:endParaRPr lang="lv-LV"/>
          </a:p>
        </p:txBody>
      </p:sp>
    </p:spTree>
    <p:extLst>
      <p:ext uri="{BB962C8B-B14F-4D97-AF65-F5344CB8AC3E}">
        <p14:creationId xmlns:p14="http://schemas.microsoft.com/office/powerpoint/2010/main" val="16076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364607-09C1-46C9-819B-B581ED656108}" type="datetimeFigureOut">
              <a:rPr lang="lv-LV" smtClean="0"/>
              <a:t>13.11.2024</a:t>
            </a:fld>
            <a:endParaRPr lang="lv-LV"/>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717265-8D4D-41BE-8C57-5EEA9AA00F53}" type="slidenum">
              <a:rPr lang="lv-LV" smtClean="0"/>
              <a:t>‹#›</a:t>
            </a:fld>
            <a:endParaRPr lang="lv-LV"/>
          </a:p>
        </p:txBody>
      </p:sp>
    </p:spTree>
    <p:extLst>
      <p:ext uri="{BB962C8B-B14F-4D97-AF65-F5344CB8AC3E}">
        <p14:creationId xmlns:p14="http://schemas.microsoft.com/office/powerpoint/2010/main" val="3359780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izkraukle.lv/lv/aizkraukles-novada-teritorijas-planojuma-izstra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grasslife.lv/darbi/plavu-atjaunosana/pilsetas-plava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latvianature.daba.gov.lv/invazivo-sugu-parvaldniek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9D0A-9D1D-59A6-2157-7D70BE77601E}"/>
              </a:ext>
            </a:extLst>
          </p:cNvPr>
          <p:cNvSpPr>
            <a:spLocks noGrp="1"/>
          </p:cNvSpPr>
          <p:nvPr>
            <p:ph type="ctrTitle"/>
          </p:nvPr>
        </p:nvSpPr>
        <p:spPr>
          <a:xfrm>
            <a:off x="1507067" y="2404534"/>
            <a:ext cx="7766936" cy="1527386"/>
          </a:xfrm>
        </p:spPr>
        <p:txBody>
          <a:bodyPr/>
          <a:lstStyle/>
          <a:p>
            <a:r>
              <a:rPr lang="lv-LV" dirty="0"/>
              <a:t>Daba pilsētā</a:t>
            </a:r>
            <a:br>
              <a:rPr lang="en-US" dirty="0"/>
            </a:br>
            <a:r>
              <a:rPr lang="lv-LV" sz="1600" dirty="0">
                <a:solidFill>
                  <a:schemeClr val="tx1">
                    <a:lumMod val="65000"/>
                    <a:lumOff val="35000"/>
                  </a:schemeClr>
                </a:solidFill>
              </a:rPr>
              <a:t>Aizkraukles novada teritorijas plānojuma izstrādes ietvaros, plašāk</a:t>
            </a:r>
            <a:r>
              <a:rPr lang="en-US" sz="1600" dirty="0">
                <a:solidFill>
                  <a:schemeClr val="tx1">
                    <a:lumMod val="65000"/>
                    <a:lumOff val="35000"/>
                  </a:schemeClr>
                </a:solidFill>
              </a:rPr>
              <a:t> par plānojumu</a:t>
            </a:r>
            <a:r>
              <a:rPr lang="lv-LV" sz="1600" dirty="0">
                <a:solidFill>
                  <a:schemeClr val="tx1">
                    <a:lumMod val="65000"/>
                    <a:lumOff val="35000"/>
                  </a:schemeClr>
                </a:solidFill>
              </a:rPr>
              <a:t> </a:t>
            </a:r>
            <a:r>
              <a:rPr lang="en-US" sz="1600" dirty="0">
                <a:solidFill>
                  <a:schemeClr val="tx1">
                    <a:lumMod val="65000"/>
                    <a:lumOff val="35000"/>
                  </a:schemeClr>
                </a:solidFill>
              </a:rPr>
              <a:t>- </a:t>
            </a:r>
            <a:r>
              <a:rPr lang="en-US" sz="1600" dirty="0">
                <a:solidFill>
                  <a:schemeClr val="tx1">
                    <a:lumMod val="65000"/>
                    <a:lumOff val="35000"/>
                  </a:schemeClr>
                </a:solidFill>
                <a:hlinkClick r:id="rId2"/>
              </a:rPr>
              <a:t>https://www.aizkraukle.lv/lv/aizkraukles-novada-teritorijas-planojuma-izstrade</a:t>
            </a:r>
            <a:endParaRPr lang="lv-LV" sz="1600" dirty="0">
              <a:solidFill>
                <a:schemeClr val="tx1">
                  <a:lumMod val="65000"/>
                  <a:lumOff val="35000"/>
                </a:schemeClr>
              </a:solidFill>
            </a:endParaRPr>
          </a:p>
        </p:txBody>
      </p:sp>
      <p:sp>
        <p:nvSpPr>
          <p:cNvPr id="3" name="Subtitle 2">
            <a:extLst>
              <a:ext uri="{FF2B5EF4-FFF2-40B4-BE49-F238E27FC236}">
                <a16:creationId xmlns:a16="http://schemas.microsoft.com/office/drawing/2014/main" id="{BBB9A47E-950F-102D-2A91-3EED47B1689A}"/>
              </a:ext>
            </a:extLst>
          </p:cNvPr>
          <p:cNvSpPr>
            <a:spLocks noGrp="1"/>
          </p:cNvSpPr>
          <p:nvPr>
            <p:ph type="subTitle" idx="1"/>
          </p:nvPr>
        </p:nvSpPr>
        <p:spPr>
          <a:xfrm>
            <a:off x="1612171" y="4908330"/>
            <a:ext cx="7766936" cy="722877"/>
          </a:xfrm>
        </p:spPr>
        <p:txBody>
          <a:bodyPr>
            <a:normAutofit/>
          </a:bodyPr>
          <a:lstStyle/>
          <a:p>
            <a:pPr>
              <a:spcBef>
                <a:spcPts val="0"/>
              </a:spcBef>
            </a:pPr>
            <a:r>
              <a:rPr lang="lv-LV" sz="1600" dirty="0"/>
              <a:t>Sandra Ikauniece</a:t>
            </a:r>
          </a:p>
          <a:p>
            <a:pPr>
              <a:spcBef>
                <a:spcPts val="0"/>
              </a:spcBef>
            </a:pPr>
            <a:r>
              <a:rPr lang="lv-LV" sz="1600" dirty="0"/>
              <a:t>Dr.biol., dabas eksperte</a:t>
            </a:r>
          </a:p>
        </p:txBody>
      </p:sp>
    </p:spTree>
    <p:extLst>
      <p:ext uri="{BB962C8B-B14F-4D97-AF65-F5344CB8AC3E}">
        <p14:creationId xmlns:p14="http://schemas.microsoft.com/office/powerpoint/2010/main" val="219841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ad with trees and a road sign&#10;&#10;Description automatically generated with medium confidence">
            <a:extLst>
              <a:ext uri="{FF2B5EF4-FFF2-40B4-BE49-F238E27FC236}">
                <a16:creationId xmlns:a16="http://schemas.microsoft.com/office/drawing/2014/main" id="{CF712E0D-F190-CCE2-103E-15DEB45B1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810" y="0"/>
            <a:ext cx="9153493" cy="6564751"/>
          </a:xfrm>
          <a:prstGeom prst="rect">
            <a:avLst/>
          </a:prstGeom>
        </p:spPr>
      </p:pic>
    </p:spTree>
    <p:extLst>
      <p:ext uri="{BB962C8B-B14F-4D97-AF65-F5344CB8AC3E}">
        <p14:creationId xmlns:p14="http://schemas.microsoft.com/office/powerpoint/2010/main" val="110672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6420-EC7A-2024-EF41-EC9AA462611E}"/>
              </a:ext>
            </a:extLst>
          </p:cNvPr>
          <p:cNvSpPr>
            <a:spLocks noGrp="1"/>
          </p:cNvSpPr>
          <p:nvPr>
            <p:ph type="title"/>
          </p:nvPr>
        </p:nvSpPr>
        <p:spPr/>
        <p:txBody>
          <a:bodyPr/>
          <a:lstStyle/>
          <a:p>
            <a:r>
              <a:rPr lang="lv-LV" dirty="0"/>
              <a:t>Problēmas</a:t>
            </a:r>
          </a:p>
        </p:txBody>
      </p:sp>
      <p:sp>
        <p:nvSpPr>
          <p:cNvPr id="3" name="Content Placeholder 2">
            <a:extLst>
              <a:ext uri="{FF2B5EF4-FFF2-40B4-BE49-F238E27FC236}">
                <a16:creationId xmlns:a16="http://schemas.microsoft.com/office/drawing/2014/main" id="{AC0788F4-56BA-54ED-35AA-1660B22B5BB3}"/>
              </a:ext>
            </a:extLst>
          </p:cNvPr>
          <p:cNvSpPr>
            <a:spLocks noGrp="1"/>
          </p:cNvSpPr>
          <p:nvPr>
            <p:ph idx="1"/>
          </p:nvPr>
        </p:nvSpPr>
        <p:spPr>
          <a:xfrm>
            <a:off x="919071" y="1162106"/>
            <a:ext cx="9275963" cy="3880773"/>
          </a:xfrm>
        </p:spPr>
        <p:txBody>
          <a:bodyPr>
            <a:noAutofit/>
          </a:bodyPr>
          <a:lstStyle/>
          <a:p>
            <a:pPr marL="0" indent="0">
              <a:buNone/>
            </a:pPr>
            <a:endParaRPr lang="lv-LV" sz="2600" dirty="0"/>
          </a:p>
          <a:p>
            <a:r>
              <a:rPr lang="lv-LV" sz="2600" dirty="0"/>
              <a:t>sāls lietošana ielu kaisīšanā ziemā </a:t>
            </a:r>
          </a:p>
          <a:p>
            <a:r>
              <a:rPr lang="lv-LV" sz="2600" dirty="0"/>
              <a:t> pārāk daudzas reizes koki pilsētā tiek nozāģēti, uzskatot tos par bīstamiem, lai gan tādi tie nemaz nav. Tā parasti notiek, ieraugot kokā kādus dobumus vai trupi, kaut gan patiesībā, nedaudz sakopjot, šāds koks var nostāvēt vēl piecdesmit vai simt gadus</a:t>
            </a:r>
          </a:p>
          <a:p>
            <a:r>
              <a:rPr lang="lv-LV" sz="2600" dirty="0"/>
              <a:t>Koku zāģēšana putnu ligzdošanas sezonas laikā</a:t>
            </a:r>
          </a:p>
        </p:txBody>
      </p:sp>
    </p:spTree>
    <p:extLst>
      <p:ext uri="{BB962C8B-B14F-4D97-AF65-F5344CB8AC3E}">
        <p14:creationId xmlns:p14="http://schemas.microsoft.com/office/powerpoint/2010/main" val="355280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D184-FFE3-6618-50B1-054F94609657}"/>
              </a:ext>
            </a:extLst>
          </p:cNvPr>
          <p:cNvSpPr>
            <a:spLocks noGrp="1"/>
          </p:cNvSpPr>
          <p:nvPr>
            <p:ph type="title"/>
          </p:nvPr>
        </p:nvSpPr>
        <p:spPr/>
        <p:txBody>
          <a:bodyPr/>
          <a:lstStyle/>
          <a:p>
            <a:r>
              <a:rPr lang="lv-LV" dirty="0"/>
              <a:t>Ko darīt</a:t>
            </a:r>
          </a:p>
        </p:txBody>
      </p:sp>
      <p:sp>
        <p:nvSpPr>
          <p:cNvPr id="3" name="Content Placeholder 2">
            <a:extLst>
              <a:ext uri="{FF2B5EF4-FFF2-40B4-BE49-F238E27FC236}">
                <a16:creationId xmlns:a16="http://schemas.microsoft.com/office/drawing/2014/main" id="{24B0DFA8-324C-AAC5-5F76-21ADA7DAE86B}"/>
              </a:ext>
            </a:extLst>
          </p:cNvPr>
          <p:cNvSpPr>
            <a:spLocks noGrp="1"/>
          </p:cNvSpPr>
          <p:nvPr>
            <p:ph idx="1"/>
          </p:nvPr>
        </p:nvSpPr>
        <p:spPr>
          <a:xfrm>
            <a:off x="813968" y="1488613"/>
            <a:ext cx="8876569" cy="3880773"/>
          </a:xfrm>
        </p:spPr>
        <p:txBody>
          <a:bodyPr>
            <a:noAutofit/>
          </a:bodyPr>
          <a:lstStyle/>
          <a:p>
            <a:r>
              <a:rPr lang="lv-LV" sz="2600" dirty="0"/>
              <a:t>daudz vairāk laika vajadzētu veltīt tam, lai saknes sadzīvotu ar pilsētu un tās komunikācijām, jo gandrīz visa būvniecība notiek, nerēķinoties ar koku saknēm</a:t>
            </a:r>
          </a:p>
          <a:p>
            <a:r>
              <a:rPr lang="lv-LV" sz="2600" dirty="0"/>
              <a:t>stumbru aizsargi, kas novērš sālsūdens nokļūšanu uz mizas, un augsnes skalošana vai virskārtas nomaiņa</a:t>
            </a:r>
          </a:p>
          <a:p>
            <a:r>
              <a:rPr lang="lv-LV" sz="2600"/>
              <a:t>modernā </a:t>
            </a:r>
            <a:r>
              <a:rPr lang="lv-LV" sz="2600" dirty="0"/>
              <a:t>koku kopšana, kurā tiek respektētas un izmantotas koku dabīgās atjaunošanās un </a:t>
            </a:r>
            <a:r>
              <a:rPr lang="lv-LV" sz="2600" dirty="0" err="1"/>
              <a:t>aizsargspējas</a:t>
            </a:r>
            <a:r>
              <a:rPr lang="lv-LV" sz="2600" dirty="0"/>
              <a:t>.</a:t>
            </a:r>
          </a:p>
        </p:txBody>
      </p:sp>
    </p:spTree>
    <p:extLst>
      <p:ext uri="{BB962C8B-B14F-4D97-AF65-F5344CB8AC3E}">
        <p14:creationId xmlns:p14="http://schemas.microsoft.com/office/powerpoint/2010/main" val="45936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DB3E-8F3B-1929-2C7B-FDE2B1652B40}"/>
              </a:ext>
            </a:extLst>
          </p:cNvPr>
          <p:cNvSpPr>
            <a:spLocks noGrp="1"/>
          </p:cNvSpPr>
          <p:nvPr>
            <p:ph type="title"/>
          </p:nvPr>
        </p:nvSpPr>
        <p:spPr/>
        <p:txBody>
          <a:bodyPr/>
          <a:lstStyle/>
          <a:p>
            <a:r>
              <a:rPr lang="lv-LV" dirty="0"/>
              <a:t>Ko darīt</a:t>
            </a:r>
          </a:p>
        </p:txBody>
      </p:sp>
      <p:sp>
        <p:nvSpPr>
          <p:cNvPr id="3" name="Content Placeholder 2">
            <a:extLst>
              <a:ext uri="{FF2B5EF4-FFF2-40B4-BE49-F238E27FC236}">
                <a16:creationId xmlns:a16="http://schemas.microsoft.com/office/drawing/2014/main" id="{15D2442A-604F-8A6C-19B6-1F7D923B6117}"/>
              </a:ext>
            </a:extLst>
          </p:cNvPr>
          <p:cNvSpPr>
            <a:spLocks noGrp="1"/>
          </p:cNvSpPr>
          <p:nvPr>
            <p:ph idx="1"/>
          </p:nvPr>
        </p:nvSpPr>
        <p:spPr>
          <a:xfrm>
            <a:off x="677334" y="1624562"/>
            <a:ext cx="8596668" cy="3880773"/>
          </a:xfrm>
        </p:spPr>
        <p:txBody>
          <a:bodyPr>
            <a:normAutofit/>
          </a:bodyPr>
          <a:lstStyle/>
          <a:p>
            <a:r>
              <a:rPr lang="lv-LV" sz="2400" dirty="0"/>
              <a:t>Profesionāli </a:t>
            </a:r>
            <a:r>
              <a:rPr lang="lv-LV" sz="2400" dirty="0" err="1"/>
              <a:t>arboristu</a:t>
            </a:r>
            <a:r>
              <a:rPr lang="lv-LV" sz="2400" dirty="0"/>
              <a:t> (</a:t>
            </a:r>
            <a:r>
              <a:rPr lang="lv-LV" sz="2400" dirty="0" err="1"/>
              <a:t>kokkopju</a:t>
            </a:r>
            <a:r>
              <a:rPr lang="lv-LV" sz="2400"/>
              <a:t>) pakalpojumi </a:t>
            </a:r>
            <a:r>
              <a:rPr lang="lv-LV" sz="2400" b="1" dirty="0">
                <a:solidFill>
                  <a:srgbClr val="FF0000"/>
                </a:solidFill>
              </a:rPr>
              <a:t>!!!!!!</a:t>
            </a:r>
          </a:p>
          <a:p>
            <a:r>
              <a:rPr lang="lv-LV" sz="2400" dirty="0"/>
              <a:t>Ievērot putnu ligzdošanas laiku</a:t>
            </a:r>
          </a:p>
          <a:p>
            <a:r>
              <a:rPr lang="lv-LV" sz="2400" dirty="0"/>
              <a:t>Lapu grābšana un pūšana – nelietderīgs resursu patēriņš, nedraudzīgs dabai</a:t>
            </a:r>
          </a:p>
          <a:p>
            <a:r>
              <a:rPr lang="lv-LV" sz="2400" dirty="0"/>
              <a:t>Jauno apstādījumu veidošana – apdomīgi izvēlēties stādīšanas vietu un koku sugu, dekoratīvo formu</a:t>
            </a:r>
          </a:p>
          <a:p>
            <a:r>
              <a:rPr lang="lv-LV" sz="2400" dirty="0"/>
              <a:t>Bioloģiski vērtīgu stumbru saglabāšana </a:t>
            </a:r>
          </a:p>
        </p:txBody>
      </p:sp>
    </p:spTree>
    <p:extLst>
      <p:ext uri="{BB962C8B-B14F-4D97-AF65-F5344CB8AC3E}">
        <p14:creationId xmlns:p14="http://schemas.microsoft.com/office/powerpoint/2010/main" val="382445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1AE0-33E5-9C85-4787-416CE5C83ADE}"/>
              </a:ext>
            </a:extLst>
          </p:cNvPr>
          <p:cNvSpPr>
            <a:spLocks noGrp="1"/>
          </p:cNvSpPr>
          <p:nvPr>
            <p:ph type="title"/>
          </p:nvPr>
        </p:nvSpPr>
        <p:spPr>
          <a:xfrm>
            <a:off x="495715" y="199697"/>
            <a:ext cx="8596668" cy="588579"/>
          </a:xfrm>
        </p:spPr>
        <p:txBody>
          <a:bodyPr>
            <a:normAutofit fontScale="90000"/>
          </a:bodyPr>
          <a:lstStyle/>
          <a:p>
            <a:r>
              <a:rPr lang="lv-LV" dirty="0"/>
              <a:t>Koki pilsētā</a:t>
            </a:r>
          </a:p>
        </p:txBody>
      </p:sp>
      <p:sp>
        <p:nvSpPr>
          <p:cNvPr id="3" name="Content Placeholder 2">
            <a:extLst>
              <a:ext uri="{FF2B5EF4-FFF2-40B4-BE49-F238E27FC236}">
                <a16:creationId xmlns:a16="http://schemas.microsoft.com/office/drawing/2014/main" id="{CFD04575-3711-225A-2010-7F55EB4D9F4C}"/>
              </a:ext>
            </a:extLst>
          </p:cNvPr>
          <p:cNvSpPr>
            <a:spLocks noGrp="1"/>
          </p:cNvSpPr>
          <p:nvPr>
            <p:ph idx="1"/>
          </p:nvPr>
        </p:nvSpPr>
        <p:spPr>
          <a:xfrm>
            <a:off x="750907" y="788276"/>
            <a:ext cx="8897590" cy="6069724"/>
          </a:xfrm>
        </p:spPr>
        <p:txBody>
          <a:bodyPr>
            <a:normAutofit/>
          </a:bodyPr>
          <a:lstStyle/>
          <a:p>
            <a:pPr marL="0" indent="0">
              <a:buNone/>
            </a:pPr>
            <a:r>
              <a:rPr lang="lv-LV" sz="2000" dirty="0"/>
              <a:t> 1. </a:t>
            </a:r>
            <a:r>
              <a:rPr lang="lv-LV" sz="2000" u="sng" dirty="0"/>
              <a:t>Drošāka satiksme </a:t>
            </a:r>
            <a:r>
              <a:rPr lang="lv-LV" sz="2000" dirty="0"/>
              <a:t>– statistiski ielās, kurās brauktuvju malās ir koki, negadījumu skaits ir mazāks nekā ielās bez kokiem. Koki darbojas kā dabisks tā sauktais „satiksmes nomierinātājs” – autovadītāji šādās ielās brauc nedaudz lēnāk un uzmanīgāk.</a:t>
            </a:r>
            <a:br>
              <a:rPr lang="lv-LV" sz="2000" dirty="0"/>
            </a:br>
            <a:r>
              <a:rPr lang="lv-LV" sz="2000" dirty="0"/>
              <a:t>2</a:t>
            </a:r>
            <a:r>
              <a:rPr lang="lv-LV" sz="2000" u="sng" dirty="0"/>
              <a:t>. Drošība gājējiem </a:t>
            </a:r>
            <a:r>
              <a:rPr lang="lv-LV" sz="2000" dirty="0"/>
              <a:t>– koki var palīdzēt arī gadījumos, ja kāds autovadītājs zaudē kontroli pār auto un uzbrauc uz ietves – zaudētu koku var iestādīt no jauna. Zaudētu cilvēku – tikai apglabāt.</a:t>
            </a:r>
            <a:br>
              <a:rPr lang="lv-LV" sz="2000" dirty="0"/>
            </a:br>
            <a:r>
              <a:rPr lang="lv-LV" sz="2000" dirty="0"/>
              <a:t>3. </a:t>
            </a:r>
            <a:r>
              <a:rPr lang="lv-LV" sz="2000" u="sng" dirty="0"/>
              <a:t>Veikali, kafejnīcas</a:t>
            </a:r>
            <a:r>
              <a:rPr lang="lv-LV" sz="2000" dirty="0"/>
              <a:t>, kas ierīkoti ielās ar kokiem uzrāda par 12% lielākus ieņēmumus, kā līdzīgi biznesi parastās ielās.</a:t>
            </a:r>
            <a:br>
              <a:rPr lang="lv-LV" sz="2000" dirty="0"/>
            </a:br>
            <a:r>
              <a:rPr lang="lv-LV" sz="2000" dirty="0"/>
              <a:t>4. Ielās, kuras ir ar kokiem, pastāv </a:t>
            </a:r>
            <a:r>
              <a:rPr lang="lv-LV" sz="2000" u="sng" dirty="0"/>
              <a:t>mazāks risks applūst</a:t>
            </a:r>
            <a:r>
              <a:rPr lang="lv-LV" sz="2000" dirty="0"/>
              <a:t>, jo koki savāc (lapās un sakņu sistēmā) līdz pat 30% no lietus ūdens.</a:t>
            </a:r>
            <a:br>
              <a:rPr lang="lv-LV" sz="2000" dirty="0"/>
            </a:br>
            <a:r>
              <a:rPr lang="lv-LV" sz="2000" dirty="0"/>
              <a:t>5. Koki ir dabiski </a:t>
            </a:r>
            <a:r>
              <a:rPr lang="lv-LV" sz="2000" u="sng" dirty="0"/>
              <a:t>lietus un saules sargi</a:t>
            </a:r>
            <a:r>
              <a:rPr lang="lv-LV" sz="2000" dirty="0"/>
              <a:t>.</a:t>
            </a:r>
            <a:br>
              <a:rPr lang="lv-LV" sz="2000" dirty="0"/>
            </a:br>
            <a:r>
              <a:rPr lang="lv-LV" sz="2000" dirty="0"/>
              <a:t>6. Nav noslēpums, ka viena no lielākajām pilsētu problēmām ir automašīnu radītais piesārņojums. Koki, kā zināms, oglekļa dioksīdu absorbē sevī. Vēl vairāk – koki paši ražo skābekli. Tātad koki ļoti palīdz </a:t>
            </a:r>
            <a:r>
              <a:rPr lang="lv-LV" sz="2000" u="sng" dirty="0"/>
              <a:t>uzlabot slikto gaisu</a:t>
            </a:r>
            <a:r>
              <a:rPr lang="lv-LV" sz="2000" dirty="0"/>
              <a:t>.</a:t>
            </a:r>
            <a:br>
              <a:rPr lang="lv-LV" sz="2000" dirty="0"/>
            </a:br>
            <a:r>
              <a:rPr lang="lv-LV" sz="2000" dirty="0"/>
              <a:t>7. </a:t>
            </a:r>
            <a:r>
              <a:rPr lang="lv-LV" sz="2000" u="sng" dirty="0"/>
              <a:t>Vizuālais aspekts </a:t>
            </a:r>
            <a:r>
              <a:rPr lang="lv-LV" sz="2000" dirty="0"/>
              <a:t>– neapšaubāmi, ielas ar kokiem izskatās daudz pievilcīgāk nekā „plikas” ielas ar autostāvvietām. Bez tam ir pierādīts, ka koku esamība logos nomierina – slimnīcu pacienti atveseļojas ātrāk, un ikdienā cilvēkiem ir zemāks stresa un asinsspiediena līmenis.</a:t>
            </a:r>
          </a:p>
        </p:txBody>
      </p:sp>
    </p:spTree>
    <p:extLst>
      <p:ext uri="{BB962C8B-B14F-4D97-AF65-F5344CB8AC3E}">
        <p14:creationId xmlns:p14="http://schemas.microsoft.com/office/powerpoint/2010/main" val="98854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07BA-B7FB-D779-5D45-61C8975423A9}"/>
              </a:ext>
            </a:extLst>
          </p:cNvPr>
          <p:cNvSpPr>
            <a:spLocks noGrp="1"/>
          </p:cNvSpPr>
          <p:nvPr>
            <p:ph type="title"/>
          </p:nvPr>
        </p:nvSpPr>
        <p:spPr/>
        <p:txBody>
          <a:bodyPr/>
          <a:lstStyle/>
          <a:p>
            <a:r>
              <a:rPr lang="lv-LV" dirty="0"/>
              <a:t>Zālāji un pilsētas pļavas</a:t>
            </a:r>
          </a:p>
        </p:txBody>
      </p:sp>
      <p:sp>
        <p:nvSpPr>
          <p:cNvPr id="3" name="Content Placeholder 2">
            <a:extLst>
              <a:ext uri="{FF2B5EF4-FFF2-40B4-BE49-F238E27FC236}">
                <a16:creationId xmlns:a16="http://schemas.microsoft.com/office/drawing/2014/main" id="{3846E619-DB98-1D7F-4E8C-C6BCFEAC93FC}"/>
              </a:ext>
            </a:extLst>
          </p:cNvPr>
          <p:cNvSpPr>
            <a:spLocks noGrp="1"/>
          </p:cNvSpPr>
          <p:nvPr>
            <p:ph idx="1"/>
          </p:nvPr>
        </p:nvSpPr>
        <p:spPr>
          <a:xfrm>
            <a:off x="677334" y="1488613"/>
            <a:ext cx="8596668" cy="3880773"/>
          </a:xfrm>
        </p:spPr>
        <p:txBody>
          <a:bodyPr>
            <a:noAutofit/>
          </a:bodyPr>
          <a:lstStyle/>
          <a:p>
            <a:pPr algn="just"/>
            <a:r>
              <a:rPr lang="lv-LV" sz="2200" dirty="0"/>
              <a:t>Dabiskās pļavas Latvijā saglabājušās vien 0.7% teritorijas, un tās ir vienas no visapdraudētākajām ekosistēmām Eiropā. Vienā pļavas kvadrātmetrā var būt sastopamas vairāk nekā 50 dažādu augu sugas. </a:t>
            </a:r>
          </a:p>
          <a:p>
            <a:pPr algn="just"/>
            <a:r>
              <a:rPr lang="lv-LV" sz="2200" dirty="0"/>
              <a:t>Pilsētas tikai pēdējās desmitgadēs kļuvušas par tādu vidi, kurā samazinājusies pļavu augu pastāvēšana, jo vēl nesenā pagātnē arī pilsētu tuvumā iedzīvotāji vāca sienu un ierīkoja ganības.</a:t>
            </a:r>
          </a:p>
          <a:p>
            <a:pPr algn="just"/>
            <a:r>
              <a:rPr lang="lv-LV" sz="2200" dirty="0"/>
              <a:t>Izmainoties ekonomiskajai un sociālajai situācijai, lielākā daļa pilsētas dabisko pļavu aizauga, tās tika apbūvētas vai arī pļautas tik bieži, ka pārvērtušās par mauriņiem. Samazinoties dabisko zālāju platībām, daudzas pļavām tipiskās sugas kļuvušas par retām. </a:t>
            </a:r>
          </a:p>
        </p:txBody>
      </p:sp>
    </p:spTree>
    <p:extLst>
      <p:ext uri="{BB962C8B-B14F-4D97-AF65-F5344CB8AC3E}">
        <p14:creationId xmlns:p14="http://schemas.microsoft.com/office/powerpoint/2010/main" val="327767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ield of grass with yellow flowers&#10;&#10;Description automatically generated">
            <a:extLst>
              <a:ext uri="{FF2B5EF4-FFF2-40B4-BE49-F238E27FC236}">
                <a16:creationId xmlns:a16="http://schemas.microsoft.com/office/drawing/2014/main" id="{850B6AD7-126C-77B3-CF83-46889D366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885" y="125107"/>
            <a:ext cx="8673604" cy="6607786"/>
          </a:xfrm>
          <a:prstGeom prst="rect">
            <a:avLst/>
          </a:prstGeom>
        </p:spPr>
      </p:pic>
      <p:sp>
        <p:nvSpPr>
          <p:cNvPr id="2" name="TextBox 1">
            <a:extLst>
              <a:ext uri="{FF2B5EF4-FFF2-40B4-BE49-F238E27FC236}">
                <a16:creationId xmlns:a16="http://schemas.microsoft.com/office/drawing/2014/main" id="{A0DCF936-2470-5D2F-1262-4B8BF07C5C6B}"/>
              </a:ext>
            </a:extLst>
          </p:cNvPr>
          <p:cNvSpPr txBox="1"/>
          <p:nvPr/>
        </p:nvSpPr>
        <p:spPr>
          <a:xfrm>
            <a:off x="1846729" y="6213951"/>
            <a:ext cx="7483288" cy="369332"/>
          </a:xfrm>
          <a:prstGeom prst="rect">
            <a:avLst/>
          </a:prstGeom>
          <a:noFill/>
        </p:spPr>
        <p:txBody>
          <a:bodyPr wrap="square">
            <a:spAutoFit/>
          </a:bodyPr>
          <a:lstStyle/>
          <a:p>
            <a:r>
              <a:rPr lang="lv-LV" dirty="0">
                <a:highlight>
                  <a:srgbClr val="C0C0C0"/>
                </a:highlight>
              </a:rPr>
              <a:t>https://grasslife.lv/darbi/plavu-atjaunosana/pilsetas-plavas/</a:t>
            </a:r>
          </a:p>
        </p:txBody>
      </p:sp>
    </p:spTree>
    <p:extLst>
      <p:ext uri="{BB962C8B-B14F-4D97-AF65-F5344CB8AC3E}">
        <p14:creationId xmlns:p14="http://schemas.microsoft.com/office/powerpoint/2010/main" val="90032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165D-404E-EE9D-5BD0-0AE054B3A679}"/>
              </a:ext>
            </a:extLst>
          </p:cNvPr>
          <p:cNvSpPr>
            <a:spLocks noGrp="1"/>
          </p:cNvSpPr>
          <p:nvPr>
            <p:ph type="title"/>
          </p:nvPr>
        </p:nvSpPr>
        <p:spPr/>
        <p:txBody>
          <a:bodyPr/>
          <a:lstStyle/>
          <a:p>
            <a:r>
              <a:rPr lang="lv-LV" dirty="0"/>
              <a:t>Ko iegūstam no pilsētas pļavām</a:t>
            </a:r>
          </a:p>
        </p:txBody>
      </p:sp>
      <p:sp>
        <p:nvSpPr>
          <p:cNvPr id="3" name="Content Placeholder 2">
            <a:extLst>
              <a:ext uri="{FF2B5EF4-FFF2-40B4-BE49-F238E27FC236}">
                <a16:creationId xmlns:a16="http://schemas.microsoft.com/office/drawing/2014/main" id="{0604F3F5-37D2-46C7-7980-A553E82B2E5C}"/>
              </a:ext>
            </a:extLst>
          </p:cNvPr>
          <p:cNvSpPr>
            <a:spLocks noGrp="1"/>
          </p:cNvSpPr>
          <p:nvPr>
            <p:ph idx="1"/>
          </p:nvPr>
        </p:nvSpPr>
        <p:spPr>
          <a:xfrm>
            <a:off x="677334" y="1593030"/>
            <a:ext cx="8596668" cy="3880773"/>
          </a:xfrm>
        </p:spPr>
        <p:txBody>
          <a:bodyPr>
            <a:noAutofit/>
          </a:bodyPr>
          <a:lstStyle/>
          <a:p>
            <a:pPr algn="just">
              <a:buFont typeface="Arial" panose="020B0604020202020204" pitchFamily="34" charset="0"/>
              <a:buChar char="•"/>
            </a:pPr>
            <a:r>
              <a:rPr lang="lv-LV" sz="2200" dirty="0"/>
              <a:t>Ziedošu augu klātbūtne būtiski palielina bioloģisko daudzveidību pilsētvidē, nodrošinot barību apputeksnētājiem un citiem bezmugurkaulniekiem.</a:t>
            </a:r>
          </a:p>
          <a:p>
            <a:pPr algn="just">
              <a:buFont typeface="Arial" panose="020B0604020202020204" pitchFamily="34" charset="0"/>
              <a:buChar char="•"/>
            </a:pPr>
            <a:r>
              <a:rPr lang="lv-LV" sz="2200" dirty="0"/>
              <a:t>Pļavu augu padara pilsētas ekosistēmu veselīgāku un palielina arī pilsētā esošo dārzu ražību, jo liela daļa no kultūraugiem, piemēram, ābeles, ķirši, plūmes un citi, ir atkarīgi no apputeksnētāju klātbūtnes.</a:t>
            </a:r>
          </a:p>
          <a:p>
            <a:pPr algn="just">
              <a:buFont typeface="Arial" panose="020B0604020202020204" pitchFamily="34" charset="0"/>
              <a:buChar char="•"/>
            </a:pPr>
            <a:r>
              <a:rPr lang="lv-LV" sz="2200" dirty="0"/>
              <a:t>iedzīvotājiem iespēja pilsētvidē iepazīt Latvijai raksturīgos savvaļas augus</a:t>
            </a:r>
          </a:p>
          <a:p>
            <a:pPr algn="just">
              <a:buFont typeface="Arial" panose="020B0604020202020204" pitchFamily="34" charset="0"/>
              <a:buChar char="•"/>
            </a:pPr>
            <a:r>
              <a:rPr lang="lv-LV" sz="2200" dirty="0" err="1"/>
              <a:t>Apsaimniekotājiem</a:t>
            </a:r>
            <a:r>
              <a:rPr lang="lv-LV" sz="2200" dirty="0"/>
              <a:t> samazinās šo teritoriju apsaimniekošanas izdevumi, jo jāpļauj līdz divām reizēm sezonā, nevis 3 – 4 reizes.</a:t>
            </a:r>
          </a:p>
          <a:p>
            <a:pPr marL="0" indent="0" algn="just">
              <a:buNone/>
            </a:pPr>
            <a:r>
              <a:rPr lang="lv-LV" sz="2200" dirty="0">
                <a:hlinkClick r:id="rId2"/>
              </a:rPr>
              <a:t>https://grasslife.lv/darbi/plavu-atjaunosana/pilsetas-plavas/</a:t>
            </a:r>
            <a:endParaRPr lang="lv-LV" sz="2200" dirty="0"/>
          </a:p>
          <a:p>
            <a:pPr marL="0" indent="0" algn="just">
              <a:buNone/>
            </a:pPr>
            <a:endParaRPr lang="lv-LV" sz="2200" dirty="0"/>
          </a:p>
        </p:txBody>
      </p:sp>
    </p:spTree>
    <p:extLst>
      <p:ext uri="{BB962C8B-B14F-4D97-AF65-F5344CB8AC3E}">
        <p14:creationId xmlns:p14="http://schemas.microsoft.com/office/powerpoint/2010/main" val="164359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9806-DCFB-07F8-86B7-73DC5177EFF2}"/>
              </a:ext>
            </a:extLst>
          </p:cNvPr>
          <p:cNvSpPr>
            <a:spLocks noGrp="1"/>
          </p:cNvSpPr>
          <p:nvPr>
            <p:ph type="title"/>
          </p:nvPr>
        </p:nvSpPr>
        <p:spPr/>
        <p:txBody>
          <a:bodyPr/>
          <a:lstStyle/>
          <a:p>
            <a:r>
              <a:rPr lang="lv-LV" dirty="0"/>
              <a:t>Zālāji un pilsētas pļavas</a:t>
            </a:r>
          </a:p>
        </p:txBody>
      </p:sp>
      <p:sp>
        <p:nvSpPr>
          <p:cNvPr id="3" name="Content Placeholder 2">
            <a:extLst>
              <a:ext uri="{FF2B5EF4-FFF2-40B4-BE49-F238E27FC236}">
                <a16:creationId xmlns:a16="http://schemas.microsoft.com/office/drawing/2014/main" id="{3D819890-3E1C-9990-5AE7-D8989C0DA759}"/>
              </a:ext>
            </a:extLst>
          </p:cNvPr>
          <p:cNvSpPr>
            <a:spLocks noGrp="1"/>
          </p:cNvSpPr>
          <p:nvPr>
            <p:ph idx="1"/>
          </p:nvPr>
        </p:nvSpPr>
        <p:spPr>
          <a:xfrm>
            <a:off x="677334" y="1270001"/>
            <a:ext cx="4682942" cy="2159000"/>
          </a:xfrm>
        </p:spPr>
        <p:txBody>
          <a:bodyPr>
            <a:noAutofit/>
          </a:bodyPr>
          <a:lstStyle/>
          <a:p>
            <a:pPr algn="just"/>
            <a:r>
              <a:rPr lang="lv-LV" sz="2200" dirty="0"/>
              <a:t>Pat pāris kvadrātmetriem ir nozīme. </a:t>
            </a:r>
            <a:r>
              <a:rPr lang="lv-LV" sz="2200" dirty="0" err="1"/>
              <a:t>Pārsimts</a:t>
            </a:r>
            <a:r>
              <a:rPr lang="lv-LV" sz="2200" dirty="0"/>
              <a:t> kvadrātmetru, bet izskatās iespaidīgi, aug un zied vairākas sezonas. Protams, jo lielāka teritorija, jo stabilāka ekosistēma. </a:t>
            </a:r>
          </a:p>
          <a:p>
            <a:pPr algn="just"/>
            <a:r>
              <a:rPr lang="lv-LV" sz="2200" dirty="0"/>
              <a:t>Jebkas, kas ir interesantāks par zemi nopļautu zāli, ir nozīmīgs. Pat puķu un garšaugu kastes pozitīvi ietekmē mikroklimatu. </a:t>
            </a:r>
          </a:p>
        </p:txBody>
      </p:sp>
      <p:pic>
        <p:nvPicPr>
          <p:cNvPr id="5" name="Picture 4" descr="A close-up of a field of flowers&#10;&#10;Description automatically generated">
            <a:extLst>
              <a:ext uri="{FF2B5EF4-FFF2-40B4-BE49-F238E27FC236}">
                <a16:creationId xmlns:a16="http://schemas.microsoft.com/office/drawing/2014/main" id="{FD2EE0B3-A824-5411-33E3-11B35AE16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424" y="974726"/>
            <a:ext cx="5153025" cy="3952875"/>
          </a:xfrm>
          <a:prstGeom prst="rect">
            <a:avLst/>
          </a:prstGeom>
        </p:spPr>
      </p:pic>
    </p:spTree>
    <p:extLst>
      <p:ext uri="{BB962C8B-B14F-4D97-AF65-F5344CB8AC3E}">
        <p14:creationId xmlns:p14="http://schemas.microsoft.com/office/powerpoint/2010/main" val="421655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046D-5E98-3F44-C728-6E12F756299B}"/>
              </a:ext>
            </a:extLst>
          </p:cNvPr>
          <p:cNvSpPr>
            <a:spLocks noGrp="1"/>
          </p:cNvSpPr>
          <p:nvPr>
            <p:ph type="title"/>
          </p:nvPr>
        </p:nvSpPr>
        <p:spPr>
          <a:xfrm>
            <a:off x="427024" y="-41707"/>
            <a:ext cx="9118307" cy="1320800"/>
          </a:xfrm>
        </p:spPr>
        <p:txBody>
          <a:bodyPr/>
          <a:lstStyle/>
          <a:p>
            <a:r>
              <a:rPr lang="lv-LV" dirty="0"/>
              <a:t>Problēma – pašvaldību saistošie noteikumi</a:t>
            </a:r>
          </a:p>
        </p:txBody>
      </p:sp>
      <p:sp>
        <p:nvSpPr>
          <p:cNvPr id="3" name="Content Placeholder 2">
            <a:extLst>
              <a:ext uri="{FF2B5EF4-FFF2-40B4-BE49-F238E27FC236}">
                <a16:creationId xmlns:a16="http://schemas.microsoft.com/office/drawing/2014/main" id="{B3FA04CD-63BD-0D6B-EF3B-52AEFBE18F6F}"/>
              </a:ext>
            </a:extLst>
          </p:cNvPr>
          <p:cNvSpPr>
            <a:spLocks noGrp="1"/>
          </p:cNvSpPr>
          <p:nvPr>
            <p:ph idx="1"/>
          </p:nvPr>
        </p:nvSpPr>
        <p:spPr>
          <a:xfrm>
            <a:off x="789564" y="618693"/>
            <a:ext cx="6606336" cy="3880773"/>
          </a:xfrm>
        </p:spPr>
        <p:txBody>
          <a:bodyPr>
            <a:noAutofit/>
          </a:bodyPr>
          <a:lstStyle/>
          <a:p>
            <a:pPr marL="0" indent="0">
              <a:buNone/>
            </a:pPr>
            <a:r>
              <a:rPr lang="lv-LV" sz="2200" dirty="0"/>
              <a:t>Pašvaldības saistošie noteikumi, kas regulē zāles garumu. </a:t>
            </a:r>
          </a:p>
          <a:p>
            <a:r>
              <a:rPr lang="lv-LV" sz="2200" dirty="0"/>
              <a:t>Tikai īpašās, ar apsaimniekošanas plānu apstiprinātās pilsētas pļavu teritorijās var tikt atļauta garāka zāle, ja pašvaldības noteikumos tas ir paredzēts </a:t>
            </a:r>
          </a:p>
          <a:p>
            <a:r>
              <a:rPr lang="lv-LV" sz="2200" dirty="0"/>
              <a:t>Iespējams, šī prakse par zemu zāli ir mantojums no agrākajiem laikiem, kad pilsētā bija daudz novārtā atstātu nekoptu teritoriju, un tieši garā zāle liecināja par pamestību, savukārt īsi pļauta zāle signalizēja, ka par šo teritoriju kāds rūpējas.</a:t>
            </a:r>
          </a:p>
          <a:p>
            <a:r>
              <a:rPr lang="lv-LV" sz="2200" dirty="0"/>
              <a:t>Aicinājums pašvaldībām atteikties no šīs zāles garumu mērīšanas, lai netiktu sodīti tie, kas vēlas dabas daudzveidību savā teritorijā.  </a:t>
            </a:r>
          </a:p>
          <a:p>
            <a:endParaRPr lang="lv-LV" sz="2200" dirty="0"/>
          </a:p>
        </p:txBody>
      </p:sp>
      <p:pic>
        <p:nvPicPr>
          <p:cNvPr id="5" name="Picture 4" descr="A sign on a pole&#10;&#10;Description automatically generated">
            <a:extLst>
              <a:ext uri="{FF2B5EF4-FFF2-40B4-BE49-F238E27FC236}">
                <a16:creationId xmlns:a16="http://schemas.microsoft.com/office/drawing/2014/main" id="{BCDEF5A8-3AD5-3927-CA08-ABD677B29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608" y="769554"/>
            <a:ext cx="4200525" cy="5762625"/>
          </a:xfrm>
          <a:prstGeom prst="rect">
            <a:avLst/>
          </a:prstGeom>
        </p:spPr>
      </p:pic>
      <p:sp>
        <p:nvSpPr>
          <p:cNvPr id="6" name="TextBox 5">
            <a:extLst>
              <a:ext uri="{FF2B5EF4-FFF2-40B4-BE49-F238E27FC236}">
                <a16:creationId xmlns:a16="http://schemas.microsoft.com/office/drawing/2014/main" id="{1688E27D-1FA9-7A50-C38E-649A76DE98A6}"/>
              </a:ext>
            </a:extLst>
          </p:cNvPr>
          <p:cNvSpPr txBox="1"/>
          <p:nvPr/>
        </p:nvSpPr>
        <p:spPr>
          <a:xfrm>
            <a:off x="5656729" y="6088446"/>
            <a:ext cx="7483288" cy="369332"/>
          </a:xfrm>
          <a:prstGeom prst="rect">
            <a:avLst/>
          </a:prstGeom>
          <a:noFill/>
        </p:spPr>
        <p:txBody>
          <a:bodyPr wrap="square">
            <a:spAutoFit/>
          </a:bodyPr>
          <a:lstStyle/>
          <a:p>
            <a:r>
              <a:rPr lang="lv-LV" dirty="0">
                <a:highlight>
                  <a:srgbClr val="C0C0C0"/>
                </a:highlight>
              </a:rPr>
              <a:t>https://grasslife.lv/darbi/plavu-atjaunosana/pilsetas-plavas/</a:t>
            </a:r>
          </a:p>
        </p:txBody>
      </p:sp>
    </p:spTree>
    <p:extLst>
      <p:ext uri="{BB962C8B-B14F-4D97-AF65-F5344CB8AC3E}">
        <p14:creationId xmlns:p14="http://schemas.microsoft.com/office/powerpoint/2010/main" val="100316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26DA-526E-F232-4D31-5117C184A7F8}"/>
              </a:ext>
            </a:extLst>
          </p:cNvPr>
          <p:cNvSpPr>
            <a:spLocks noGrp="1"/>
          </p:cNvSpPr>
          <p:nvPr>
            <p:ph type="title"/>
          </p:nvPr>
        </p:nvSpPr>
        <p:spPr/>
        <p:txBody>
          <a:bodyPr/>
          <a:lstStyle/>
          <a:p>
            <a:r>
              <a:rPr lang="lv-LV" dirty="0"/>
              <a:t>Daba pilsētā</a:t>
            </a:r>
          </a:p>
        </p:txBody>
      </p:sp>
      <p:sp>
        <p:nvSpPr>
          <p:cNvPr id="3" name="Content Placeholder 2">
            <a:extLst>
              <a:ext uri="{FF2B5EF4-FFF2-40B4-BE49-F238E27FC236}">
                <a16:creationId xmlns:a16="http://schemas.microsoft.com/office/drawing/2014/main" id="{EB2B0DDA-4804-B2D3-1CA7-DB43CD581654}"/>
              </a:ext>
            </a:extLst>
          </p:cNvPr>
          <p:cNvSpPr>
            <a:spLocks noGrp="1"/>
          </p:cNvSpPr>
          <p:nvPr>
            <p:ph idx="1"/>
          </p:nvPr>
        </p:nvSpPr>
        <p:spPr>
          <a:xfrm>
            <a:off x="677334" y="1614051"/>
            <a:ext cx="8596668" cy="3880773"/>
          </a:xfrm>
        </p:spPr>
        <p:txBody>
          <a:bodyPr>
            <a:normAutofit/>
          </a:bodyPr>
          <a:lstStyle/>
          <a:p>
            <a:pPr algn="just"/>
            <a:r>
              <a:rPr lang="lv-LV" sz="2300" dirty="0"/>
              <a:t>Agrāk valdīja uzskats – pilsēta ir cilvēkiem, bet, kad izbraucam no tās, tad ir zaļumi, lauki un savvaļa. </a:t>
            </a:r>
          </a:p>
          <a:p>
            <a:pPr algn="just"/>
            <a:r>
              <a:rPr lang="lv-LV" sz="2300" dirty="0"/>
              <a:t>Tagad tas ir ļoti mainījies, jo lauki vairs nav savvaļas patvērums. Saimniekošana tur ir kļuvusi industriāla, un mums ir vai nu ļoti intensīvas lauksaimniecības zemes vai pamestas, degradētas teritorijas, kurās sastopam daudz </a:t>
            </a:r>
            <a:r>
              <a:rPr lang="lv-LV" sz="2300" dirty="0" err="1"/>
              <a:t>invazīvu</a:t>
            </a:r>
            <a:r>
              <a:rPr lang="lv-LV" sz="2300" dirty="0"/>
              <a:t> sugu.</a:t>
            </a:r>
          </a:p>
          <a:p>
            <a:pPr algn="just"/>
            <a:r>
              <a:rPr lang="lv-LV" sz="2300" dirty="0"/>
              <a:t> Līdz ar to tagad arī pilsētām ir liela nozīme bioloģiskās daudzveidības saglabāšanā, pilsēta sniedz dažādas iespējas, lai dabas vērtības varētu saglabāties.</a:t>
            </a:r>
          </a:p>
        </p:txBody>
      </p:sp>
    </p:spTree>
    <p:extLst>
      <p:ext uri="{BB962C8B-B14F-4D97-AF65-F5344CB8AC3E}">
        <p14:creationId xmlns:p14="http://schemas.microsoft.com/office/powerpoint/2010/main" val="503608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a garden&#10;&#10;Description automatically generated">
            <a:extLst>
              <a:ext uri="{FF2B5EF4-FFF2-40B4-BE49-F238E27FC236}">
                <a16:creationId xmlns:a16="http://schemas.microsoft.com/office/drawing/2014/main" id="{D7B95584-7FCA-20BB-5B6A-2C8078702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84" y="168167"/>
            <a:ext cx="10376040" cy="6605634"/>
          </a:xfrm>
          <a:prstGeom prst="rect">
            <a:avLst/>
          </a:prstGeom>
        </p:spPr>
      </p:pic>
      <p:sp>
        <p:nvSpPr>
          <p:cNvPr id="2" name="TextBox 1">
            <a:extLst>
              <a:ext uri="{FF2B5EF4-FFF2-40B4-BE49-F238E27FC236}">
                <a16:creationId xmlns:a16="http://schemas.microsoft.com/office/drawing/2014/main" id="{41FCD1F1-8841-18F2-1E59-AA2D63891D85}"/>
              </a:ext>
            </a:extLst>
          </p:cNvPr>
          <p:cNvSpPr txBox="1"/>
          <p:nvPr/>
        </p:nvSpPr>
        <p:spPr>
          <a:xfrm>
            <a:off x="5531223" y="6222916"/>
            <a:ext cx="7483288" cy="369332"/>
          </a:xfrm>
          <a:prstGeom prst="rect">
            <a:avLst/>
          </a:prstGeom>
          <a:noFill/>
        </p:spPr>
        <p:txBody>
          <a:bodyPr wrap="square">
            <a:spAutoFit/>
          </a:bodyPr>
          <a:lstStyle/>
          <a:p>
            <a:r>
              <a:rPr lang="lv-LV" dirty="0">
                <a:highlight>
                  <a:srgbClr val="C0C0C0"/>
                </a:highlight>
              </a:rPr>
              <a:t>https://grasslife.lv/darbi/plavu-atjaunosana/pilsetas-plavas/</a:t>
            </a:r>
          </a:p>
        </p:txBody>
      </p:sp>
    </p:spTree>
    <p:extLst>
      <p:ext uri="{BB962C8B-B14F-4D97-AF65-F5344CB8AC3E}">
        <p14:creationId xmlns:p14="http://schemas.microsoft.com/office/powerpoint/2010/main" val="3322574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A86F-B955-7A00-7B2C-449A5A3FAB49}"/>
              </a:ext>
            </a:extLst>
          </p:cNvPr>
          <p:cNvSpPr>
            <a:spLocks noGrp="1"/>
          </p:cNvSpPr>
          <p:nvPr>
            <p:ph type="title"/>
          </p:nvPr>
        </p:nvSpPr>
        <p:spPr/>
        <p:txBody>
          <a:bodyPr/>
          <a:lstStyle/>
          <a:p>
            <a:r>
              <a:rPr lang="lv-LV" dirty="0"/>
              <a:t>Kā nodrošināt bioloģisko daudzveidību pilsētvidē</a:t>
            </a:r>
          </a:p>
        </p:txBody>
      </p:sp>
      <p:sp>
        <p:nvSpPr>
          <p:cNvPr id="3" name="Content Placeholder 2">
            <a:extLst>
              <a:ext uri="{FF2B5EF4-FFF2-40B4-BE49-F238E27FC236}">
                <a16:creationId xmlns:a16="http://schemas.microsoft.com/office/drawing/2014/main" id="{2F0317B8-0BA2-2543-D8B1-1E6BDFA9DDCF}"/>
              </a:ext>
            </a:extLst>
          </p:cNvPr>
          <p:cNvSpPr>
            <a:spLocks noGrp="1"/>
          </p:cNvSpPr>
          <p:nvPr>
            <p:ph idx="1"/>
          </p:nvPr>
        </p:nvSpPr>
        <p:spPr>
          <a:xfrm>
            <a:off x="677334" y="1740175"/>
            <a:ext cx="9454638" cy="3880773"/>
          </a:xfrm>
        </p:spPr>
        <p:txBody>
          <a:bodyPr>
            <a:noAutofit/>
          </a:bodyPr>
          <a:lstStyle/>
          <a:p>
            <a:pPr>
              <a:buFont typeface="Arial" panose="020B0604020202020204" pitchFamily="34" charset="0"/>
              <a:buChar char="•"/>
            </a:pPr>
            <a:r>
              <a:rPr lang="lv-LV" sz="2400" dirty="0"/>
              <a:t>Lai veicinātu bioloģiskās daudzveidības klātbūtni pilsētvidē, nepieciešams nodrošināt ziedaugu klātbūtni pilsētas zālājos. </a:t>
            </a:r>
            <a:br>
              <a:rPr lang="lv-LV" sz="2400" dirty="0"/>
            </a:br>
            <a:br>
              <a:rPr lang="lv-LV" sz="2400" dirty="0"/>
            </a:br>
            <a:r>
              <a:rPr lang="lv-LV" sz="2400" dirty="0"/>
              <a:t>Pirmais solis uz mērķa sasniegšanu ir retāka pļaušana – </a:t>
            </a:r>
            <a:r>
              <a:rPr lang="lv-LV" sz="2400" b="1" dirty="0"/>
              <a:t>ļaujiet augiem ziedēt!</a:t>
            </a:r>
            <a:r>
              <a:rPr lang="lv-LV" sz="2400" dirty="0"/>
              <a:t> Jo lielāka sugu daudzveidība, jo ilgāk zālājā būs redzams, kā vienas augu sugas ziedēšanu nomaina citi augi.</a:t>
            </a:r>
          </a:p>
          <a:p>
            <a:pPr>
              <a:buFont typeface="Arial" panose="020B0604020202020204" pitchFamily="34" charset="0"/>
              <a:buChar char="•"/>
            </a:pPr>
            <a:r>
              <a:rPr lang="lv-LV" sz="2400" dirty="0"/>
              <a:t>Kad zālājā jau liela daļa augu beiguši ziedēt, tad </a:t>
            </a:r>
            <a:r>
              <a:rPr lang="lv-LV" sz="2400" b="1" dirty="0"/>
              <a:t>nepieciešama tā pļauja</a:t>
            </a:r>
            <a:r>
              <a:rPr lang="lv-LV" sz="2400" dirty="0"/>
              <a:t> un zālēs savākšana, jo zālājam, kurā vēlamies redzēt pēc iespējas vairāk koši ziedošus augus, nav nepieciešama papildu mēslošana.</a:t>
            </a:r>
          </a:p>
          <a:p>
            <a:endParaRPr lang="lv-LV" sz="2400" dirty="0"/>
          </a:p>
        </p:txBody>
      </p:sp>
    </p:spTree>
    <p:extLst>
      <p:ext uri="{BB962C8B-B14F-4D97-AF65-F5344CB8AC3E}">
        <p14:creationId xmlns:p14="http://schemas.microsoft.com/office/powerpoint/2010/main" val="3343736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A86F-B955-7A00-7B2C-449A5A3FAB49}"/>
              </a:ext>
            </a:extLst>
          </p:cNvPr>
          <p:cNvSpPr>
            <a:spLocks noGrp="1"/>
          </p:cNvSpPr>
          <p:nvPr>
            <p:ph type="title"/>
          </p:nvPr>
        </p:nvSpPr>
        <p:spPr/>
        <p:txBody>
          <a:bodyPr/>
          <a:lstStyle/>
          <a:p>
            <a:r>
              <a:rPr lang="lv-LV" dirty="0"/>
              <a:t>Kā nodrošināt bioloģisko daudzveidību pilsētvidē</a:t>
            </a:r>
          </a:p>
        </p:txBody>
      </p:sp>
      <p:sp>
        <p:nvSpPr>
          <p:cNvPr id="3" name="Content Placeholder 2">
            <a:extLst>
              <a:ext uri="{FF2B5EF4-FFF2-40B4-BE49-F238E27FC236}">
                <a16:creationId xmlns:a16="http://schemas.microsoft.com/office/drawing/2014/main" id="{2F0317B8-0BA2-2543-D8B1-1E6BDFA9DDCF}"/>
              </a:ext>
            </a:extLst>
          </p:cNvPr>
          <p:cNvSpPr>
            <a:spLocks noGrp="1"/>
          </p:cNvSpPr>
          <p:nvPr>
            <p:ph idx="1"/>
          </p:nvPr>
        </p:nvSpPr>
        <p:spPr>
          <a:xfrm>
            <a:off x="677334" y="1740175"/>
            <a:ext cx="9454638" cy="3880773"/>
          </a:xfrm>
        </p:spPr>
        <p:txBody>
          <a:bodyPr>
            <a:noAutofit/>
          </a:bodyPr>
          <a:lstStyle/>
          <a:p>
            <a:pPr marL="0" indent="0" algn="just">
              <a:buNone/>
            </a:pPr>
            <a:br>
              <a:rPr lang="lv-LV" sz="2400" dirty="0"/>
            </a:br>
            <a:r>
              <a:rPr lang="lv-LV" sz="2400" dirty="0"/>
              <a:t>“Pilsētas pļavas” izveidei lielā teritorijā (&gt; 0,1 hektārs) </a:t>
            </a:r>
            <a:r>
              <a:rPr lang="lv-LV" sz="2400" b="1" dirty="0"/>
              <a:t>nevajadzētu izmantot sēklu maisījumus, kuru izcelsme ir ārpus Latvijas</a:t>
            </a:r>
            <a:r>
              <a:rPr lang="lv-LV" sz="2400" dirty="0"/>
              <a:t>, jo šādu sēklu maisījumu izmantošana lielās platībās apdraud mūsu pašu savvaļas augu daudzveidību! Mūsu savvaļas augi paaudžu paaudzēs auguši, pielāgojušies Latvijas klimatam, tostarp arī bargākām ziemām. Iesējot augu sēklas, kuru izcelsme ir cits Eiropas reģions, pastāv draudi, ka tās var sakrustoties ar vietējām sugām, izmainot to pielāgotību mūsu vides apstākļiem. Šādi sakrustojušies augi, iestājoties nelabvēlīgiem laika apstākļiem, var iznīkt.</a:t>
            </a:r>
          </a:p>
          <a:p>
            <a:pPr algn="just"/>
            <a:endParaRPr lang="lv-LV" sz="2400" dirty="0"/>
          </a:p>
        </p:txBody>
      </p:sp>
      <p:sp>
        <p:nvSpPr>
          <p:cNvPr id="5" name="TextBox 4">
            <a:extLst>
              <a:ext uri="{FF2B5EF4-FFF2-40B4-BE49-F238E27FC236}">
                <a16:creationId xmlns:a16="http://schemas.microsoft.com/office/drawing/2014/main" id="{0BBD1DB6-F8FF-14B5-654F-19EA0DC845F0}"/>
              </a:ext>
            </a:extLst>
          </p:cNvPr>
          <p:cNvSpPr txBox="1"/>
          <p:nvPr/>
        </p:nvSpPr>
        <p:spPr>
          <a:xfrm>
            <a:off x="2458044" y="6248400"/>
            <a:ext cx="7673928" cy="369332"/>
          </a:xfrm>
          <a:prstGeom prst="rect">
            <a:avLst/>
          </a:prstGeom>
          <a:noFill/>
        </p:spPr>
        <p:txBody>
          <a:bodyPr wrap="square">
            <a:spAutoFit/>
          </a:bodyPr>
          <a:lstStyle/>
          <a:p>
            <a:r>
              <a:rPr lang="lv-LV" dirty="0"/>
              <a:t>https://grasslife.lv/darbi/plavu-atjaunosana/pilsetas-plavas/</a:t>
            </a:r>
          </a:p>
        </p:txBody>
      </p:sp>
    </p:spTree>
    <p:extLst>
      <p:ext uri="{BB962C8B-B14F-4D97-AF65-F5344CB8AC3E}">
        <p14:creationId xmlns:p14="http://schemas.microsoft.com/office/powerpoint/2010/main" val="245179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2759-493F-93F3-5818-95DE37D595A4}"/>
              </a:ext>
            </a:extLst>
          </p:cNvPr>
          <p:cNvSpPr>
            <a:spLocks noGrp="1"/>
          </p:cNvSpPr>
          <p:nvPr>
            <p:ph type="title"/>
          </p:nvPr>
        </p:nvSpPr>
        <p:spPr/>
        <p:txBody>
          <a:bodyPr/>
          <a:lstStyle/>
          <a:p>
            <a:r>
              <a:rPr lang="lv-LV" dirty="0"/>
              <a:t>Pilsētas pļavas</a:t>
            </a:r>
          </a:p>
        </p:txBody>
      </p:sp>
      <p:sp>
        <p:nvSpPr>
          <p:cNvPr id="3" name="Content Placeholder 2">
            <a:extLst>
              <a:ext uri="{FF2B5EF4-FFF2-40B4-BE49-F238E27FC236}">
                <a16:creationId xmlns:a16="http://schemas.microsoft.com/office/drawing/2014/main" id="{BB7A7687-F15C-FCAB-5570-3D6138149A38}"/>
              </a:ext>
            </a:extLst>
          </p:cNvPr>
          <p:cNvSpPr>
            <a:spLocks noGrp="1"/>
          </p:cNvSpPr>
          <p:nvPr>
            <p:ph idx="1"/>
          </p:nvPr>
        </p:nvSpPr>
        <p:spPr>
          <a:xfrm>
            <a:off x="813968" y="1488613"/>
            <a:ext cx="8596668" cy="3880773"/>
          </a:xfrm>
        </p:spPr>
        <p:txBody>
          <a:bodyPr>
            <a:noAutofit/>
          </a:bodyPr>
          <a:lstStyle/>
          <a:p>
            <a:r>
              <a:rPr lang="lv-LV" sz="2300" dirty="0"/>
              <a:t>Ļoti iespējams, ka “Pilsētas pļavas” teritorijās nekad netiks sasniegta bioloģiskā daudzveidība, kāda ir dabiskajās pļavās, jo pilsētā esošie zālāji pakļauti daudz lielākam stresam, ko rada vides uzkaršana, ielu kaisīšana ar sāli, piesārņojums un citi apstākļi. Taču arī “Pilsētas pļavās” spēj veidoties daudzveidīgi vides apstākļi un var pastāvēt liela sugu daudzveidība. </a:t>
            </a:r>
          </a:p>
          <a:p>
            <a:r>
              <a:rPr lang="lv-LV" sz="2300" dirty="0"/>
              <a:t>Tāpat kā dabiskās pļavas, “Pilsētas pļavas” ir atkarīgas no mērenas apsaimniekošanas – pļaušanas un zāles savākšanas, tāpēc tās nebūs vienkārši nepļauti un nesakopti zāles laukumi. </a:t>
            </a:r>
          </a:p>
        </p:txBody>
      </p:sp>
    </p:spTree>
    <p:extLst>
      <p:ext uri="{BB962C8B-B14F-4D97-AF65-F5344CB8AC3E}">
        <p14:creationId xmlns:p14="http://schemas.microsoft.com/office/powerpoint/2010/main" val="233474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8189-9CEF-4F9B-F774-126A81B6FF5C}"/>
              </a:ext>
            </a:extLst>
          </p:cNvPr>
          <p:cNvSpPr>
            <a:spLocks noGrp="1"/>
          </p:cNvSpPr>
          <p:nvPr>
            <p:ph type="title"/>
          </p:nvPr>
        </p:nvSpPr>
        <p:spPr/>
        <p:txBody>
          <a:bodyPr/>
          <a:lstStyle/>
          <a:p>
            <a:r>
              <a:rPr lang="lv-LV" dirty="0"/>
              <a:t>Uzmanīgi!</a:t>
            </a:r>
          </a:p>
        </p:txBody>
      </p:sp>
      <p:sp>
        <p:nvSpPr>
          <p:cNvPr id="3" name="Content Placeholder 2">
            <a:extLst>
              <a:ext uri="{FF2B5EF4-FFF2-40B4-BE49-F238E27FC236}">
                <a16:creationId xmlns:a16="http://schemas.microsoft.com/office/drawing/2014/main" id="{6808CF3F-5B7B-AD10-776A-8AEA145AEFDE}"/>
              </a:ext>
            </a:extLst>
          </p:cNvPr>
          <p:cNvSpPr>
            <a:spLocks noGrp="1"/>
          </p:cNvSpPr>
          <p:nvPr>
            <p:ph idx="1"/>
          </p:nvPr>
        </p:nvSpPr>
        <p:spPr>
          <a:xfrm>
            <a:off x="593251" y="1729665"/>
            <a:ext cx="8596668" cy="3880773"/>
          </a:xfrm>
        </p:spPr>
        <p:txBody>
          <a:bodyPr>
            <a:normAutofit/>
          </a:bodyPr>
          <a:lstStyle/>
          <a:p>
            <a:r>
              <a:rPr lang="lv-LV" sz="2300" dirty="0" err="1"/>
              <a:t>Invazīvās</a:t>
            </a:r>
            <a:r>
              <a:rPr lang="lv-LV" sz="2300" dirty="0"/>
              <a:t> sugas (Robīnija, lupīna, Japānas </a:t>
            </a:r>
            <a:r>
              <a:rPr lang="lv-LV" sz="2300" dirty="0" err="1"/>
              <a:t>dižsūrene</a:t>
            </a:r>
            <a:r>
              <a:rPr lang="lv-LV" sz="2300" dirty="0"/>
              <a:t>,  sudraba eleagns u.c.)</a:t>
            </a:r>
          </a:p>
          <a:p>
            <a:pPr marL="0" indent="0">
              <a:buNone/>
            </a:pPr>
            <a:endParaRPr lang="lv-LV" sz="2300" dirty="0"/>
          </a:p>
          <a:p>
            <a:r>
              <a:rPr lang="lv-LV" sz="2300" dirty="0"/>
              <a:t>Apstādījumu veidošana – no kurienes ir atvesta augsne? Piesārņojums ar </a:t>
            </a:r>
            <a:r>
              <a:rPr lang="lv-LV" sz="2300" dirty="0" err="1"/>
              <a:t>invazīvo</a:t>
            </a:r>
            <a:r>
              <a:rPr lang="lv-LV" sz="2300" dirty="0"/>
              <a:t> sugu sēklām (biežāk - Kanādas </a:t>
            </a:r>
            <a:r>
              <a:rPr lang="lv-LV" sz="2300" dirty="0" err="1"/>
              <a:t>zeltslotiņa</a:t>
            </a:r>
            <a:r>
              <a:rPr lang="lv-LV" sz="2300" dirty="0"/>
              <a:t> (zeltgalvīte), puķu sprigane) </a:t>
            </a:r>
          </a:p>
          <a:p>
            <a:endParaRPr lang="lv-LV" sz="2300" dirty="0"/>
          </a:p>
          <a:p>
            <a:pPr marL="0" indent="0">
              <a:buNone/>
            </a:pPr>
            <a:endParaRPr lang="lv-LV" sz="2300" dirty="0"/>
          </a:p>
        </p:txBody>
      </p:sp>
      <p:sp>
        <p:nvSpPr>
          <p:cNvPr id="5" name="TextBox 4">
            <a:extLst>
              <a:ext uri="{FF2B5EF4-FFF2-40B4-BE49-F238E27FC236}">
                <a16:creationId xmlns:a16="http://schemas.microsoft.com/office/drawing/2014/main" id="{69D6BA13-A979-F540-85D8-3A8BBD966239}"/>
              </a:ext>
            </a:extLst>
          </p:cNvPr>
          <p:cNvSpPr txBox="1"/>
          <p:nvPr/>
        </p:nvSpPr>
        <p:spPr>
          <a:xfrm>
            <a:off x="1169277" y="2601175"/>
            <a:ext cx="8384627" cy="646331"/>
          </a:xfrm>
          <a:prstGeom prst="rect">
            <a:avLst/>
          </a:prstGeom>
          <a:noFill/>
        </p:spPr>
        <p:txBody>
          <a:bodyPr wrap="square">
            <a:spAutoFit/>
          </a:bodyPr>
          <a:lstStyle/>
          <a:p>
            <a:r>
              <a:rPr lang="lv-LV" dirty="0">
                <a:hlinkClick r:id="rId2"/>
              </a:rPr>
              <a:t>https://latvianature.daba.gov.lv/invazivo-sugu-parvaldnieks/</a:t>
            </a:r>
            <a:endParaRPr lang="lv-LV" dirty="0"/>
          </a:p>
          <a:p>
            <a:endParaRPr lang="lv-LV" dirty="0"/>
          </a:p>
        </p:txBody>
      </p:sp>
    </p:spTree>
    <p:extLst>
      <p:ext uri="{BB962C8B-B14F-4D97-AF65-F5344CB8AC3E}">
        <p14:creationId xmlns:p14="http://schemas.microsoft.com/office/powerpoint/2010/main" val="132824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C8F45C-480E-FC78-3EED-41BCC33D1B7C}"/>
              </a:ext>
            </a:extLst>
          </p:cNvPr>
          <p:cNvSpPr>
            <a:spLocks noGrp="1"/>
          </p:cNvSpPr>
          <p:nvPr>
            <p:ph type="title"/>
          </p:nvPr>
        </p:nvSpPr>
        <p:spPr>
          <a:xfrm>
            <a:off x="685800" y="46854"/>
            <a:ext cx="8596668" cy="777260"/>
          </a:xfrm>
        </p:spPr>
        <p:txBody>
          <a:bodyPr/>
          <a:lstStyle/>
          <a:p>
            <a:r>
              <a:rPr lang="lv-LV" b="1" dirty="0"/>
              <a:t>Mērķis – daudzveidība </a:t>
            </a:r>
          </a:p>
        </p:txBody>
      </p:sp>
      <p:pic>
        <p:nvPicPr>
          <p:cNvPr id="16" name="Picture 15" descr="A road with grass and trees&#10;&#10;Description automatically generated">
            <a:extLst>
              <a:ext uri="{FF2B5EF4-FFF2-40B4-BE49-F238E27FC236}">
                <a16:creationId xmlns:a16="http://schemas.microsoft.com/office/drawing/2014/main" id="{215B32A3-5145-CB51-3FB0-E44877C67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27624"/>
            <a:ext cx="6201304" cy="4029045"/>
          </a:xfrm>
          <a:prstGeom prst="rect">
            <a:avLst/>
          </a:prstGeom>
        </p:spPr>
      </p:pic>
      <p:pic>
        <p:nvPicPr>
          <p:cNvPr id="12" name="Picture 11" descr="A row of trees next to a river&#10;&#10;Description automatically generated">
            <a:extLst>
              <a:ext uri="{FF2B5EF4-FFF2-40B4-BE49-F238E27FC236}">
                <a16:creationId xmlns:a16="http://schemas.microsoft.com/office/drawing/2014/main" id="{07BAD170-9678-1428-1105-A036CF1B5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44" y="3764793"/>
            <a:ext cx="5165893" cy="3093207"/>
          </a:xfrm>
          <a:prstGeom prst="rect">
            <a:avLst/>
          </a:prstGeom>
        </p:spPr>
      </p:pic>
      <p:pic>
        <p:nvPicPr>
          <p:cNvPr id="10" name="Content Placeholder 9" descr="A group of trees in a park&#10;&#10;Description automatically generated">
            <a:extLst>
              <a:ext uri="{FF2B5EF4-FFF2-40B4-BE49-F238E27FC236}">
                <a16:creationId xmlns:a16="http://schemas.microsoft.com/office/drawing/2014/main" id="{BBC22A03-A32E-2FFB-35E6-2799A73E0D3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55137" y="3007206"/>
            <a:ext cx="5038783" cy="3824959"/>
          </a:xfrm>
        </p:spPr>
      </p:pic>
      <p:pic>
        <p:nvPicPr>
          <p:cNvPr id="14" name="Picture 13" descr="A field of flowers and grass&#10;&#10;Description automatically generated">
            <a:extLst>
              <a:ext uri="{FF2B5EF4-FFF2-40B4-BE49-F238E27FC236}">
                <a16:creationId xmlns:a16="http://schemas.microsoft.com/office/drawing/2014/main" id="{79B78499-8F1F-B38B-427F-DE8FB5CAB0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7104" y="143344"/>
            <a:ext cx="5304896" cy="2767372"/>
          </a:xfrm>
          <a:prstGeom prst="rect">
            <a:avLst/>
          </a:prstGeom>
        </p:spPr>
      </p:pic>
    </p:spTree>
    <p:extLst>
      <p:ext uri="{BB962C8B-B14F-4D97-AF65-F5344CB8AC3E}">
        <p14:creationId xmlns:p14="http://schemas.microsoft.com/office/powerpoint/2010/main" val="232295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395D-B7BD-72B1-4D8F-32CD37D3DE83}"/>
              </a:ext>
            </a:extLst>
          </p:cNvPr>
          <p:cNvSpPr>
            <a:spLocks noGrp="1"/>
          </p:cNvSpPr>
          <p:nvPr>
            <p:ph type="title"/>
          </p:nvPr>
        </p:nvSpPr>
        <p:spPr/>
        <p:txBody>
          <a:bodyPr/>
          <a:lstStyle/>
          <a:p>
            <a:r>
              <a:rPr lang="lv-LV" dirty="0"/>
              <a:t>Dabas «salas» un bioloģiski vērtīgas vietas pilsētā</a:t>
            </a:r>
          </a:p>
        </p:txBody>
      </p:sp>
      <p:sp>
        <p:nvSpPr>
          <p:cNvPr id="3" name="Content Placeholder 2">
            <a:extLst>
              <a:ext uri="{FF2B5EF4-FFF2-40B4-BE49-F238E27FC236}">
                <a16:creationId xmlns:a16="http://schemas.microsoft.com/office/drawing/2014/main" id="{8ED885DC-A664-BDFE-3A35-935BCFD3B834}"/>
              </a:ext>
            </a:extLst>
          </p:cNvPr>
          <p:cNvSpPr>
            <a:spLocks noGrp="1"/>
          </p:cNvSpPr>
          <p:nvPr>
            <p:ph idx="1"/>
          </p:nvPr>
        </p:nvSpPr>
        <p:spPr/>
        <p:txBody>
          <a:bodyPr>
            <a:normAutofit/>
          </a:bodyPr>
          <a:lstStyle/>
          <a:p>
            <a:r>
              <a:rPr lang="lv-LV" sz="2600" dirty="0"/>
              <a:t>Koki un krūmi</a:t>
            </a:r>
          </a:p>
          <a:p>
            <a:r>
              <a:rPr lang="lv-LV" sz="2600" dirty="0"/>
              <a:t>Zālāji</a:t>
            </a:r>
          </a:p>
          <a:p>
            <a:r>
              <a:rPr lang="lv-LV" sz="2600" dirty="0"/>
              <a:t>Ziedaugi</a:t>
            </a:r>
          </a:p>
          <a:p>
            <a:pPr marL="0" indent="0">
              <a:buNone/>
            </a:pPr>
            <a:endParaRPr lang="lv-LV" sz="2600" dirty="0"/>
          </a:p>
        </p:txBody>
      </p:sp>
    </p:spTree>
    <p:extLst>
      <p:ext uri="{BB962C8B-B14F-4D97-AF65-F5344CB8AC3E}">
        <p14:creationId xmlns:p14="http://schemas.microsoft.com/office/powerpoint/2010/main" val="22211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53DD-E8F3-25FD-7FCE-3E1CE6B2CFA9}"/>
              </a:ext>
            </a:extLst>
          </p:cNvPr>
          <p:cNvSpPr>
            <a:spLocks noGrp="1"/>
          </p:cNvSpPr>
          <p:nvPr>
            <p:ph type="title"/>
          </p:nvPr>
        </p:nvSpPr>
        <p:spPr/>
        <p:txBody>
          <a:bodyPr/>
          <a:lstStyle/>
          <a:p>
            <a:r>
              <a:rPr lang="lv-LV" dirty="0"/>
              <a:t>Koki</a:t>
            </a:r>
          </a:p>
        </p:txBody>
      </p:sp>
      <p:sp>
        <p:nvSpPr>
          <p:cNvPr id="3" name="Content Placeholder 2">
            <a:extLst>
              <a:ext uri="{FF2B5EF4-FFF2-40B4-BE49-F238E27FC236}">
                <a16:creationId xmlns:a16="http://schemas.microsoft.com/office/drawing/2014/main" id="{AC08ED6E-99E8-5C8F-6F74-7565FC32A1DA}"/>
              </a:ext>
            </a:extLst>
          </p:cNvPr>
          <p:cNvSpPr>
            <a:spLocks noGrp="1"/>
          </p:cNvSpPr>
          <p:nvPr>
            <p:ph idx="1"/>
          </p:nvPr>
        </p:nvSpPr>
        <p:spPr>
          <a:xfrm>
            <a:off x="677334" y="1366345"/>
            <a:ext cx="8596668" cy="5055476"/>
          </a:xfrm>
        </p:spPr>
        <p:txBody>
          <a:bodyPr>
            <a:normAutofit fontScale="92500" lnSpcReduction="20000"/>
          </a:bodyPr>
          <a:lstStyle/>
          <a:p>
            <a:pPr marL="0" indent="0" algn="just">
              <a:buNone/>
            </a:pPr>
            <a:r>
              <a:rPr lang="lv-LV" sz="2600" b="1" u="sng" dirty="0"/>
              <a:t>Ainava – </a:t>
            </a:r>
            <a:r>
              <a:rPr lang="lv-LV" sz="2600" dirty="0"/>
              <a:t>dažādas uztveres</a:t>
            </a:r>
            <a:endParaRPr lang="lv-LV" sz="2600" b="1" u="sng" dirty="0"/>
          </a:p>
          <a:p>
            <a:pPr marL="0" indent="0" algn="just">
              <a:buNone/>
            </a:pPr>
            <a:r>
              <a:rPr lang="lv-LV" sz="2600" b="1" u="sng" dirty="0"/>
              <a:t>Veselība </a:t>
            </a:r>
            <a:r>
              <a:rPr lang="lv-LV" sz="2600" dirty="0"/>
              <a:t>- </a:t>
            </a:r>
            <a:r>
              <a:rPr lang="lv-LV" sz="2800" dirty="0"/>
              <a:t>zaļā gaisma, kas spīd cauri koku lapām, dod mūsu smadzenēm signālu, ka viss ir kārtībā. </a:t>
            </a:r>
          </a:p>
          <a:p>
            <a:pPr marL="0" indent="0" algn="just">
              <a:buNone/>
            </a:pPr>
            <a:r>
              <a:rPr lang="lv-LV" sz="2800" dirty="0"/>
              <a:t>Liela daļa no slimībām, ar kurām slimojam mūsdienās, saistītas ar to, ka mēs neesam tajā vidē, kur agrāk. Rodas depresija, neirozes, kā arī tīri fizioloģiskas slimības. </a:t>
            </a:r>
          </a:p>
          <a:p>
            <a:pPr marL="0" indent="0" algn="just">
              <a:buNone/>
            </a:pPr>
            <a:r>
              <a:rPr lang="lv-LV" sz="2600" b="1" u="sng" dirty="0"/>
              <a:t>Klimats </a:t>
            </a:r>
            <a:r>
              <a:rPr lang="lv-LV" sz="2600" dirty="0"/>
              <a:t>- </a:t>
            </a:r>
            <a:r>
              <a:rPr lang="lv-LV" sz="2800" dirty="0"/>
              <a:t>Koki ietekmē temperatūru, gaisa mitrumu, vēju, gaisa sastāvu, putekļu daudzumu. </a:t>
            </a:r>
          </a:p>
          <a:p>
            <a:pPr marL="0" indent="0" algn="just">
              <a:buNone/>
            </a:pPr>
            <a:r>
              <a:rPr lang="lv-LV" sz="2800" dirty="0"/>
              <a:t>Kokam ir no pieciem līdz pat 500 kvadrātmetriem lielas lapu virsmas, uz kurām sakrājas putekļi, pēc tam lietū noskalojas un aiziet notekā vai gruntī. Tie burtiski tīra gaisu, kuru elpojam</a:t>
            </a:r>
            <a:endParaRPr lang="lv-LV" sz="2600" dirty="0"/>
          </a:p>
          <a:p>
            <a:pPr marL="0" indent="0" algn="just">
              <a:buNone/>
            </a:pPr>
            <a:endParaRPr lang="lv-LV" sz="2600" dirty="0"/>
          </a:p>
        </p:txBody>
      </p:sp>
    </p:spTree>
    <p:extLst>
      <p:ext uri="{BB962C8B-B14F-4D97-AF65-F5344CB8AC3E}">
        <p14:creationId xmlns:p14="http://schemas.microsoft.com/office/powerpoint/2010/main" val="190114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tree&#10;&#10;Description automatically generated">
            <a:extLst>
              <a:ext uri="{FF2B5EF4-FFF2-40B4-BE49-F238E27FC236}">
                <a16:creationId xmlns:a16="http://schemas.microsoft.com/office/drawing/2014/main" id="{4F57BE11-4386-32A6-AFB6-1AAE12B25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227" y="0"/>
            <a:ext cx="7673546" cy="6858000"/>
          </a:xfrm>
          <a:prstGeom prst="rect">
            <a:avLst/>
          </a:prstGeom>
        </p:spPr>
      </p:pic>
      <p:sp>
        <p:nvSpPr>
          <p:cNvPr id="2" name="TextBox 1">
            <a:extLst>
              <a:ext uri="{FF2B5EF4-FFF2-40B4-BE49-F238E27FC236}">
                <a16:creationId xmlns:a16="http://schemas.microsoft.com/office/drawing/2014/main" id="{0846AF65-C609-BDAE-6087-172B9696F9EA}"/>
              </a:ext>
            </a:extLst>
          </p:cNvPr>
          <p:cNvSpPr txBox="1"/>
          <p:nvPr/>
        </p:nvSpPr>
        <p:spPr>
          <a:xfrm>
            <a:off x="313765" y="6503440"/>
            <a:ext cx="8077199" cy="276999"/>
          </a:xfrm>
          <a:prstGeom prst="rect">
            <a:avLst/>
          </a:prstGeom>
          <a:noFill/>
        </p:spPr>
        <p:txBody>
          <a:bodyPr wrap="square" rtlCol="0">
            <a:spAutoFit/>
          </a:bodyPr>
          <a:lstStyle/>
          <a:p>
            <a:r>
              <a:rPr lang="lv-LV" sz="1200" dirty="0">
                <a:highlight>
                  <a:srgbClr val="C0C0C0"/>
                </a:highlight>
              </a:rPr>
              <a:t>https://www.daba.gov.lv/lv/media/8689/download?attachment</a:t>
            </a:r>
          </a:p>
        </p:txBody>
      </p:sp>
      <p:sp>
        <p:nvSpPr>
          <p:cNvPr id="3" name="TextBox 2">
            <a:extLst>
              <a:ext uri="{FF2B5EF4-FFF2-40B4-BE49-F238E27FC236}">
                <a16:creationId xmlns:a16="http://schemas.microsoft.com/office/drawing/2014/main" id="{C00607C0-59A3-936A-E4E4-F365A040EDF6}"/>
              </a:ext>
            </a:extLst>
          </p:cNvPr>
          <p:cNvSpPr txBox="1"/>
          <p:nvPr/>
        </p:nvSpPr>
        <p:spPr>
          <a:xfrm>
            <a:off x="313765" y="6241213"/>
            <a:ext cx="9126190" cy="369332"/>
          </a:xfrm>
          <a:prstGeom prst="rect">
            <a:avLst/>
          </a:prstGeom>
          <a:noFill/>
        </p:spPr>
        <p:txBody>
          <a:bodyPr wrap="square" rtlCol="0">
            <a:spAutoFit/>
          </a:bodyPr>
          <a:lstStyle/>
          <a:p>
            <a:r>
              <a:rPr lang="lv-LV" i="1" dirty="0"/>
              <a:t>Apsaimniekošanas vadlīnijas bioloģiski vecu koku un atmirušās koksnes saglabāšanai</a:t>
            </a:r>
          </a:p>
        </p:txBody>
      </p:sp>
    </p:spTree>
    <p:extLst>
      <p:ext uri="{BB962C8B-B14F-4D97-AF65-F5344CB8AC3E}">
        <p14:creationId xmlns:p14="http://schemas.microsoft.com/office/powerpoint/2010/main" val="203353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ree with many animals&#10;&#10;Description automatically generated">
            <a:extLst>
              <a:ext uri="{FF2B5EF4-FFF2-40B4-BE49-F238E27FC236}">
                <a16:creationId xmlns:a16="http://schemas.microsoft.com/office/drawing/2014/main" id="{4860B570-B80F-48A6-E25F-A7DBC46ED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024" y="0"/>
            <a:ext cx="9593952" cy="6858000"/>
          </a:xfrm>
          <a:prstGeom prst="rect">
            <a:avLst/>
          </a:prstGeom>
        </p:spPr>
      </p:pic>
      <p:sp>
        <p:nvSpPr>
          <p:cNvPr id="2" name="TextBox 1">
            <a:extLst>
              <a:ext uri="{FF2B5EF4-FFF2-40B4-BE49-F238E27FC236}">
                <a16:creationId xmlns:a16="http://schemas.microsoft.com/office/drawing/2014/main" id="{E3BF2AF3-9508-A611-EA52-C602B9199044}"/>
              </a:ext>
            </a:extLst>
          </p:cNvPr>
          <p:cNvSpPr txBox="1"/>
          <p:nvPr/>
        </p:nvSpPr>
        <p:spPr>
          <a:xfrm>
            <a:off x="8857130" y="6320118"/>
            <a:ext cx="2312894" cy="369332"/>
          </a:xfrm>
          <a:prstGeom prst="rect">
            <a:avLst/>
          </a:prstGeom>
          <a:noFill/>
        </p:spPr>
        <p:txBody>
          <a:bodyPr wrap="square" rtlCol="0">
            <a:spAutoFit/>
          </a:bodyPr>
          <a:lstStyle/>
          <a:p>
            <a:r>
              <a:rPr lang="lv-LV" dirty="0">
                <a:highlight>
                  <a:srgbClr val="C0C0C0"/>
                </a:highlight>
              </a:rPr>
              <a:t>www.daba.gov.lv</a:t>
            </a:r>
          </a:p>
        </p:txBody>
      </p:sp>
    </p:spTree>
    <p:extLst>
      <p:ext uri="{BB962C8B-B14F-4D97-AF65-F5344CB8AC3E}">
        <p14:creationId xmlns:p14="http://schemas.microsoft.com/office/powerpoint/2010/main" val="350214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C805-96BD-CF83-F55C-27A615B1BDE6}"/>
              </a:ext>
            </a:extLst>
          </p:cNvPr>
          <p:cNvSpPr>
            <a:spLocks noGrp="1"/>
          </p:cNvSpPr>
          <p:nvPr>
            <p:ph type="title"/>
          </p:nvPr>
        </p:nvSpPr>
        <p:spPr>
          <a:xfrm>
            <a:off x="677334" y="609600"/>
            <a:ext cx="3238500" cy="1320800"/>
          </a:xfrm>
        </p:spPr>
        <p:txBody>
          <a:bodyPr/>
          <a:lstStyle/>
          <a:p>
            <a:r>
              <a:rPr lang="lv-LV" dirty="0"/>
              <a:t>Koki</a:t>
            </a:r>
          </a:p>
        </p:txBody>
      </p:sp>
      <p:sp>
        <p:nvSpPr>
          <p:cNvPr id="3" name="Content Placeholder 2">
            <a:extLst>
              <a:ext uri="{FF2B5EF4-FFF2-40B4-BE49-F238E27FC236}">
                <a16:creationId xmlns:a16="http://schemas.microsoft.com/office/drawing/2014/main" id="{A6CE313F-CD83-868E-375B-E774EFC92517}"/>
              </a:ext>
            </a:extLst>
          </p:cNvPr>
          <p:cNvSpPr>
            <a:spLocks noGrp="1"/>
          </p:cNvSpPr>
          <p:nvPr>
            <p:ph idx="1"/>
          </p:nvPr>
        </p:nvSpPr>
        <p:spPr>
          <a:xfrm>
            <a:off x="561720" y="1488613"/>
            <a:ext cx="5534280" cy="3256455"/>
          </a:xfrm>
        </p:spPr>
        <p:txBody>
          <a:bodyPr>
            <a:normAutofit lnSpcReduction="10000"/>
          </a:bodyPr>
          <a:lstStyle/>
          <a:p>
            <a:r>
              <a:rPr lang="lv-LV" sz="2600" dirty="0"/>
              <a:t>Vecie koki</a:t>
            </a:r>
          </a:p>
          <a:p>
            <a:pPr marL="0" indent="0">
              <a:buNone/>
            </a:pPr>
            <a:r>
              <a:rPr lang="lv-LV" sz="2600" dirty="0"/>
              <a:t>Dzīvotnes – </a:t>
            </a:r>
          </a:p>
          <a:p>
            <a:pPr>
              <a:buFont typeface="Wingdings" panose="05000000000000000000" pitchFamily="2" charset="2"/>
              <a:buChar char="v"/>
            </a:pPr>
            <a:r>
              <a:rPr lang="lv-LV" sz="2600" dirty="0"/>
              <a:t>bezmugurkaulnieki; </a:t>
            </a:r>
          </a:p>
          <a:p>
            <a:pPr>
              <a:buFont typeface="Wingdings" panose="05000000000000000000" pitchFamily="2" charset="2"/>
              <a:buChar char="v"/>
            </a:pPr>
            <a:r>
              <a:rPr lang="lv-LV" sz="2600" dirty="0"/>
              <a:t>putni; </a:t>
            </a:r>
          </a:p>
          <a:p>
            <a:pPr>
              <a:buFont typeface="Wingdings" panose="05000000000000000000" pitchFamily="2" charset="2"/>
              <a:buChar char="v"/>
            </a:pPr>
            <a:r>
              <a:rPr lang="lv-LV" sz="2600" dirty="0"/>
              <a:t>zīdītāji (sikspārņi, vāveres, caunas)</a:t>
            </a:r>
          </a:p>
          <a:p>
            <a:pPr marL="0" indent="0">
              <a:buNone/>
            </a:pPr>
            <a:r>
              <a:rPr lang="lv-LV" sz="2600" dirty="0"/>
              <a:t> </a:t>
            </a:r>
          </a:p>
        </p:txBody>
      </p:sp>
      <p:pic>
        <p:nvPicPr>
          <p:cNvPr id="5" name="Picture 4" descr="A bird on a tree&#10;&#10;Description automatically generated">
            <a:extLst>
              <a:ext uri="{FF2B5EF4-FFF2-40B4-BE49-F238E27FC236}">
                <a16:creationId xmlns:a16="http://schemas.microsoft.com/office/drawing/2014/main" id="{53208387-B7F6-9344-E7F6-44279B1BB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893" y="1023709"/>
            <a:ext cx="2915773" cy="3615559"/>
          </a:xfrm>
          <a:prstGeom prst="rect">
            <a:avLst/>
          </a:prstGeom>
        </p:spPr>
      </p:pic>
      <p:pic>
        <p:nvPicPr>
          <p:cNvPr id="13" name="Picture 12" descr="A group of bugs on a mushroom&#10;&#10;Description automatically generated">
            <a:extLst>
              <a:ext uri="{FF2B5EF4-FFF2-40B4-BE49-F238E27FC236}">
                <a16:creationId xmlns:a16="http://schemas.microsoft.com/office/drawing/2014/main" id="{10C731E0-0DA5-881E-E3E0-D792EF97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026" y="3728497"/>
            <a:ext cx="3292455" cy="2493721"/>
          </a:xfrm>
          <a:prstGeom prst="rect">
            <a:avLst/>
          </a:prstGeom>
        </p:spPr>
      </p:pic>
    </p:spTree>
    <p:extLst>
      <p:ext uri="{BB962C8B-B14F-4D97-AF65-F5344CB8AC3E}">
        <p14:creationId xmlns:p14="http://schemas.microsoft.com/office/powerpoint/2010/main" val="114136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B52BAF8-E36D-E0E6-D7C8-76EFF0D218B1}"/>
              </a:ext>
            </a:extLst>
          </p:cNvPr>
          <p:cNvSpPr txBox="1">
            <a:spLocks/>
          </p:cNvSpPr>
          <p:nvPr/>
        </p:nvSpPr>
        <p:spPr>
          <a:xfrm>
            <a:off x="1775823" y="1259616"/>
            <a:ext cx="3022308"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lv-LV" sz="2600" dirty="0"/>
              <a:t>Vecie koki</a:t>
            </a:r>
          </a:p>
          <a:p>
            <a:pPr marL="0" indent="0">
              <a:buFont typeface="Wingdings 3" charset="2"/>
              <a:buNone/>
            </a:pPr>
            <a:r>
              <a:rPr lang="lv-LV" sz="2600" dirty="0"/>
              <a:t>Dzīvotnes – </a:t>
            </a:r>
          </a:p>
          <a:p>
            <a:pPr>
              <a:buFont typeface="Wingdings" panose="05000000000000000000" pitchFamily="2" charset="2"/>
              <a:buChar char="v"/>
            </a:pPr>
            <a:r>
              <a:rPr lang="lv-LV" sz="2600" dirty="0"/>
              <a:t>sūnas</a:t>
            </a:r>
          </a:p>
          <a:p>
            <a:pPr>
              <a:buFont typeface="Wingdings" panose="05000000000000000000" pitchFamily="2" charset="2"/>
              <a:buChar char="v"/>
            </a:pPr>
            <a:r>
              <a:rPr lang="lv-LV" sz="2600" dirty="0"/>
              <a:t>ķērpji</a:t>
            </a:r>
          </a:p>
          <a:p>
            <a:pPr>
              <a:buFont typeface="Wingdings" panose="05000000000000000000" pitchFamily="2" charset="2"/>
              <a:buChar char="v"/>
            </a:pPr>
            <a:r>
              <a:rPr lang="lv-LV" sz="2600" dirty="0"/>
              <a:t>sēnes</a:t>
            </a:r>
          </a:p>
          <a:p>
            <a:pPr marL="0" indent="0">
              <a:buFont typeface="Wingdings 3" charset="2"/>
              <a:buNone/>
            </a:pPr>
            <a:r>
              <a:rPr lang="lv-LV" sz="2600" dirty="0"/>
              <a:t> </a:t>
            </a:r>
          </a:p>
        </p:txBody>
      </p:sp>
      <p:sp>
        <p:nvSpPr>
          <p:cNvPr id="7" name="Title 1">
            <a:extLst>
              <a:ext uri="{FF2B5EF4-FFF2-40B4-BE49-F238E27FC236}">
                <a16:creationId xmlns:a16="http://schemas.microsoft.com/office/drawing/2014/main" id="{8762FCFB-085F-0AF8-1DC8-16E45BC02B9F}"/>
              </a:ext>
            </a:extLst>
          </p:cNvPr>
          <p:cNvSpPr txBox="1">
            <a:spLocks/>
          </p:cNvSpPr>
          <p:nvPr/>
        </p:nvSpPr>
        <p:spPr>
          <a:xfrm>
            <a:off x="1129278" y="336331"/>
            <a:ext cx="3238500" cy="101564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dirty="0"/>
              <a:t>Koki</a:t>
            </a:r>
          </a:p>
        </p:txBody>
      </p:sp>
      <p:pic>
        <p:nvPicPr>
          <p:cNvPr id="3" name="Picture 2" descr="A close-up of a tree trunk&#10;&#10;Description automatically generated">
            <a:extLst>
              <a:ext uri="{FF2B5EF4-FFF2-40B4-BE49-F238E27FC236}">
                <a16:creationId xmlns:a16="http://schemas.microsoft.com/office/drawing/2014/main" id="{77F3CF3A-1270-FDDE-E078-869D6C443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526" y="336331"/>
            <a:ext cx="3097238" cy="5100918"/>
          </a:xfrm>
          <a:prstGeom prst="rect">
            <a:avLst/>
          </a:prstGeom>
        </p:spPr>
      </p:pic>
      <p:pic>
        <p:nvPicPr>
          <p:cNvPr id="8" name="Picture 7" descr="A close-up of a fungus growing on a tree&#10;&#10;Description automatically generated">
            <a:extLst>
              <a:ext uri="{FF2B5EF4-FFF2-40B4-BE49-F238E27FC236}">
                <a16:creationId xmlns:a16="http://schemas.microsoft.com/office/drawing/2014/main" id="{C1FFDAFC-2C0F-9DC7-1BC8-7D0BAEDB2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78" y="4196848"/>
            <a:ext cx="3428401" cy="2324821"/>
          </a:xfrm>
          <a:prstGeom prst="rect">
            <a:avLst/>
          </a:prstGeom>
        </p:spPr>
      </p:pic>
    </p:spTree>
    <p:extLst>
      <p:ext uri="{BB962C8B-B14F-4D97-AF65-F5344CB8AC3E}">
        <p14:creationId xmlns:p14="http://schemas.microsoft.com/office/powerpoint/2010/main" val="113191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6420-EC7A-2024-EF41-EC9AA462611E}"/>
              </a:ext>
            </a:extLst>
          </p:cNvPr>
          <p:cNvSpPr>
            <a:spLocks noGrp="1"/>
          </p:cNvSpPr>
          <p:nvPr>
            <p:ph type="title"/>
          </p:nvPr>
        </p:nvSpPr>
        <p:spPr/>
        <p:txBody>
          <a:bodyPr/>
          <a:lstStyle/>
          <a:p>
            <a:r>
              <a:rPr lang="lv-LV" dirty="0"/>
              <a:t>Problēmas</a:t>
            </a:r>
          </a:p>
        </p:txBody>
      </p:sp>
      <p:sp>
        <p:nvSpPr>
          <p:cNvPr id="3" name="Content Placeholder 2">
            <a:extLst>
              <a:ext uri="{FF2B5EF4-FFF2-40B4-BE49-F238E27FC236}">
                <a16:creationId xmlns:a16="http://schemas.microsoft.com/office/drawing/2014/main" id="{AC0788F4-56BA-54ED-35AA-1660B22B5BB3}"/>
              </a:ext>
            </a:extLst>
          </p:cNvPr>
          <p:cNvSpPr>
            <a:spLocks noGrp="1"/>
          </p:cNvSpPr>
          <p:nvPr>
            <p:ph idx="1"/>
          </p:nvPr>
        </p:nvSpPr>
        <p:spPr>
          <a:xfrm>
            <a:off x="919071" y="1162106"/>
            <a:ext cx="9275963" cy="3880773"/>
          </a:xfrm>
        </p:spPr>
        <p:txBody>
          <a:bodyPr>
            <a:noAutofit/>
          </a:bodyPr>
          <a:lstStyle/>
          <a:p>
            <a:r>
              <a:rPr lang="lv-LV" sz="2600" dirty="0"/>
              <a:t>komunikāciju izbūve pilsētās bojā un norauj kokiem saknes</a:t>
            </a:r>
          </a:p>
          <a:p>
            <a:r>
              <a:rPr lang="lv-LV" sz="2600" dirty="0"/>
              <a:t>visu veidu būvniecība pilsētās, turklāt reizēm tā ir tieši zaļo ideju ierosināta būvniecība, piemēram, veloceliņu izbūve, kuru vārdā tiek cirsti vai bojāti koki</a:t>
            </a:r>
          </a:p>
          <a:p>
            <a:r>
              <a:rPr lang="lv-LV" sz="2600" dirty="0"/>
              <a:t> ļoti kaitīga ir nesaprātīga koku apzāģēšana, kas bija īpaši populāra pagājušā gadsimta deviņdesmitajos gados un šī gadsimta sākumā. Joprojām vietām notiek.  </a:t>
            </a:r>
          </a:p>
          <a:p>
            <a:pPr marL="0" indent="0">
              <a:buNone/>
            </a:pPr>
            <a:r>
              <a:rPr lang="lv-LV" sz="2600" dirty="0"/>
              <a:t>Vienā gadā nozāģēt vairāk kā 20% no koka vainaga nedrīkst – kokam vairs nav enerģijas un barības vielu, tas balansē uz bada nāves robežas, pūst un trupē, bieži vien kļūst nestabils.</a:t>
            </a:r>
          </a:p>
        </p:txBody>
      </p:sp>
    </p:spTree>
    <p:extLst>
      <p:ext uri="{BB962C8B-B14F-4D97-AF65-F5344CB8AC3E}">
        <p14:creationId xmlns:p14="http://schemas.microsoft.com/office/powerpoint/2010/main" val="27592198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264</TotalTime>
  <Words>1734</Words>
  <Application>Microsoft Office PowerPoint</Application>
  <PresentationFormat>Platekrāna</PresentationFormat>
  <Paragraphs>99</Paragraphs>
  <Slides>25</Slides>
  <Notes>1</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25</vt:i4>
      </vt:variant>
    </vt:vector>
  </HeadingPairs>
  <TitlesOfParts>
    <vt:vector size="32" baseType="lpstr">
      <vt:lpstr>Aptos</vt:lpstr>
      <vt:lpstr>Arial</vt:lpstr>
      <vt:lpstr>inherit</vt:lpstr>
      <vt:lpstr>Trebuchet MS</vt:lpstr>
      <vt:lpstr>Wingdings</vt:lpstr>
      <vt:lpstr>Wingdings 3</vt:lpstr>
      <vt:lpstr>Facet</vt:lpstr>
      <vt:lpstr>Daba pilsētā Aizkraukles novada teritorijas plānojuma izstrādes ietvaros, plašāk par plānojumu - https://www.aizkraukle.lv/lv/aizkraukles-novada-teritorijas-planojuma-izstrade</vt:lpstr>
      <vt:lpstr>Daba pilsētā</vt:lpstr>
      <vt:lpstr>Dabas «salas» un bioloģiski vērtīgas vietas pilsētā</vt:lpstr>
      <vt:lpstr>Koki</vt:lpstr>
      <vt:lpstr>PowerPoint prezentācija</vt:lpstr>
      <vt:lpstr>PowerPoint prezentācija</vt:lpstr>
      <vt:lpstr>Koki</vt:lpstr>
      <vt:lpstr>PowerPoint prezentācija</vt:lpstr>
      <vt:lpstr>Problēmas</vt:lpstr>
      <vt:lpstr>PowerPoint prezentācija</vt:lpstr>
      <vt:lpstr>Problēmas</vt:lpstr>
      <vt:lpstr>Ko darīt</vt:lpstr>
      <vt:lpstr>Ko darīt</vt:lpstr>
      <vt:lpstr>Koki pilsētā</vt:lpstr>
      <vt:lpstr>Zālāji un pilsētas pļavas</vt:lpstr>
      <vt:lpstr>PowerPoint prezentācija</vt:lpstr>
      <vt:lpstr>Ko iegūstam no pilsētas pļavām</vt:lpstr>
      <vt:lpstr>Zālāji un pilsētas pļavas</vt:lpstr>
      <vt:lpstr>Problēma – pašvaldību saistošie noteikumi</vt:lpstr>
      <vt:lpstr>PowerPoint prezentācija</vt:lpstr>
      <vt:lpstr>Kā nodrošināt bioloģisko daudzveidību pilsētvidē</vt:lpstr>
      <vt:lpstr>Kā nodrošināt bioloģisko daudzveidību pilsētvidē</vt:lpstr>
      <vt:lpstr>Pilsētas pļavas</vt:lpstr>
      <vt:lpstr>Uzmanīgi!</vt:lpstr>
      <vt:lpstr>Mērķis – daudzveidība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Sandra Ikauniece</dc:creator>
  <cp:lastModifiedBy>Madara Mežģirte</cp:lastModifiedBy>
  <cp:revision>5</cp:revision>
  <dcterms:created xsi:type="dcterms:W3CDTF">2024-10-08T15:39:42Z</dcterms:created>
  <dcterms:modified xsi:type="dcterms:W3CDTF">2024-11-13T06:05:46Z</dcterms:modified>
</cp:coreProperties>
</file>